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handoutMasterIdLst>
    <p:handoutMasterId r:id="rId51"/>
  </p:handoutMasterIdLst>
  <p:sldIdLst>
    <p:sldId id="648" r:id="rId2"/>
    <p:sldId id="1059" r:id="rId3"/>
    <p:sldId id="1066" r:id="rId4"/>
    <p:sldId id="1067" r:id="rId5"/>
    <p:sldId id="1065" r:id="rId6"/>
    <p:sldId id="1060" r:id="rId7"/>
    <p:sldId id="1061" r:id="rId8"/>
    <p:sldId id="1062" r:id="rId9"/>
    <p:sldId id="1063" r:id="rId10"/>
    <p:sldId id="1064" r:id="rId11"/>
    <p:sldId id="1055" r:id="rId12"/>
    <p:sldId id="1040" r:id="rId13"/>
    <p:sldId id="877" r:id="rId14"/>
    <p:sldId id="1041" r:id="rId15"/>
    <p:sldId id="1042" r:id="rId16"/>
    <p:sldId id="878" r:id="rId17"/>
    <p:sldId id="998" r:id="rId18"/>
    <p:sldId id="1005" r:id="rId19"/>
    <p:sldId id="879" r:id="rId20"/>
    <p:sldId id="995" r:id="rId21"/>
    <p:sldId id="997" r:id="rId22"/>
    <p:sldId id="881" r:id="rId23"/>
    <p:sldId id="1000" r:id="rId24"/>
    <p:sldId id="1001" r:id="rId25"/>
    <p:sldId id="1043" r:id="rId26"/>
    <p:sldId id="880" r:id="rId27"/>
    <p:sldId id="989" r:id="rId28"/>
    <p:sldId id="1046" r:id="rId29"/>
    <p:sldId id="883" r:id="rId30"/>
    <p:sldId id="1018" r:id="rId31"/>
    <p:sldId id="1020" r:id="rId32"/>
    <p:sldId id="882" r:id="rId33"/>
    <p:sldId id="1032" r:id="rId34"/>
    <p:sldId id="1044" r:id="rId35"/>
    <p:sldId id="1021" r:id="rId36"/>
    <p:sldId id="884" r:id="rId37"/>
    <p:sldId id="1038" r:id="rId38"/>
    <p:sldId id="1004" r:id="rId39"/>
    <p:sldId id="1047" r:id="rId40"/>
    <p:sldId id="1071" r:id="rId41"/>
    <p:sldId id="1051" r:id="rId42"/>
    <p:sldId id="1048" r:id="rId43"/>
    <p:sldId id="1070" r:id="rId44"/>
    <p:sldId id="1068" r:id="rId45"/>
    <p:sldId id="1069" r:id="rId46"/>
    <p:sldId id="1053" r:id="rId47"/>
    <p:sldId id="1072" r:id="rId48"/>
    <p:sldId id="1054" r:id="rId49"/>
  </p:sldIdLst>
  <p:sldSz cx="9144000" cy="6858000" type="screen4x3"/>
  <p:notesSz cx="7086600" cy="9372600"/>
  <p:custDataLst>
    <p:tags r:id="rId52"/>
  </p:custDataLst>
  <p:defaultTextStyle>
    <a:defPPr>
      <a:defRPr lang="en-US"/>
    </a:defPPr>
    <a:lvl1pPr algn="l" rtl="0" fontAlgn="base">
      <a:spcBef>
        <a:spcPct val="0"/>
      </a:spcBef>
      <a:spcAft>
        <a:spcPct val="0"/>
      </a:spcAft>
      <a:defRPr sz="2800" b="1" i="1"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2800" b="1" i="1"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2800" b="1" i="1"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2800" b="1" i="1"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2800" b="1" i="1" kern="1200">
        <a:solidFill>
          <a:schemeClr val="tx1"/>
        </a:solidFill>
        <a:latin typeface="Times New Roman" pitchFamily="18" charset="0"/>
        <a:ea typeface="+mn-ea"/>
        <a:cs typeface="Arial" pitchFamily="34" charset="0"/>
      </a:defRPr>
    </a:lvl5pPr>
    <a:lvl6pPr marL="2286000" algn="l" defTabSz="914400" rtl="0" eaLnBrk="1" latinLnBrk="0" hangingPunct="1">
      <a:defRPr sz="2800" b="1" i="1" kern="1200">
        <a:solidFill>
          <a:schemeClr val="tx1"/>
        </a:solidFill>
        <a:latin typeface="Times New Roman" pitchFamily="18" charset="0"/>
        <a:ea typeface="+mn-ea"/>
        <a:cs typeface="Arial" pitchFamily="34" charset="0"/>
      </a:defRPr>
    </a:lvl6pPr>
    <a:lvl7pPr marL="2743200" algn="l" defTabSz="914400" rtl="0" eaLnBrk="1" latinLnBrk="0" hangingPunct="1">
      <a:defRPr sz="2800" b="1" i="1" kern="1200">
        <a:solidFill>
          <a:schemeClr val="tx1"/>
        </a:solidFill>
        <a:latin typeface="Times New Roman" pitchFamily="18" charset="0"/>
        <a:ea typeface="+mn-ea"/>
        <a:cs typeface="Arial" pitchFamily="34" charset="0"/>
      </a:defRPr>
    </a:lvl7pPr>
    <a:lvl8pPr marL="3200400" algn="l" defTabSz="914400" rtl="0" eaLnBrk="1" latinLnBrk="0" hangingPunct="1">
      <a:defRPr sz="2800" b="1" i="1" kern="1200">
        <a:solidFill>
          <a:schemeClr val="tx1"/>
        </a:solidFill>
        <a:latin typeface="Times New Roman" pitchFamily="18" charset="0"/>
        <a:ea typeface="+mn-ea"/>
        <a:cs typeface="Arial" pitchFamily="34" charset="0"/>
      </a:defRPr>
    </a:lvl8pPr>
    <a:lvl9pPr marL="3657600" algn="l" defTabSz="914400" rtl="0" eaLnBrk="1" latinLnBrk="0" hangingPunct="1">
      <a:defRPr sz="2800" b="1" i="1" kern="1200">
        <a:solidFill>
          <a:schemeClr val="tx1"/>
        </a:solidFill>
        <a:latin typeface="Times New Roman" pitchFamily="18"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00CCFF"/>
    <a:srgbClr val="000099"/>
    <a:srgbClr val="0099FF"/>
    <a:srgbClr val="00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64145" autoAdjust="0"/>
  </p:normalViewPr>
  <p:slideViewPr>
    <p:cSldViewPr>
      <p:cViewPr>
        <p:scale>
          <a:sx n="71" d="100"/>
          <a:sy n="71" d="100"/>
        </p:scale>
        <p:origin x="-1002" y="-156"/>
      </p:cViewPr>
      <p:guideLst>
        <p:guide orient="horz" pos="2160"/>
        <p:guide pos="316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0356"/>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1" y="0"/>
            <a:ext cx="3071397" cy="469592"/>
          </a:xfrm>
          <a:prstGeom prst="rect">
            <a:avLst/>
          </a:prstGeom>
          <a:noFill/>
          <a:ln w="9525">
            <a:noFill/>
            <a:miter lim="800000"/>
            <a:headEnd/>
            <a:tailEnd/>
          </a:ln>
          <a:effectLst/>
        </p:spPr>
        <p:txBody>
          <a:bodyPr vert="horz" wrap="square" lIns="93916" tIns="46958" rIns="93916" bIns="46958" numCol="1" anchor="t" anchorCtr="0" compatLnSpc="1">
            <a:prstTxWarp prst="textNoShape">
              <a:avLst/>
            </a:prstTxWarp>
          </a:bodyPr>
          <a:lstStyle>
            <a:lvl1pPr>
              <a:defRPr sz="1200" b="0" i="0">
                <a:cs typeface="+mn-cs"/>
              </a:defRPr>
            </a:lvl1pPr>
          </a:lstStyle>
          <a:p>
            <a:pPr>
              <a:defRPr/>
            </a:pPr>
            <a:endParaRPr lang="en-US"/>
          </a:p>
        </p:txBody>
      </p:sp>
      <p:sp>
        <p:nvSpPr>
          <p:cNvPr id="25603" name="Rectangle 3"/>
          <p:cNvSpPr>
            <a:spLocks noGrp="1" noChangeArrowheads="1"/>
          </p:cNvSpPr>
          <p:nvPr>
            <p:ph type="dt" sz="quarter" idx="1"/>
          </p:nvPr>
        </p:nvSpPr>
        <p:spPr bwMode="auto">
          <a:xfrm>
            <a:off x="4015204" y="0"/>
            <a:ext cx="3071396" cy="469592"/>
          </a:xfrm>
          <a:prstGeom prst="rect">
            <a:avLst/>
          </a:prstGeom>
          <a:noFill/>
          <a:ln w="9525">
            <a:noFill/>
            <a:miter lim="800000"/>
            <a:headEnd/>
            <a:tailEnd/>
          </a:ln>
          <a:effectLst/>
        </p:spPr>
        <p:txBody>
          <a:bodyPr vert="horz" wrap="square" lIns="93916" tIns="46958" rIns="93916" bIns="46958" numCol="1" anchor="t" anchorCtr="0" compatLnSpc="1">
            <a:prstTxWarp prst="textNoShape">
              <a:avLst/>
            </a:prstTxWarp>
          </a:bodyPr>
          <a:lstStyle>
            <a:lvl1pPr algn="r">
              <a:defRPr sz="1200" b="0" i="0">
                <a:cs typeface="+mn-cs"/>
              </a:defRPr>
            </a:lvl1pPr>
          </a:lstStyle>
          <a:p>
            <a:pPr>
              <a:defRPr/>
            </a:pPr>
            <a:endParaRPr lang="en-US"/>
          </a:p>
        </p:txBody>
      </p:sp>
      <p:sp>
        <p:nvSpPr>
          <p:cNvPr id="25604" name="Rectangle 4"/>
          <p:cNvSpPr>
            <a:spLocks noGrp="1" noChangeArrowheads="1"/>
          </p:cNvSpPr>
          <p:nvPr>
            <p:ph type="ftr" sz="quarter" idx="2"/>
          </p:nvPr>
        </p:nvSpPr>
        <p:spPr bwMode="auto">
          <a:xfrm>
            <a:off x="1" y="8903009"/>
            <a:ext cx="3071397" cy="469591"/>
          </a:xfrm>
          <a:prstGeom prst="rect">
            <a:avLst/>
          </a:prstGeom>
          <a:noFill/>
          <a:ln w="9525">
            <a:noFill/>
            <a:miter lim="800000"/>
            <a:headEnd/>
            <a:tailEnd/>
          </a:ln>
          <a:effectLst/>
        </p:spPr>
        <p:txBody>
          <a:bodyPr vert="horz" wrap="square" lIns="93916" tIns="46958" rIns="93916" bIns="46958" numCol="1" anchor="b" anchorCtr="0" compatLnSpc="1">
            <a:prstTxWarp prst="textNoShape">
              <a:avLst/>
            </a:prstTxWarp>
          </a:bodyPr>
          <a:lstStyle>
            <a:lvl1pPr>
              <a:defRPr sz="1200" b="0" i="0">
                <a:cs typeface="+mn-cs"/>
              </a:defRPr>
            </a:lvl1pPr>
          </a:lstStyle>
          <a:p>
            <a:pPr>
              <a:defRPr/>
            </a:pPr>
            <a:endParaRPr lang="en-US"/>
          </a:p>
        </p:txBody>
      </p:sp>
      <p:sp>
        <p:nvSpPr>
          <p:cNvPr id="25605" name="Rectangle 5"/>
          <p:cNvSpPr>
            <a:spLocks noGrp="1" noChangeArrowheads="1"/>
          </p:cNvSpPr>
          <p:nvPr>
            <p:ph type="sldNum" sz="quarter" idx="3"/>
          </p:nvPr>
        </p:nvSpPr>
        <p:spPr bwMode="auto">
          <a:xfrm>
            <a:off x="4015204" y="8903009"/>
            <a:ext cx="3071396" cy="469591"/>
          </a:xfrm>
          <a:prstGeom prst="rect">
            <a:avLst/>
          </a:prstGeom>
          <a:noFill/>
          <a:ln w="9525">
            <a:noFill/>
            <a:miter lim="800000"/>
            <a:headEnd/>
            <a:tailEnd/>
          </a:ln>
          <a:effectLst/>
        </p:spPr>
        <p:txBody>
          <a:bodyPr vert="horz" wrap="square" lIns="93916" tIns="46958" rIns="93916" bIns="46958" numCol="1" anchor="b" anchorCtr="0" compatLnSpc="1">
            <a:prstTxWarp prst="textNoShape">
              <a:avLst/>
            </a:prstTxWarp>
          </a:bodyPr>
          <a:lstStyle>
            <a:lvl1pPr algn="r">
              <a:defRPr sz="1200" b="0" i="0">
                <a:cs typeface="+mn-cs"/>
              </a:defRPr>
            </a:lvl1pPr>
          </a:lstStyle>
          <a:p>
            <a:pPr>
              <a:defRPr/>
            </a:pPr>
            <a:fld id="{31E9E936-4876-4F2B-8E04-A285665A29B0}"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42" name="Rectangle 2"/>
          <p:cNvSpPr>
            <a:spLocks noGrp="1" noChangeArrowheads="1"/>
          </p:cNvSpPr>
          <p:nvPr>
            <p:ph type="hdr" sz="quarter"/>
          </p:nvPr>
        </p:nvSpPr>
        <p:spPr bwMode="auto">
          <a:xfrm>
            <a:off x="1" y="0"/>
            <a:ext cx="3071397" cy="469592"/>
          </a:xfrm>
          <a:prstGeom prst="rect">
            <a:avLst/>
          </a:prstGeom>
          <a:noFill/>
          <a:ln w="9525">
            <a:noFill/>
            <a:miter lim="800000"/>
            <a:headEnd/>
            <a:tailEnd/>
          </a:ln>
          <a:effectLst/>
        </p:spPr>
        <p:txBody>
          <a:bodyPr vert="horz" wrap="square" lIns="93916" tIns="46958" rIns="93916" bIns="46958" numCol="1" anchor="t" anchorCtr="0" compatLnSpc="1">
            <a:prstTxWarp prst="textNoShape">
              <a:avLst/>
            </a:prstTxWarp>
          </a:bodyPr>
          <a:lstStyle>
            <a:lvl1pPr>
              <a:defRPr sz="1200" b="0" i="0">
                <a:cs typeface="+mn-cs"/>
              </a:defRPr>
            </a:lvl1pPr>
          </a:lstStyle>
          <a:p>
            <a:pPr>
              <a:defRPr/>
            </a:pPr>
            <a:endParaRPr lang="en-US"/>
          </a:p>
        </p:txBody>
      </p:sp>
      <p:sp>
        <p:nvSpPr>
          <p:cNvPr id="112643" name="Rectangle 3"/>
          <p:cNvSpPr>
            <a:spLocks noGrp="1" noChangeArrowheads="1"/>
          </p:cNvSpPr>
          <p:nvPr>
            <p:ph type="dt" idx="1"/>
          </p:nvPr>
        </p:nvSpPr>
        <p:spPr bwMode="auto">
          <a:xfrm>
            <a:off x="4015204" y="0"/>
            <a:ext cx="3071396" cy="469592"/>
          </a:xfrm>
          <a:prstGeom prst="rect">
            <a:avLst/>
          </a:prstGeom>
          <a:noFill/>
          <a:ln w="9525">
            <a:noFill/>
            <a:miter lim="800000"/>
            <a:headEnd/>
            <a:tailEnd/>
          </a:ln>
          <a:effectLst/>
        </p:spPr>
        <p:txBody>
          <a:bodyPr vert="horz" wrap="square" lIns="93916" tIns="46958" rIns="93916" bIns="46958" numCol="1" anchor="t" anchorCtr="0" compatLnSpc="1">
            <a:prstTxWarp prst="textNoShape">
              <a:avLst/>
            </a:prstTxWarp>
          </a:bodyPr>
          <a:lstStyle>
            <a:lvl1pPr algn="r">
              <a:defRPr sz="1200" b="0" i="0">
                <a:cs typeface="+mn-cs"/>
              </a:defRPr>
            </a:lvl1pPr>
          </a:lstStyle>
          <a:p>
            <a:pPr>
              <a:defRPr/>
            </a:pPr>
            <a:endParaRPr lang="en-US"/>
          </a:p>
        </p:txBody>
      </p:sp>
      <p:sp>
        <p:nvSpPr>
          <p:cNvPr id="66564" name="Rectangle 4"/>
          <p:cNvSpPr>
            <a:spLocks noGrp="1" noRot="1" noChangeAspect="1" noChangeArrowheads="1" noTextEdit="1"/>
          </p:cNvSpPr>
          <p:nvPr>
            <p:ph type="sldImg" idx="2"/>
          </p:nvPr>
        </p:nvSpPr>
        <p:spPr bwMode="auto">
          <a:xfrm>
            <a:off x="1200150" y="701675"/>
            <a:ext cx="4686300" cy="3514725"/>
          </a:xfrm>
          <a:prstGeom prst="rect">
            <a:avLst/>
          </a:prstGeom>
          <a:noFill/>
          <a:ln w="9525">
            <a:solidFill>
              <a:srgbClr val="000000"/>
            </a:solidFill>
            <a:miter lim="800000"/>
            <a:headEnd/>
            <a:tailEnd/>
          </a:ln>
        </p:spPr>
      </p:sp>
      <p:sp>
        <p:nvSpPr>
          <p:cNvPr id="112645" name="Rectangle 5"/>
          <p:cNvSpPr>
            <a:spLocks noGrp="1" noChangeArrowheads="1"/>
          </p:cNvSpPr>
          <p:nvPr>
            <p:ph type="body" sz="quarter" idx="3"/>
          </p:nvPr>
        </p:nvSpPr>
        <p:spPr bwMode="auto">
          <a:xfrm>
            <a:off x="945418" y="4452306"/>
            <a:ext cx="5195766" cy="4218311"/>
          </a:xfrm>
          <a:prstGeom prst="rect">
            <a:avLst/>
          </a:prstGeom>
          <a:noFill/>
          <a:ln w="9525">
            <a:noFill/>
            <a:miter lim="800000"/>
            <a:headEnd/>
            <a:tailEnd/>
          </a:ln>
          <a:effectLst/>
        </p:spPr>
        <p:txBody>
          <a:bodyPr vert="horz" wrap="square" lIns="93916" tIns="46958" rIns="93916" bIns="4695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12646" name="Rectangle 6"/>
          <p:cNvSpPr>
            <a:spLocks noGrp="1" noChangeArrowheads="1"/>
          </p:cNvSpPr>
          <p:nvPr>
            <p:ph type="ftr" sz="quarter" idx="4"/>
          </p:nvPr>
        </p:nvSpPr>
        <p:spPr bwMode="auto">
          <a:xfrm>
            <a:off x="1" y="8903009"/>
            <a:ext cx="3071397" cy="469591"/>
          </a:xfrm>
          <a:prstGeom prst="rect">
            <a:avLst/>
          </a:prstGeom>
          <a:noFill/>
          <a:ln w="9525">
            <a:noFill/>
            <a:miter lim="800000"/>
            <a:headEnd/>
            <a:tailEnd/>
          </a:ln>
          <a:effectLst/>
        </p:spPr>
        <p:txBody>
          <a:bodyPr vert="horz" wrap="square" lIns="93916" tIns="46958" rIns="93916" bIns="46958" numCol="1" anchor="b" anchorCtr="0" compatLnSpc="1">
            <a:prstTxWarp prst="textNoShape">
              <a:avLst/>
            </a:prstTxWarp>
          </a:bodyPr>
          <a:lstStyle>
            <a:lvl1pPr>
              <a:defRPr sz="1200" b="0" i="0">
                <a:cs typeface="+mn-cs"/>
              </a:defRPr>
            </a:lvl1pPr>
          </a:lstStyle>
          <a:p>
            <a:pPr>
              <a:defRPr/>
            </a:pPr>
            <a:endParaRPr lang="en-US"/>
          </a:p>
        </p:txBody>
      </p:sp>
      <p:sp>
        <p:nvSpPr>
          <p:cNvPr id="112647" name="Rectangle 7"/>
          <p:cNvSpPr>
            <a:spLocks noGrp="1" noChangeArrowheads="1"/>
          </p:cNvSpPr>
          <p:nvPr>
            <p:ph type="sldNum" sz="quarter" idx="5"/>
          </p:nvPr>
        </p:nvSpPr>
        <p:spPr bwMode="auto">
          <a:xfrm>
            <a:off x="4015204" y="8903009"/>
            <a:ext cx="3071396" cy="469591"/>
          </a:xfrm>
          <a:prstGeom prst="rect">
            <a:avLst/>
          </a:prstGeom>
          <a:noFill/>
          <a:ln w="9525">
            <a:noFill/>
            <a:miter lim="800000"/>
            <a:headEnd/>
            <a:tailEnd/>
          </a:ln>
          <a:effectLst/>
        </p:spPr>
        <p:txBody>
          <a:bodyPr vert="horz" wrap="square" lIns="93916" tIns="46958" rIns="93916" bIns="46958" numCol="1" anchor="b" anchorCtr="0" compatLnSpc="1">
            <a:prstTxWarp prst="textNoShape">
              <a:avLst/>
            </a:prstTxWarp>
          </a:bodyPr>
          <a:lstStyle>
            <a:lvl1pPr algn="r">
              <a:defRPr sz="1200" b="0" i="0">
                <a:cs typeface="+mn-cs"/>
              </a:defRPr>
            </a:lvl1pPr>
          </a:lstStyle>
          <a:p>
            <a:pPr>
              <a:defRPr/>
            </a:pPr>
            <a:fld id="{0A417CB0-A659-4A67-9A58-9CCC58BE8AE1}"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was</a:t>
            </a:r>
            <a:r>
              <a:rPr lang="en-US" baseline="0" dirty="0" smtClean="0"/>
              <a:t> something of an impromptu presentation I made to students in the Master of Real Estate Development (MRED) program at Arizona State University.  The topic was selected to present some materials that might be relevant to a synthesis project in which they were engaged at the time of my visit. Given time constraints, I was not able to go over the presentation in detail so I opted to provide them an overview of the feasibility process. As such, I tried to expose them to a general framework and introduce some basic feasibility concepts and examples. While this decision allowed us to review the fully array of issues that should be considered in feasibility studies, it was at the expense of depth of inquiry that would be necessary to help them understand how to integrate the concepts into student projects.  To help address that void, I have added annotated comments to my slides and included other illustrative materials.</a:t>
            </a:r>
            <a:endParaRPr lang="en-US" dirty="0"/>
          </a:p>
        </p:txBody>
      </p:sp>
      <p:sp>
        <p:nvSpPr>
          <p:cNvPr id="4" name="Slide Number Placeholder 3"/>
          <p:cNvSpPr>
            <a:spLocks noGrp="1"/>
          </p:cNvSpPr>
          <p:nvPr>
            <p:ph type="sldNum" sz="quarter" idx="10"/>
          </p:nvPr>
        </p:nvSpPr>
        <p:spPr/>
        <p:txBody>
          <a:bodyPr/>
          <a:lstStyle/>
          <a:p>
            <a:pPr>
              <a:defRPr/>
            </a:pPr>
            <a:fld id="{0A417CB0-A659-4A67-9A58-9CCC58BE8AE1}"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A ten step program can be followed to help guide the feasibility process. Again, it should be noted that this framework is presented as a guide; in most cases, feasibility analysis is a non-linear process which benefits from some feedback loops and periodic revisiting of assumptions and preliminary decisions. That said, it is important to ensure that the basic steps have been included or, if not in the scope of analysis, explicitly identified as assumptions beyond the scope of the analysis.</a:t>
            </a:r>
            <a:endParaRPr lang="en-US" dirty="0"/>
          </a:p>
        </p:txBody>
      </p:sp>
      <p:sp>
        <p:nvSpPr>
          <p:cNvPr id="4" name="Slide Number Placeholder 3"/>
          <p:cNvSpPr>
            <a:spLocks noGrp="1"/>
          </p:cNvSpPr>
          <p:nvPr>
            <p:ph type="sldNum" sz="quarter" idx="10"/>
          </p:nvPr>
        </p:nvSpPr>
        <p:spPr/>
        <p:txBody>
          <a:bodyPr/>
          <a:lstStyle/>
          <a:p>
            <a:pPr>
              <a:defRPr/>
            </a:pPr>
            <a:fld id="{62CDED1D-6C76-485A-93B3-C51532112B47}"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kern="1200" dirty="0" smtClean="0">
                <a:solidFill>
                  <a:schemeClr val="tx1"/>
                </a:solidFill>
                <a:latin typeface="Times New Roman" pitchFamily="18" charset="0"/>
                <a:ea typeface="+mn-ea"/>
                <a:cs typeface="+mn-cs"/>
              </a:rPr>
              <a:t>One of the distinguishing elements of a feasibility study is that is customized for a particular client in a particular situations.  Thus, a feasibility study may not identify the optimal use for a site or the best solution for the broader market, but will be customized per the letter of engagement. To the degree to which a study is customized for a particular type of client/situation, the analyst</a:t>
            </a:r>
            <a:r>
              <a:rPr lang="en-US" sz="1200" b="0" kern="1200" baseline="0" dirty="0" smtClean="0">
                <a:solidFill>
                  <a:schemeClr val="tx1"/>
                </a:solidFill>
                <a:latin typeface="Times New Roman" pitchFamily="18" charset="0"/>
                <a:ea typeface="+mn-ea"/>
                <a:cs typeface="+mn-cs"/>
              </a:rPr>
              <a:t> </a:t>
            </a:r>
            <a:r>
              <a:rPr lang="en-US" sz="1200" b="0" kern="1200" dirty="0" smtClean="0">
                <a:solidFill>
                  <a:schemeClr val="tx1"/>
                </a:solidFill>
                <a:latin typeface="Times New Roman" pitchFamily="18" charset="0"/>
                <a:ea typeface="+mn-ea"/>
                <a:cs typeface="+mn-cs"/>
              </a:rPr>
              <a:t>should explicitly state the limited focus and the evaluative criteria used to frame the general question and support the ultimate conclusion.  Note that there</a:t>
            </a:r>
            <a:r>
              <a:rPr lang="en-US" sz="1200" b="0" kern="1200" baseline="0" dirty="0" smtClean="0">
                <a:solidFill>
                  <a:schemeClr val="tx1"/>
                </a:solidFill>
                <a:latin typeface="Times New Roman" pitchFamily="18" charset="0"/>
                <a:ea typeface="+mn-ea"/>
                <a:cs typeface="+mn-cs"/>
              </a:rPr>
              <a:t> are no absolutes or guarantees that the solution will work, but that there is a reasonable likelihood of its occurrence. As such, the analysis should incorporate risk-management processes and the level of analytics necessary to reduce risk to a tolerable level. </a:t>
            </a:r>
            <a:endParaRPr lang="en-US" sz="1200" b="1" kern="1200" dirty="0">
              <a:solidFill>
                <a:schemeClr val="tx1"/>
              </a:solidFill>
              <a:latin typeface="Times New Roman" pitchFamily="18" charset="0"/>
              <a:ea typeface="+mn-ea"/>
              <a:cs typeface="+mn-cs"/>
            </a:endParaRPr>
          </a:p>
        </p:txBody>
      </p:sp>
      <p:sp>
        <p:nvSpPr>
          <p:cNvPr id="4" name="Slide Number Placeholder 3"/>
          <p:cNvSpPr>
            <a:spLocks noGrp="1"/>
          </p:cNvSpPr>
          <p:nvPr>
            <p:ph type="sldNum" sz="quarter" idx="10"/>
          </p:nvPr>
        </p:nvSpPr>
        <p:spPr/>
        <p:txBody>
          <a:bodyPr/>
          <a:lstStyle/>
          <a:p>
            <a:pPr>
              <a:defRPr/>
            </a:pPr>
            <a:fld id="{BAE5CE9A-EC88-44B5-952B-E76B779F1CAF}"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slide provides an overview of the</a:t>
            </a:r>
            <a:r>
              <a:rPr lang="en-US" baseline="0" dirty="0" smtClean="0"/>
              <a:t> “site in search of a use” feasibility project I have students prepare in my Real Estate Process course. This is the introductory real estate course and is taught to an interdisciplinary pool of students.  The objective of the project is to help students understand the overall decision-making process, focusing on the breadth of analysis rather than the depth of analysis. At the same time, students are exposed to the basic analytical and technical tools necessary to identify sustainable, market-based solutions which can optimize land use decisions and create economically viable and marketable projects which also enhance the quality of the built environment.  This overview slide includes some examples of student work.</a:t>
            </a:r>
            <a:endParaRPr lang="en-US" dirty="0"/>
          </a:p>
        </p:txBody>
      </p:sp>
      <p:sp>
        <p:nvSpPr>
          <p:cNvPr id="4" name="Slide Number Placeholder 3"/>
          <p:cNvSpPr>
            <a:spLocks noGrp="1"/>
          </p:cNvSpPr>
          <p:nvPr>
            <p:ph type="sldNum" sz="quarter" idx="10"/>
          </p:nvPr>
        </p:nvSpPr>
        <p:spPr/>
        <p:txBody>
          <a:bodyPr/>
          <a:lstStyle/>
          <a:p>
            <a:pPr>
              <a:defRPr/>
            </a:pPr>
            <a:fld id="{0A417CB0-A659-4A67-9A58-9CCC58BE8AE1}"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One of the critical elements of any type of study is a</a:t>
            </a:r>
            <a:r>
              <a:rPr lang="en-US" baseline="0" dirty="0" smtClean="0"/>
              <a:t> clear articulation of the underlying problem. This includes an explanation of the type of decision(s) that must be made, as well as the scope of decisions being explicitly supported by the analysis. While many decisions can be lumped into major categories, the discussion should expand on these generalizations to cover some of the more subtle elements that will lead to more valid and reliable results.  The discussion should address the strategic elements of the decision as well as some of the key tactical issues</a:t>
            </a:r>
          </a:p>
          <a:p>
            <a:endParaRPr lang="en-US" baseline="0" dirty="0" smtClean="0"/>
          </a:p>
          <a:p>
            <a:r>
              <a:rPr lang="en-US" baseline="0" dirty="0" smtClean="0"/>
              <a:t>The problem statement should explicitly address the goals and objectives of the client. In many cases, it will be difficult to quantify these elements up front. Despite this difficulty, unless they are identified, there will be no way of determining whether the ultimate recommendation will be successful. Rather than getting hung up on issues that cannot be easily quantified up front, placeholders can be used. The discussion should address not only the decision, but other business considerations that set the context within which the decision must be made. A review of the background underlying the decision will often be appropriate, including the factors that lead up to the specific problem being addressed in the study.  The constraints that limit options or resources should be noted although in many cases the analysis should explore alternatives that might mitigate some of the constraints. </a:t>
            </a:r>
          </a:p>
          <a:p>
            <a:endParaRPr lang="en-US" baseline="0" dirty="0" smtClean="0"/>
          </a:p>
          <a:p>
            <a:r>
              <a:rPr lang="en-US" baseline="0" dirty="0" smtClean="0"/>
              <a:t>The scope of analysis should be discussed to set the context and help establish the boundaries of inquiry. In general, feasibility studies benefit from a more inclusive approach which pushes the boundaries that are initially established to ensure the results are robust and contain some “out of the box” creative thinking. The approach should be dynamic and forward looking rather than static and backward looking. Finally, the analysis and results should be presented in terms of “expected outcomes” and include some statement of the probability of success.</a:t>
            </a:r>
            <a:endParaRPr lang="en-US" dirty="0"/>
          </a:p>
        </p:txBody>
      </p:sp>
      <p:sp>
        <p:nvSpPr>
          <p:cNvPr id="4" name="Slide Number Placeholder 3"/>
          <p:cNvSpPr>
            <a:spLocks noGrp="1"/>
          </p:cNvSpPr>
          <p:nvPr>
            <p:ph type="sldNum" sz="quarter" idx="10"/>
          </p:nvPr>
        </p:nvSpPr>
        <p:spPr/>
        <p:txBody>
          <a:bodyPr/>
          <a:lstStyle/>
          <a:p>
            <a:pPr>
              <a:defRPr/>
            </a:pPr>
            <a:fld id="{0A417CB0-A659-4A67-9A58-9CCC58BE8AE1}" type="slidenum">
              <a:rPr lang="en-US" smtClean="0"/>
              <a:pPr>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slide consists</a:t>
            </a:r>
            <a:r>
              <a:rPr lang="en-US" baseline="0" dirty="0" smtClean="0"/>
              <a:t> of some examples of how my students have established the context and problem statements in there presentations. As noted, there is no one way to present the materials although some combination of visual and textual materials is often indicated. The triple-bottom line presented in the lower left is a useful framework that explicitly entails the “sustainable real estate” dimension of many real estate problems.</a:t>
            </a:r>
            <a:endParaRPr lang="en-US" dirty="0"/>
          </a:p>
        </p:txBody>
      </p:sp>
      <p:sp>
        <p:nvSpPr>
          <p:cNvPr id="4" name="Slide Number Placeholder 3"/>
          <p:cNvSpPr>
            <a:spLocks noGrp="1"/>
          </p:cNvSpPr>
          <p:nvPr>
            <p:ph type="sldNum" sz="quarter" idx="10"/>
          </p:nvPr>
        </p:nvSpPr>
        <p:spPr/>
        <p:txBody>
          <a:bodyPr/>
          <a:lstStyle/>
          <a:p>
            <a:pPr>
              <a:defRPr/>
            </a:pPr>
            <a:fld id="{0A417CB0-A659-4A67-9A58-9CCC58BE8AE1}" type="slidenum">
              <a:rPr lang="en-US" smtClean="0"/>
              <a:pPr>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a:t>
            </a:r>
            <a:r>
              <a:rPr lang="en-US" baseline="0" dirty="0" smtClean="0"/>
              <a:t> slide summarizes the investor profiles which can be used to establish the evaluative criteria being applied in the study. Rather than just listing the items, their implications should be noted to help set the stage for the analysis. This framework can also be used later  in cases where some of the constraints and/or a priori assumptions or objectives are too limiting and turn out to be deal-breakers. Since the items have been quantified up front, they can be relaxed to determine whether a project that appears to be infeasible can really work under a different set of constraints or goals that have been modified to adjust to current market realities vs. normative hopes or expectations.</a:t>
            </a:r>
            <a:endParaRPr lang="en-US" dirty="0"/>
          </a:p>
        </p:txBody>
      </p:sp>
      <p:sp>
        <p:nvSpPr>
          <p:cNvPr id="4" name="Slide Number Placeholder 3"/>
          <p:cNvSpPr>
            <a:spLocks noGrp="1"/>
          </p:cNvSpPr>
          <p:nvPr>
            <p:ph type="sldNum" sz="quarter" idx="10"/>
          </p:nvPr>
        </p:nvSpPr>
        <p:spPr/>
        <p:txBody>
          <a:bodyPr/>
          <a:lstStyle/>
          <a:p>
            <a:pPr>
              <a:defRPr/>
            </a:pPr>
            <a:fld id="{0A417CB0-A659-4A67-9A58-9CCC58BE8AE1}" type="slidenum">
              <a:rPr lang="en-US" smtClean="0"/>
              <a:pPr>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Since</a:t>
            </a:r>
            <a:r>
              <a:rPr lang="en-US" baseline="0" dirty="0" smtClean="0"/>
              <a:t> </a:t>
            </a:r>
            <a:r>
              <a:rPr lang="en-US" dirty="0" smtClean="0"/>
              <a:t>real estate decisions have both a space-time</a:t>
            </a:r>
            <a:r>
              <a:rPr lang="en-US" baseline="0" dirty="0" smtClean="0"/>
              <a:t> and </a:t>
            </a:r>
            <a:r>
              <a:rPr lang="en-US" dirty="0" smtClean="0"/>
              <a:t>money-time</a:t>
            </a:r>
            <a:r>
              <a:rPr lang="en-US" baseline="0" dirty="0" smtClean="0"/>
              <a:t> component, it is important to establish the situational context. This analysis should be longitudinal, focusing on the current status but at the same time, taking a forward look.  This temporal frame is critical to identify market-based solutions that are sustainable in the sense they have sufficient demand today and in the future to justify the irretrievable commitment of scarce resources they entail.  At the same time, the coverage of the analysis should be fairly broad covering the macro-economic environment (e.g., economic growth, employment, confidence), the capital markets (e.g., capital flows, required returns, preferences), the spatial markets (e.g., supply at a stratified level), and the space-user market (e.g., demand for space at a segmented level).</a:t>
            </a:r>
          </a:p>
          <a:p>
            <a:endParaRPr lang="en-US" baseline="0" dirty="0" smtClean="0"/>
          </a:p>
          <a:p>
            <a:r>
              <a:rPr lang="en-US" baseline="0" dirty="0" smtClean="0"/>
              <a:t>In addition, Situational Analysis should include a strategic assessment, exploring how the site/structure is positioned relative to the broader market. This analysis will benefit from applied urban land economics which draws from Structure Theory, Succession Theory and </a:t>
            </a:r>
            <a:r>
              <a:rPr lang="en-US" baseline="0" dirty="0" err="1" smtClean="0"/>
              <a:t>Situs</a:t>
            </a:r>
            <a:r>
              <a:rPr lang="en-US" baseline="0" dirty="0" smtClean="0"/>
              <a:t> Theory (search my JRD Glossary for more detail). </a:t>
            </a:r>
            <a:endParaRPr lang="en-US" dirty="0"/>
          </a:p>
        </p:txBody>
      </p:sp>
      <p:sp>
        <p:nvSpPr>
          <p:cNvPr id="4" name="Slide Number Placeholder 3"/>
          <p:cNvSpPr>
            <a:spLocks noGrp="1"/>
          </p:cNvSpPr>
          <p:nvPr>
            <p:ph type="sldNum" sz="quarter" idx="10"/>
          </p:nvPr>
        </p:nvSpPr>
        <p:spPr/>
        <p:txBody>
          <a:bodyPr/>
          <a:lstStyle/>
          <a:p>
            <a:pPr>
              <a:defRPr/>
            </a:pPr>
            <a:fld id="{0A417CB0-A659-4A67-9A58-9CCC58BE8AE1}" type="slidenum">
              <a:rPr lang="en-US" smtClean="0"/>
              <a:pPr>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p:txBody>
          <a:bodyPr/>
          <a:lstStyle/>
          <a:p>
            <a:pPr>
              <a:defRPr/>
            </a:pPr>
            <a:fld id="{9E1AD370-CFFD-4E33-B998-32E8522800F9}" type="slidenum">
              <a:rPr lang="en-US" smtClean="0"/>
              <a:pPr>
                <a:defRPr/>
              </a:pPr>
              <a:t>17</a:t>
            </a:fld>
            <a:endParaRPr lang="en-US" smtClean="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xfrm>
            <a:off x="708660" y="4452306"/>
            <a:ext cx="5669280" cy="4218311"/>
          </a:xfrm>
          <a:noFill/>
          <a:ln/>
        </p:spPr>
        <p:txBody>
          <a:bodyPr/>
          <a:lstStyle/>
          <a:p>
            <a:pPr eaLnBrk="1" hangingPunct="1"/>
            <a:r>
              <a:rPr lang="en-US" dirty="0" smtClean="0"/>
              <a:t>This slide presents the situational</a:t>
            </a:r>
            <a:r>
              <a:rPr lang="en-US" baseline="0" dirty="0" smtClean="0"/>
              <a:t> context for the subject site, blending visual and textual materials to set the stage. To maximize the message, the map also points out some of the connections and linkages for the site rather than merely its layout and static features. </a:t>
            </a:r>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Although the focus of a feasibility study is often on a specific project in a specific location, to place that property in a proper perspective it is important to provide a brief overview of the structure of the broader market. The level of detail that should be explored in this discussion will depend on the nature of the underlying feasibility question. In many cases, it will be appropriate to present the market structure through the use of visual materials that highlight the various components of the larger market and position the site within this broader, more strategic context.   To develop are more strategic or proactive view of the market, the discussion should explore the key drivers or factors that have influenced the structure of the market, as well as those that are likely to influence future growth. </a:t>
            </a:r>
          </a:p>
          <a:p>
            <a:endParaRPr lang="en-US" dirty="0" smtClean="0"/>
          </a:p>
          <a:p>
            <a:r>
              <a:rPr lang="en-US" dirty="0" smtClean="0"/>
              <a:t>One of the key elements of the "market" that will affect many real estate decisions is the "economic competitiveness" of the region and/or market. This element is particularity important to land use and sub-market decisions that are dependent on growth and market dynamics to fuel the relevant real estate market. </a:t>
            </a:r>
            <a:r>
              <a:rPr lang="en-US" sz="1200" kern="1200" dirty="0" smtClean="0">
                <a:solidFill>
                  <a:schemeClr val="tx1"/>
                </a:solidFill>
                <a:latin typeface="Times New Roman" pitchFamily="18" charset="0"/>
                <a:ea typeface="+mn-ea"/>
                <a:cs typeface="+mn-cs"/>
              </a:rPr>
              <a:t>Special attention should be paid to factors that differentiate the market from its peers. It should also be pointed out whether these elements are temporary, caused by some cyclical factors, or whether they are structural and will have an enduring affect on the market. </a:t>
            </a:r>
          </a:p>
          <a:p>
            <a:endParaRPr lang="en-US" sz="1200" kern="1200" dirty="0" smtClean="0">
              <a:solidFill>
                <a:schemeClr val="tx1"/>
              </a:solidFill>
              <a:latin typeface="Times New Roman" pitchFamily="18" charset="0"/>
              <a:ea typeface="+mn-ea"/>
              <a:cs typeface="+mn-cs"/>
            </a:endParaRPr>
          </a:p>
          <a:p>
            <a:r>
              <a:rPr lang="en-US" sz="1200" kern="1200" dirty="0" smtClean="0">
                <a:solidFill>
                  <a:schemeClr val="tx1"/>
                </a:solidFill>
                <a:latin typeface="Times New Roman" pitchFamily="18" charset="0"/>
                <a:ea typeface="+mn-ea"/>
                <a:cs typeface="+mn-cs"/>
              </a:rPr>
              <a:t>The classical Strengths,</a:t>
            </a:r>
            <a:r>
              <a:rPr lang="en-US" sz="1200" kern="1200" baseline="0" dirty="0" smtClean="0">
                <a:solidFill>
                  <a:schemeClr val="tx1"/>
                </a:solidFill>
                <a:latin typeface="Times New Roman" pitchFamily="18" charset="0"/>
                <a:ea typeface="+mn-ea"/>
                <a:cs typeface="+mn-cs"/>
              </a:rPr>
              <a:t> Weaknesses, Opportunities and Threats (SWOT) analysis can provide a useful framework for identifying the key drivers that affect the competitive analysis. Once identified, these elements can be scrutinized to determine if they can be mitigated and/or if they are durable or subject to change. This will allow the analyst to be more strategic and explore whether the apparent constraints or disadvantages can be resolved, as well as help quantify the risk side of the proposition in terms of dynamic, competitive market forces. </a:t>
            </a:r>
            <a:endParaRPr lang="en-US" sz="1200" kern="1200" dirty="0">
              <a:solidFill>
                <a:schemeClr val="tx1"/>
              </a:solidFill>
              <a:latin typeface="Times New Roman" pitchFamily="18" charset="0"/>
              <a:ea typeface="+mn-ea"/>
              <a:cs typeface="+mn-cs"/>
            </a:endParaRPr>
          </a:p>
        </p:txBody>
      </p:sp>
      <p:sp>
        <p:nvSpPr>
          <p:cNvPr id="4" name="Slide Number Placeholder 3"/>
          <p:cNvSpPr>
            <a:spLocks noGrp="1"/>
          </p:cNvSpPr>
          <p:nvPr>
            <p:ph type="sldNum" sz="quarter" idx="10"/>
          </p:nvPr>
        </p:nvSpPr>
        <p:spPr/>
        <p:txBody>
          <a:bodyPr/>
          <a:lstStyle/>
          <a:p>
            <a:pPr>
              <a:defRPr/>
            </a:pPr>
            <a:fld id="{0A417CB0-A659-4A67-9A58-9CCC58BE8AE1}" type="slidenum">
              <a:rPr lang="en-US" smtClean="0"/>
              <a:pPr>
                <a:defRPr/>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Times New Roman" pitchFamily="18" charset="0"/>
                <a:ea typeface="+mn-ea"/>
                <a:cs typeface="+mn-cs"/>
              </a:rPr>
              <a:t>The discussion of the targeted site --aka subject property in appraisal-- should provide a concise explanation of the site that is the focus of the study. The site profile should refer to the general shape of the site, as well as its size, topography and other physical elements</a:t>
            </a:r>
            <a:r>
              <a:rPr lang="en-US" sz="1200" b="0" kern="1200" dirty="0" smtClean="0">
                <a:solidFill>
                  <a:schemeClr val="tx1"/>
                </a:solidFill>
                <a:latin typeface="Times New Roman" pitchFamily="18" charset="0"/>
                <a:ea typeface="+mn-ea"/>
                <a:cs typeface="+mn-cs"/>
              </a:rPr>
              <a:t>. In many cases, the physical dimensions of a site will have a significant impact on the optimal use decision, especially where the site has characteristics that differ from those of the broader market. Although somewhat technical in nature and often beyond the scope of direct inquiry by a feasibility analyst, the type and condition of the underlying soils should be considered in the use decision. The topographical features of a site can have a number of strategic and tactical impacts on the optimal use decision and should be carefully weighed in feasibility studies. This caveat is particularly important in the case of height restrictions, views and other considerations that might make the relative elevation and slope of a site important to various user groups.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0" kern="1200" dirty="0" smtClean="0">
              <a:solidFill>
                <a:schemeClr val="tx1"/>
              </a:solidFill>
              <a:latin typeface="Times New Roman" pitchFamily="18"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kern="1200" dirty="0" smtClean="0">
                <a:solidFill>
                  <a:schemeClr val="tx1"/>
                </a:solidFill>
                <a:latin typeface="Times New Roman" pitchFamily="18" charset="0"/>
                <a:ea typeface="+mn-ea"/>
                <a:cs typeface="+mn-cs"/>
              </a:rPr>
              <a:t>In many areas of the country, the affect of various development patterns on drainage and run-off will trigger heated debates. Such concerns should be approached with cautious, disciplined eye, especially in situations or use scenarios that dictate a high concentration on non-permeable surfaces that could exacerbate an already difficult situation. In some markets and sub-markets --especially more rural areas-- natural resources that are on site, or dependent on a particular site-- can create significant concerns. In most urban areas, it is generally assumed that utilities will be a fungible commodity, having little impact on optimal use decisions. In reality, however, the different needs for basic utilities and services by property type and sub-type can have a significant impact on the types of uses and users that can be adequately served on a given site. </a:t>
            </a:r>
          </a:p>
          <a:p>
            <a:pPr algn="l" rtl="0" eaLnBrk="0" fontAlgn="base" hangingPunct="0">
              <a:spcBef>
                <a:spcPct val="30000"/>
              </a:spcBef>
              <a:spcAft>
                <a:spcPct val="0"/>
              </a:spcAft>
            </a:pPr>
            <a:endParaRPr lang="en-US" sz="1200" kern="1200" dirty="0" smtClean="0">
              <a:solidFill>
                <a:schemeClr val="tx1"/>
              </a:solidFill>
              <a:latin typeface="Times New Roman" pitchFamily="18"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Times New Roman" pitchFamily="18" charset="0"/>
                <a:ea typeface="+mn-ea"/>
                <a:cs typeface="+mn-cs"/>
              </a:rPr>
              <a:t>The dynamic attributes of site and structure refer to the design elements, as well as the functional or market obsolescence. They should be viewed from a behavioral perspective, reflecting empathy with the most likely users or uses for the site or structure. While many of the elements can be quantified, others are more subtle and dependent on perceptions</a:t>
            </a:r>
            <a:r>
              <a:rPr lang="en-US" sz="1200" kern="1200" baseline="0" dirty="0" smtClean="0">
                <a:solidFill>
                  <a:schemeClr val="tx1"/>
                </a:solidFill>
                <a:latin typeface="Times New Roman" pitchFamily="18" charset="0"/>
                <a:ea typeface="+mn-ea"/>
                <a:cs typeface="+mn-cs"/>
              </a:rPr>
              <a:t> and </a:t>
            </a:r>
            <a:r>
              <a:rPr lang="en-US" sz="1200" kern="1200" dirty="0" smtClean="0">
                <a:solidFill>
                  <a:schemeClr val="tx1"/>
                </a:solidFill>
                <a:latin typeface="Times New Roman" pitchFamily="18" charset="0"/>
                <a:ea typeface="+mn-ea"/>
                <a:cs typeface="+mn-cs"/>
              </a:rPr>
              <a:t>subjective interpretations. Despite the difficulty in objectively assessing such dimensions, these "intangible" elements are often of critical importance to the real estate market. </a:t>
            </a:r>
          </a:p>
          <a:p>
            <a:endParaRPr lang="en-US" dirty="0"/>
          </a:p>
        </p:txBody>
      </p:sp>
      <p:sp>
        <p:nvSpPr>
          <p:cNvPr id="4" name="Slide Number Placeholder 3"/>
          <p:cNvSpPr>
            <a:spLocks noGrp="1"/>
          </p:cNvSpPr>
          <p:nvPr>
            <p:ph type="sldNum" sz="quarter" idx="10"/>
          </p:nvPr>
        </p:nvSpPr>
        <p:spPr/>
        <p:txBody>
          <a:bodyPr/>
          <a:lstStyle/>
          <a:p>
            <a:pPr>
              <a:defRPr/>
            </a:pPr>
            <a:fld id="{0A417CB0-A659-4A67-9A58-9CCC58BE8AE1}" type="slidenum">
              <a:rPr lang="en-US" smtClean="0"/>
              <a:pPr>
                <a:defRPr/>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One of the most</a:t>
            </a:r>
            <a:r>
              <a:rPr lang="en-US" baseline="0" dirty="0" smtClean="0"/>
              <a:t> difficult challenges in reading feasibility studies can be traced back to inherent flaws in our </a:t>
            </a:r>
            <a:r>
              <a:rPr lang="en-US" baseline="0" dirty="0" smtClean="0"/>
              <a:t>ability </a:t>
            </a:r>
            <a:r>
              <a:rPr lang="en-US" baseline="0" dirty="0" smtClean="0"/>
              <a:t>to master the English language itself; weak spelling skills. That is, there are “Feasibility Studies,” and then there are “</a:t>
            </a:r>
            <a:r>
              <a:rPr lang="en-US" baseline="0" dirty="0" err="1" smtClean="0"/>
              <a:t>FEEsibility</a:t>
            </a:r>
            <a:r>
              <a:rPr lang="en-US" baseline="0" dirty="0" smtClean="0"/>
              <a:t> </a:t>
            </a:r>
            <a:r>
              <a:rPr lang="en-US" baseline="0" dirty="0" smtClean="0"/>
              <a:t>Studies.”  The latter are driven by the search for consulting revenue in world in which many clients are looking for “research” which will support their a prior conclusions. Unfortunately, there are more than a few consultants who are willing to “tell it like they want to hear” vs. “tell it like it is, or will be….” Once getting beyond these agency issues, Feasibility Analysis can be reduced to a process. However, rather than a static process that takes on a linear form, feasibility studies often requires one to take the scenic route. That is, in many cases the critical thinking necessary to properly discharge a feasibility study can lead to a variety of avenues, with the “path less taken” often the most creative and rewarding.  Thus, many linear thinkers and red personality types are frustrated by feasibility analysis since it requires a degree of non-linearity and a willingness to challenge convention and “obvious solutions” that can entice one into intuitively attractive but inherently flawed solutions. That said, feasibility studies still follow a disciplined decision-making process which begins with problem definition and culminates in Implementation, Monitoring and Feedback. Indeed, the latter stages are part of the continuous learning process in real estate which helps advance the body of knowledge and allows us to continuously enhance best practices as we seek optimal uses and a better goodness-of-fit between the spaces we create and the underlying demand for space. </a:t>
            </a:r>
            <a:endParaRPr lang="en-US" dirty="0"/>
          </a:p>
        </p:txBody>
      </p:sp>
      <p:sp>
        <p:nvSpPr>
          <p:cNvPr id="4" name="Slide Number Placeholder 3"/>
          <p:cNvSpPr>
            <a:spLocks noGrp="1"/>
          </p:cNvSpPr>
          <p:nvPr>
            <p:ph type="sldNum" sz="quarter" idx="10"/>
          </p:nvPr>
        </p:nvSpPr>
        <p:spPr/>
        <p:txBody>
          <a:bodyPr/>
          <a:lstStyle/>
          <a:p>
            <a:pPr>
              <a:defRPr/>
            </a:pPr>
            <a:fld id="{62CDED1D-6C76-485A-93B3-C51532112B47}" type="slidenum">
              <a:rPr lang="en-US" smtClean="0"/>
              <a:pPr>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p:txBody>
          <a:bodyPr/>
          <a:lstStyle/>
          <a:p>
            <a:pPr>
              <a:defRPr/>
            </a:pPr>
            <a:fld id="{03980701-1277-4D8C-8CAC-A9D3E1CCD3B2}" type="slidenum">
              <a:rPr lang="en-US" smtClean="0"/>
              <a:pPr>
                <a:defRPr/>
              </a:pPr>
              <a:t>20</a:t>
            </a:fld>
            <a:endParaRPr lang="en-US" smtClean="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r>
              <a:rPr lang="en-US" b="0" dirty="0" smtClean="0"/>
              <a:t>This</a:t>
            </a:r>
            <a:r>
              <a:rPr lang="en-US" b="0" baseline="0" dirty="0" smtClean="0"/>
              <a:t> slide presents both the static and environmental attributes focusing on the immediate environs and context within which the respective sites are noted. The picture in the lower left can be useful in helping the user understand the nature and quality of existing structures and site attributes. </a:t>
            </a:r>
            <a:r>
              <a:rPr lang="en-US" sz="1200" kern="1200" dirty="0" smtClean="0">
                <a:solidFill>
                  <a:schemeClr val="tx1"/>
                </a:solidFill>
                <a:latin typeface="Times New Roman" pitchFamily="18" charset="0"/>
                <a:ea typeface="+mn-ea"/>
                <a:cs typeface="+mn-cs"/>
              </a:rPr>
              <a:t>If there is an existing building (s) on a site, the improvements should be profiled.  This approach should be followed in most studies, including those in which the client assumes the site will be scraped.  Even in this situation, a profile of existing improvements can suggest a base line or floor in the adequacy of utilities and services with respect to certain intensities of use.  In addition to providing a quantitative assessment of existing improvements, the discussion should also point out their general condition and current use.</a:t>
            </a:r>
          </a:p>
          <a:p>
            <a:endParaRPr lang="en-US" sz="1200" b="0" kern="1200" dirty="0" smtClean="0">
              <a:solidFill>
                <a:schemeClr val="tx1"/>
              </a:solidFill>
              <a:latin typeface="Times New Roman" pitchFamily="18" charset="0"/>
              <a:ea typeface="+mn-ea"/>
              <a:cs typeface="+mn-cs"/>
            </a:endParaRPr>
          </a:p>
          <a:p>
            <a:r>
              <a:rPr lang="en-US" sz="1200" b="0" kern="1200" dirty="0" smtClean="0">
                <a:solidFill>
                  <a:schemeClr val="tx1"/>
                </a:solidFill>
                <a:latin typeface="Times New Roman" pitchFamily="18" charset="0"/>
                <a:ea typeface="+mn-ea"/>
                <a:cs typeface="+mn-cs"/>
              </a:rPr>
              <a:t>In addition to evaluating the current uses of an existing building in terms of land use and tenant profiles, a feasibility study that looks at the relative "positioning" of existing assets in terms of their generic versus customized profile will be of particular importance to feasibility analysis. In addition, the analyst should make some assessment of the "malleability" of existing buildings to determine if there is an adequate reward/incentive system to  support repositioning of the underlying asset in the market it serves.</a:t>
            </a:r>
            <a:endParaRPr lang="en-US" sz="1200" b="1" kern="1200" dirty="0">
              <a:solidFill>
                <a:schemeClr val="tx1"/>
              </a:solidFill>
              <a:latin typeface="Times New Roman" pitchFamily="18" charset="0"/>
              <a:ea typeface="+mn-ea"/>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 help position the site</a:t>
            </a:r>
            <a:r>
              <a:rPr lang="en-US" b="0" dirty="0" smtClean="0"/>
              <a:t>,</a:t>
            </a:r>
            <a:r>
              <a:rPr lang="en-US" b="0" baseline="0" dirty="0" smtClean="0"/>
              <a:t> t</a:t>
            </a:r>
            <a:r>
              <a:rPr lang="en-US" sz="1200" b="0" kern="1200" dirty="0" smtClean="0">
                <a:solidFill>
                  <a:schemeClr val="tx1"/>
                </a:solidFill>
                <a:latin typeface="Times New Roman" pitchFamily="18" charset="0"/>
                <a:ea typeface="+mn-ea"/>
                <a:cs typeface="+mn-cs"/>
              </a:rPr>
              <a:t>he discussion should provide a snapshot of contiguous properties and</a:t>
            </a:r>
            <a:r>
              <a:rPr lang="en-US" sz="1200" b="0" kern="1200" baseline="0" dirty="0" smtClean="0">
                <a:solidFill>
                  <a:schemeClr val="tx1"/>
                </a:solidFill>
                <a:latin typeface="Times New Roman" pitchFamily="18" charset="0"/>
                <a:ea typeface="+mn-ea"/>
                <a:cs typeface="+mn-cs"/>
              </a:rPr>
              <a:t> </a:t>
            </a:r>
            <a:r>
              <a:rPr lang="en-US" sz="1200" b="0" kern="1200" dirty="0" smtClean="0">
                <a:solidFill>
                  <a:schemeClr val="tx1"/>
                </a:solidFill>
                <a:latin typeface="Times New Roman" pitchFamily="18" charset="0"/>
                <a:ea typeface="+mn-ea"/>
                <a:cs typeface="+mn-cs"/>
              </a:rPr>
              <a:t>the surrounding environment. This analysis should look at a number of physical usage and entitlement factors.  In general, structural analysis will take a cross-sectional approach, exploring the current market structure.</a:t>
            </a:r>
            <a:r>
              <a:rPr lang="en-US" sz="1200" b="0" kern="1200" baseline="0" dirty="0" smtClean="0">
                <a:solidFill>
                  <a:schemeClr val="tx1"/>
                </a:solidFill>
                <a:latin typeface="Times New Roman" pitchFamily="18" charset="0"/>
                <a:ea typeface="+mn-ea"/>
                <a:cs typeface="+mn-cs"/>
              </a:rPr>
              <a:t> </a:t>
            </a:r>
            <a:r>
              <a:rPr lang="en-US" sz="1200" b="0" kern="1200" dirty="0" smtClean="0">
                <a:solidFill>
                  <a:schemeClr val="tx1"/>
                </a:solidFill>
                <a:latin typeface="Times New Roman" pitchFamily="18" charset="0"/>
                <a:ea typeface="+mn-ea"/>
                <a:cs typeface="+mn-cs"/>
              </a:rPr>
              <a:t>In a number of situations, market synergy can occur within land use categories as in the case of housing where residents develop as sense of identity and comfort by being surrounded by other residents who are either similar or compatible in lifestyle, demographics and behavior. </a:t>
            </a:r>
          </a:p>
          <a:p>
            <a:endParaRPr lang="en-US" sz="1200" b="0" kern="1200" dirty="0" smtClean="0">
              <a:solidFill>
                <a:schemeClr val="tx1"/>
              </a:solidFill>
              <a:latin typeface="Times New Roman" pitchFamily="18"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kern="1200" dirty="0" smtClean="0">
                <a:solidFill>
                  <a:schemeClr val="tx1"/>
                </a:solidFill>
                <a:latin typeface="Times New Roman" pitchFamily="18" charset="0"/>
                <a:ea typeface="+mn-ea"/>
                <a:cs typeface="+mn-cs"/>
              </a:rPr>
              <a:t>As with</a:t>
            </a:r>
            <a:r>
              <a:rPr lang="en-US" sz="1200" b="0" kern="1200" baseline="0" dirty="0" smtClean="0">
                <a:solidFill>
                  <a:schemeClr val="tx1"/>
                </a:solidFill>
                <a:latin typeface="Times New Roman" pitchFamily="18" charset="0"/>
                <a:ea typeface="+mn-ea"/>
                <a:cs typeface="+mn-cs"/>
              </a:rPr>
              <a:t> other attributes, the analysis should address the longitudinal or temporal nature of the environmental context and include forward looking elements which consider emerging trends and evolutionary patterns. This could be accomplished by pr</a:t>
            </a:r>
            <a:r>
              <a:rPr lang="en-US" sz="1200" b="0" kern="1200" dirty="0" smtClean="0">
                <a:solidFill>
                  <a:schemeClr val="tx1"/>
                </a:solidFill>
                <a:latin typeface="Times New Roman" pitchFamily="18" charset="0"/>
                <a:ea typeface="+mn-ea"/>
                <a:cs typeface="+mn-cs"/>
              </a:rPr>
              <a:t>oviding an overview of the trends or growth patterns and trends that are occurring in the broader market as well as in the general location in which the site is located.  </a:t>
            </a:r>
          </a:p>
        </p:txBody>
      </p:sp>
      <p:sp>
        <p:nvSpPr>
          <p:cNvPr id="4" name="Slide Number Placeholder 3"/>
          <p:cNvSpPr>
            <a:spLocks noGrp="1"/>
          </p:cNvSpPr>
          <p:nvPr>
            <p:ph type="sldNum" sz="quarter" idx="10"/>
          </p:nvPr>
        </p:nvSpPr>
        <p:spPr/>
        <p:txBody>
          <a:bodyPr/>
          <a:lstStyle/>
          <a:p>
            <a:pPr>
              <a:defRPr/>
            </a:pPr>
            <a:fld id="{0A417CB0-A659-4A67-9A58-9CCC58BE8AE1}" type="slidenum">
              <a:rPr lang="en-US" smtClean="0"/>
              <a:pPr>
                <a:defRPr/>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kern="1200" dirty="0" err="1" smtClean="0">
                <a:solidFill>
                  <a:schemeClr val="tx1"/>
                </a:solidFill>
                <a:latin typeface="Times New Roman" pitchFamily="18" charset="0"/>
                <a:ea typeface="+mn-ea"/>
                <a:cs typeface="+mn-cs"/>
              </a:rPr>
              <a:t>Locational</a:t>
            </a:r>
            <a:r>
              <a:rPr lang="en-US" sz="1200" b="0" kern="1200" baseline="0" dirty="0" smtClean="0">
                <a:solidFill>
                  <a:schemeClr val="tx1"/>
                </a:solidFill>
                <a:latin typeface="Times New Roman" pitchFamily="18" charset="0"/>
                <a:ea typeface="+mn-ea"/>
                <a:cs typeface="+mn-cs"/>
              </a:rPr>
              <a:t> </a:t>
            </a:r>
            <a:r>
              <a:rPr lang="en-US" sz="1200" b="0" kern="1200" dirty="0" smtClean="0">
                <a:solidFill>
                  <a:schemeClr val="tx1"/>
                </a:solidFill>
                <a:latin typeface="Times New Roman" pitchFamily="18" charset="0"/>
                <a:ea typeface="+mn-ea"/>
                <a:cs typeface="+mn-cs"/>
              </a:rPr>
              <a:t>analysis should be based on two drivers; the general submarket in the broader market in which it is situated, and the market, submarket or trade area within which it competes for space users and/or market support. Two dimensions of linkages are important to the real estate market; the physical path, and the perpetual path or the "perceived linkage" among key uses that are ancillary to, or supportive of, the recommended use.  Thus, the analyst should present a summary of the routes and distances that connect key places, using maps or other graphics as appropriate. </a:t>
            </a:r>
          </a:p>
          <a:p>
            <a:endParaRPr lang="en-US" sz="1200" b="0" kern="1200" dirty="0" smtClean="0">
              <a:solidFill>
                <a:schemeClr val="tx1"/>
              </a:solidFill>
              <a:latin typeface="Times New Roman" pitchFamily="18" charset="0"/>
              <a:ea typeface="+mn-ea"/>
              <a:cs typeface="+mn-cs"/>
            </a:endParaRPr>
          </a:p>
          <a:p>
            <a:r>
              <a:rPr lang="en-US" sz="1200" b="0" kern="1200" dirty="0" smtClean="0">
                <a:solidFill>
                  <a:schemeClr val="tx1"/>
                </a:solidFill>
                <a:latin typeface="Times New Roman" pitchFamily="18" charset="0"/>
                <a:ea typeface="+mn-ea"/>
                <a:cs typeface="+mn-cs"/>
              </a:rPr>
              <a:t>Vehicular and pedestrian circulation routes in the immediate environs will be one of the key issues that affect the potential uses of many sites.  In this analysis, special attention should be paid to major arterials and other "connections" that provide linkages to other sub-markets or to major transportation corridors. In addition to pointing out the corridors, the discussion should indicate the traffic flows within, and through, the neighborhood.  With respect to pedestrians, the discussion should indicate street and sidewalk corridors, along with special walking paths and bike routes. </a:t>
            </a:r>
          </a:p>
          <a:p>
            <a:endParaRPr lang="en-US" sz="1200" b="0" kern="1200" dirty="0" smtClean="0">
              <a:solidFill>
                <a:schemeClr val="tx1"/>
              </a:solidFill>
              <a:latin typeface="Times New Roman" pitchFamily="18" charset="0"/>
              <a:ea typeface="+mn-ea"/>
              <a:cs typeface="+mn-cs"/>
            </a:endParaRPr>
          </a:p>
          <a:p>
            <a:r>
              <a:rPr lang="en-US" b="0" dirty="0" err="1" smtClean="0"/>
              <a:t>Locational</a:t>
            </a:r>
            <a:r>
              <a:rPr lang="en-US" b="0" baseline="0" dirty="0" smtClean="0"/>
              <a:t> analysis should address the exposure of the site, both in terms of it’s visibility as well as the ease of entering or exiting the site. The visual exposure will be a function of the width of the site, improvements and/or signage, traffic intensity, congestion and speed. Ingress/egress is a critical variable and can have a significant impact on the viability of potential uses of a site, especially in light of traffic volumes, congestion and/or barriers. For example, an apparently great site location that is on the opposite side of the flow of traffic on a high volume corridor with limited turn lanes and/or traffic lights, will not support convenience stores and similar uses. Indeed, the higher the traffic count, the less accessible and hence viable will such uses be unless drivers can easily enter and exit the site.</a:t>
            </a:r>
            <a:endParaRPr lang="en-US" b="0" dirty="0"/>
          </a:p>
        </p:txBody>
      </p:sp>
      <p:sp>
        <p:nvSpPr>
          <p:cNvPr id="4" name="Slide Number Placeholder 3"/>
          <p:cNvSpPr>
            <a:spLocks noGrp="1"/>
          </p:cNvSpPr>
          <p:nvPr>
            <p:ph type="sldNum" sz="quarter" idx="10"/>
          </p:nvPr>
        </p:nvSpPr>
        <p:spPr/>
        <p:txBody>
          <a:bodyPr/>
          <a:lstStyle/>
          <a:p>
            <a:pPr>
              <a:defRPr/>
            </a:pPr>
            <a:fld id="{0A417CB0-A659-4A67-9A58-9CCC58BE8AE1}" type="slidenum">
              <a:rPr lang="en-US" smtClean="0"/>
              <a:pPr>
                <a:defRPr/>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p:txBody>
          <a:bodyPr/>
          <a:lstStyle/>
          <a:p>
            <a:pPr>
              <a:defRPr/>
            </a:pPr>
            <a:fld id="{45769E35-4FE9-4F95-B606-C39BA0B40768}" type="slidenum">
              <a:rPr lang="en-US" smtClean="0"/>
              <a:pPr>
                <a:defRPr/>
              </a:pPr>
              <a:t>23</a:t>
            </a:fld>
            <a:endParaRPr lang="en-US" smtClean="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kern="1200" dirty="0" smtClean="0">
                <a:solidFill>
                  <a:schemeClr val="tx1"/>
                </a:solidFill>
                <a:latin typeface="Times New Roman" pitchFamily="18" charset="0"/>
                <a:ea typeface="+mn-ea"/>
                <a:cs typeface="+mn-cs"/>
              </a:rPr>
              <a:t>In</a:t>
            </a:r>
            <a:r>
              <a:rPr lang="en-US" sz="1200" b="0" kern="1200" baseline="0" dirty="0" smtClean="0">
                <a:solidFill>
                  <a:schemeClr val="tx1"/>
                </a:solidFill>
                <a:latin typeface="Times New Roman" pitchFamily="18" charset="0"/>
                <a:ea typeface="+mn-ea"/>
                <a:cs typeface="+mn-cs"/>
              </a:rPr>
              <a:t> some cases, sites will be located in axial (i.e., linear) settings where potential users and/or customers are sparse in the immediate setting. As such, uses will depend on the ability to draw customers from remote locations as primary destinations via magnetic attraction, or entice drivers to stop in as they traverse the site on the way to another destination</a:t>
            </a:r>
            <a:r>
              <a:rPr lang="en-US" sz="1200" b="0" kern="1200" dirty="0" smtClean="0">
                <a:solidFill>
                  <a:schemeClr val="tx1"/>
                </a:solidFill>
                <a:latin typeface="Times New Roman" pitchFamily="18" charset="0"/>
                <a:ea typeface="+mn-ea"/>
                <a:cs typeface="+mn-cs"/>
              </a:rPr>
              <a:t>.  Such</a:t>
            </a:r>
            <a:r>
              <a:rPr lang="en-US" sz="1200" b="0" kern="1200" baseline="0" dirty="0" smtClean="0">
                <a:solidFill>
                  <a:schemeClr val="tx1"/>
                </a:solidFill>
                <a:latin typeface="Times New Roman" pitchFamily="18" charset="0"/>
                <a:ea typeface="+mn-ea"/>
                <a:cs typeface="+mn-cs"/>
              </a:rPr>
              <a:t> situations can be attributable to landform as noted in the exhibits, as well as to ownership (e.g., government, tribal) which restricts development, or to natural (e.g., mountains, rivers) or manmade (e.g., highways, aqueducts) barriers.</a:t>
            </a:r>
            <a:endParaRPr lang="en-US" sz="1200" b="1" kern="1200" dirty="0" smtClean="0">
              <a:solidFill>
                <a:schemeClr val="tx1"/>
              </a:solidFill>
              <a:latin typeface="Times New Roman" pitchFamily="18" charset="0"/>
              <a:ea typeface="+mn-ea"/>
              <a:cs typeface="+mn-cs"/>
            </a:endParaRPr>
          </a:p>
          <a:p>
            <a:endParaRPr lang="en-US"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p:txBody>
          <a:bodyPr/>
          <a:lstStyle/>
          <a:p>
            <a:pPr>
              <a:defRPr/>
            </a:pPr>
            <a:fld id="{4697BA85-EEDC-48B3-8EB1-E8EE2ADDF65B}" type="slidenum">
              <a:rPr lang="en-US" smtClean="0"/>
              <a:pPr>
                <a:defRPr/>
              </a:pPr>
              <a:t>24</a:t>
            </a:fld>
            <a:endParaRPr lang="en-US"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xfrm>
            <a:off x="708660" y="4452306"/>
            <a:ext cx="5669280" cy="4218311"/>
          </a:xfrm>
          <a:no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b="0" kern="1200" dirty="0" smtClean="0">
                <a:solidFill>
                  <a:schemeClr val="tx1"/>
                </a:solidFill>
                <a:latin typeface="Times New Roman" pitchFamily="18" charset="0"/>
                <a:ea typeface="+mn-ea"/>
                <a:cs typeface="+mn-cs"/>
              </a:rPr>
              <a:t>In addition to discussing proximity and speed of connections, the discussion of linkages should point out some of the more qualitative dimensions of the linkage routes that affect the choice of connections and the likelihood they will be used. Examples of such variables include lighting, crime rates, maintenance of uses, types of uses, traffic levels, pedestrian corridors, bike paths and other attributes that affect the quality of the connections.  This type of analysis is particularly important in cases where a site is on the fringe of a neighborhood, with the usage decision hinging on whether the developer can effectively link the site to the desired area, or whether it will be doomed to be in a different, and often less attractive and viable, sub-market.  </a:t>
            </a:r>
            <a:endParaRPr lang="en-US" sz="1200" b="1" kern="1200" dirty="0" smtClean="0">
              <a:solidFill>
                <a:schemeClr val="tx1"/>
              </a:solidFill>
              <a:latin typeface="Times New Roman" pitchFamily="18" charset="0"/>
              <a:ea typeface="+mn-ea"/>
              <a:cs typeface="+mn-cs"/>
            </a:endParaRPr>
          </a:p>
          <a:p>
            <a:pPr eaLnBrk="1" hangingPunct="1"/>
            <a:endParaRPr lang="en-US"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kern="1200" dirty="0" smtClean="0">
                <a:solidFill>
                  <a:schemeClr val="tx1"/>
                </a:solidFill>
                <a:latin typeface="Times New Roman" pitchFamily="18" charset="0"/>
                <a:ea typeface="+mn-ea"/>
                <a:cs typeface="+mn-cs"/>
              </a:rPr>
              <a:t>Vehicular and pedestrian circulation routes in the immediate environs will be one of the key issues that affect the potential uses of many sites.  In this analysis, special attention should be paid to major arterials and other "connections" that provide linkages to other sub-markets or to major transportation corridors. In addition to pointing out the corridors, the discussion should indicate the traffic flows within, and through, the neighborhood.  With respect to pedestrians, the discussion should indicate street and sidewalk corridors, along with special walking paths and bike routes.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1" kern="1200" dirty="0" smtClean="0">
              <a:solidFill>
                <a:schemeClr val="tx1"/>
              </a:solidFill>
              <a:latin typeface="Times New Roman" pitchFamily="18"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kern="1200" dirty="0" smtClean="0">
                <a:solidFill>
                  <a:schemeClr val="tx1"/>
                </a:solidFill>
                <a:latin typeface="Times New Roman" pitchFamily="18" charset="0"/>
                <a:ea typeface="+mn-ea"/>
                <a:cs typeface="+mn-cs"/>
              </a:rPr>
              <a:t>The site plan and other materials should indicate the general location with respect to surrounding land uses, streets and other connections, as well as the current ingress and egress points which provide access to the site.  To the extent existing facilities are on the site which may be incorporated in future plans, the discussion should also point out the on-site circulation patterns, as well as parking, loading and other ancillary facilities or features.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0A417CB0-A659-4A67-9A58-9CCC58BE8AE1}" type="slidenum">
              <a:rPr lang="en-US" smtClean="0"/>
              <a:pPr>
                <a:defRPr/>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Analysis of Legal-Political-Ethical cover</a:t>
            </a:r>
            <a:r>
              <a:rPr lang="en-US" baseline="0" dirty="0" smtClean="0"/>
              <a:t> a range of external interventions or regulations ranging from entitlements which are c</a:t>
            </a:r>
            <a:r>
              <a:rPr lang="en-US" dirty="0" smtClean="0"/>
              <a:t>onstraints contained</a:t>
            </a:r>
            <a:r>
              <a:rPr lang="en-US" baseline="0" dirty="0" smtClean="0"/>
              <a:t> in local z</a:t>
            </a:r>
            <a:r>
              <a:rPr lang="en-US" dirty="0" smtClean="0"/>
              <a:t>oning and land use regulations to design approval</a:t>
            </a:r>
            <a:r>
              <a:rPr lang="en-US" baseline="0" dirty="0" smtClean="0"/>
              <a:t> which in some jurisdictions, empower local interest groups to weigh in on the design, intensity and nature of use. Since such factors constrain the options for a site, it is critical to r</a:t>
            </a:r>
            <a:r>
              <a:rPr lang="en-US" dirty="0" smtClean="0"/>
              <a:t>eview zoning and building envelope restrictions. The discussion should cover current zoning as well as plausible or possible zoning designations that might be achieve through</a:t>
            </a:r>
            <a:r>
              <a:rPr lang="en-US" baseline="0" dirty="0" smtClean="0"/>
              <a:t> </a:t>
            </a:r>
            <a:r>
              <a:rPr lang="en-US" dirty="0" smtClean="0"/>
              <a:t>appeals and/or</a:t>
            </a:r>
            <a:r>
              <a:rPr lang="en-US" baseline="0" dirty="0" smtClean="0"/>
              <a:t> litigation</a:t>
            </a:r>
            <a:r>
              <a:rPr lang="en-US" dirty="0" smtClean="0"/>
              <a:t>. If re-zoning is considered, analysis should point out implications of changes on maximum building envelopes or uses.  The discussion</a:t>
            </a:r>
            <a:r>
              <a:rPr lang="en-US" baseline="0" dirty="0" smtClean="0"/>
              <a:t> should also cover o</a:t>
            </a:r>
            <a:r>
              <a:rPr lang="en-US" dirty="0" smtClean="0"/>
              <a:t>ther Government Restrictions including any use or use-intensity constraints that affect the site including blanket height restrictions, set-back requirements, and special designations (i.e., historic districts) that affect use or re-use of site.  It</a:t>
            </a:r>
            <a:r>
              <a:rPr lang="en-US" baseline="0" dirty="0" smtClean="0"/>
              <a:t> should also address</a:t>
            </a:r>
            <a:r>
              <a:rPr lang="en-US" dirty="0" smtClean="0"/>
              <a:t> any government incentive programs that could affect usage or re-usage decisions,</a:t>
            </a:r>
            <a:r>
              <a:rPr lang="en-US" baseline="0" dirty="0" smtClean="0"/>
              <a:t> as well as p</a:t>
            </a:r>
            <a:r>
              <a:rPr lang="en-US" dirty="0" smtClean="0"/>
              <a:t>rivate restrictions in the form of covenants, deed restrictions and easements that affect current use and potential re-use.</a:t>
            </a:r>
          </a:p>
          <a:p>
            <a:endParaRPr lang="en-US" dirty="0" smtClean="0"/>
          </a:p>
          <a:p>
            <a:r>
              <a:rPr lang="en-US" dirty="0" smtClean="0"/>
              <a:t>The ethical constraints</a:t>
            </a:r>
            <a:r>
              <a:rPr lang="en-US" baseline="0" dirty="0" smtClean="0"/>
              <a:t> address both the sustainability of the use, as well as the political palatability in terms of its acceptance by government and private bodies, as well as other stakeholders with a vested interest.  While the emphasis should be on parties with standing and legal rights, it should also address community interests and preferences to help explain the context and consequences that might occur.  Feasibility studies should also recognize that real estate decisions often entail and irretrievable commitment of scarce resources; as such, it is critical that we get it right. The ultimate criterion is the goodness-of-fit that we achieve between the users of space and the consumers of space, both at the micro and macro levels of aggregation, as well as current and future time periods.</a:t>
            </a:r>
          </a:p>
          <a:p>
            <a:endParaRPr lang="en-US" baseline="0" dirty="0" smtClean="0"/>
          </a:p>
          <a:p>
            <a:r>
              <a:rPr lang="en-US" baseline="0" dirty="0" smtClean="0"/>
              <a:t>On the dynamic side of the equation, this</a:t>
            </a:r>
            <a:r>
              <a:rPr lang="en-US" dirty="0" smtClean="0"/>
              <a:t> discussion is designed to give some insight into the probability of changing public usage controls or capturing incentives in the current legal/political climate. The importance of such a discussion will depend on whether the existing use and restrictions should be considered or if changes should be sought. The goal is to help quantify the likelihood, cost and timing of changes in light of potential opposition and support.  In many jurisdictions,</a:t>
            </a:r>
            <a:r>
              <a:rPr lang="en-US" baseline="0" dirty="0" smtClean="0"/>
              <a:t> this public acceptance will be critical to success and, at a minimum, can have a significant impact on the timing of approvals.</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0A417CB0-A659-4A67-9A58-9CCC58BE8AE1}" type="slidenum">
              <a:rPr lang="en-US" smtClean="0"/>
              <a:pPr>
                <a:defRPr/>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a:t>
            </a:r>
            <a:r>
              <a:rPr lang="en-US" baseline="0" dirty="0" smtClean="0"/>
              <a:t> many jurisdictions, t</a:t>
            </a:r>
            <a:r>
              <a:rPr lang="en-US" dirty="0" smtClean="0"/>
              <a:t>he determination of zoning status can typically be accesse</a:t>
            </a:r>
            <a:r>
              <a:rPr lang="en-US" baseline="0" dirty="0" smtClean="0"/>
              <a:t>d via on-line sources and public records. In some cases, access to detailed site and neighborhood information is available on-line, including tax records, transaction prices and other publicly recorded documents. Since such data can be analyzed to understand market structure and succession, the analyst should explore data availability, as well as validity and reliability.  The search of public records can identify </a:t>
            </a:r>
            <a:r>
              <a:rPr lang="en-US" sz="1200" b="0" kern="1200" dirty="0" smtClean="0">
                <a:solidFill>
                  <a:schemeClr val="tx1"/>
                </a:solidFill>
                <a:latin typeface="Times New Roman" pitchFamily="18" charset="0"/>
                <a:ea typeface="+mn-ea"/>
                <a:cs typeface="+mn-cs"/>
              </a:rPr>
              <a:t>interests associated with the parcel or parcels that comprise it, as well as other descriptive data that present a clear and unambiguous statement of the targeted real estate. At the same</a:t>
            </a:r>
            <a:r>
              <a:rPr lang="en-US" sz="1200" b="0" kern="1200" baseline="0" dirty="0" smtClean="0">
                <a:solidFill>
                  <a:schemeClr val="tx1"/>
                </a:solidFill>
                <a:latin typeface="Times New Roman" pitchFamily="18" charset="0"/>
                <a:ea typeface="+mn-ea"/>
                <a:cs typeface="+mn-cs"/>
              </a:rPr>
              <a:t> time, public records can reveal information on o</a:t>
            </a:r>
            <a:r>
              <a:rPr lang="en-US" sz="1200" b="0" kern="1200" dirty="0" smtClean="0">
                <a:solidFill>
                  <a:schemeClr val="tx1"/>
                </a:solidFill>
                <a:latin typeface="Times New Roman" pitchFamily="18" charset="0"/>
                <a:ea typeface="+mn-ea"/>
                <a:cs typeface="+mn-cs"/>
              </a:rPr>
              <a:t>wnership and title,</a:t>
            </a:r>
            <a:r>
              <a:rPr lang="en-US" sz="1200" b="0" kern="1200" baseline="0" dirty="0" smtClean="0">
                <a:solidFill>
                  <a:schemeClr val="tx1"/>
                </a:solidFill>
                <a:latin typeface="Times New Roman" pitchFamily="18" charset="0"/>
                <a:ea typeface="+mn-ea"/>
                <a:cs typeface="+mn-cs"/>
              </a:rPr>
              <a:t> e</a:t>
            </a:r>
            <a:r>
              <a:rPr lang="en-US" sz="1200" b="0" kern="1200" dirty="0" smtClean="0">
                <a:solidFill>
                  <a:schemeClr val="tx1"/>
                </a:solidFill>
                <a:latin typeface="Times New Roman" pitchFamily="18" charset="0"/>
                <a:ea typeface="+mn-ea"/>
                <a:cs typeface="+mn-cs"/>
              </a:rPr>
              <a:t>asements and private restrictions on use,</a:t>
            </a:r>
            <a:r>
              <a:rPr lang="en-US" sz="1200" b="0" kern="1200" baseline="0" dirty="0" smtClean="0">
                <a:solidFill>
                  <a:schemeClr val="tx1"/>
                </a:solidFill>
                <a:latin typeface="Times New Roman" pitchFamily="18" charset="0"/>
                <a:ea typeface="+mn-ea"/>
                <a:cs typeface="+mn-cs"/>
              </a:rPr>
              <a:t> and l</a:t>
            </a:r>
            <a:r>
              <a:rPr lang="en-US" sz="1200" b="0" kern="1200" dirty="0" smtClean="0">
                <a:solidFill>
                  <a:schemeClr val="tx1"/>
                </a:solidFill>
                <a:latin typeface="Times New Roman" pitchFamily="18" charset="0"/>
                <a:ea typeface="+mn-ea"/>
                <a:cs typeface="+mn-cs"/>
              </a:rPr>
              <a:t>iabilities and clouds</a:t>
            </a:r>
            <a:r>
              <a:rPr lang="en-US" sz="1200" b="0" kern="1200" baseline="0" dirty="0" smtClean="0">
                <a:solidFill>
                  <a:schemeClr val="tx1"/>
                </a:solidFill>
                <a:latin typeface="Times New Roman" pitchFamily="18" charset="0"/>
                <a:ea typeface="+mn-ea"/>
                <a:cs typeface="+mn-cs"/>
              </a:rPr>
              <a:t> on the c</a:t>
            </a:r>
            <a:r>
              <a:rPr lang="en-US" sz="1200" b="0" kern="1200" dirty="0" smtClean="0">
                <a:solidFill>
                  <a:schemeClr val="tx1"/>
                </a:solidFill>
                <a:latin typeface="Times New Roman" pitchFamily="18" charset="0"/>
                <a:ea typeface="+mn-ea"/>
                <a:cs typeface="+mn-cs"/>
              </a:rPr>
              <a:t>hain of title. In many assignments,</a:t>
            </a:r>
            <a:r>
              <a:rPr lang="en-US" sz="1200" b="0" kern="1200" baseline="0" dirty="0" smtClean="0">
                <a:solidFill>
                  <a:schemeClr val="tx1"/>
                </a:solidFill>
                <a:latin typeface="Times New Roman" pitchFamily="18" charset="0"/>
                <a:ea typeface="+mn-ea"/>
                <a:cs typeface="+mn-cs"/>
              </a:rPr>
              <a:t> the feasibility analyst will defer such findings to other but if so, still needs to address them by stating so in the statement of limiting conditions that are attached to the final report.</a:t>
            </a:r>
            <a:endParaRPr lang="en-US" sz="1200" b="0" kern="1200" dirty="0" smtClean="0">
              <a:solidFill>
                <a:schemeClr val="tx1"/>
              </a:solidFill>
              <a:latin typeface="Times New Roman" pitchFamily="18"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0A417CB0-A659-4A67-9A58-9CCC58BE8AE1}" type="slidenum">
              <a:rPr lang="en-US" smtClean="0"/>
              <a:pPr>
                <a:defRPr/>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a:t>
            </a:r>
            <a:r>
              <a:rPr lang="en-US" baseline="0" dirty="0" smtClean="0"/>
              <a:t> some cases, current zoning designations may no longer be appropriate and subject to appeal. Thus, the analysis of the legal environment </a:t>
            </a:r>
            <a:r>
              <a:rPr lang="en-US" dirty="0" smtClean="0"/>
              <a:t>should cover current zoning as well as plausible or possible zoning designations that might be obtained through</a:t>
            </a:r>
            <a:r>
              <a:rPr lang="en-US" baseline="0" dirty="0" smtClean="0"/>
              <a:t> zoning appeals.</a:t>
            </a:r>
            <a:r>
              <a:rPr lang="en-US" dirty="0" smtClean="0"/>
              <a:t> If re-zoning is considered, analysis should point out implications of changes on maximum building envelopes or uses</a:t>
            </a:r>
            <a:r>
              <a:rPr lang="en-US" baseline="0" dirty="0" smtClean="0"/>
              <a:t> as well as the likelihood that the site could be re-zoned to a higher and better use. </a:t>
            </a:r>
          </a:p>
          <a:p>
            <a:endParaRPr lang="en-US" b="1"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0" baseline="0" dirty="0" smtClean="0"/>
              <a:t>The discussion should identify various stakeholders, </a:t>
            </a:r>
            <a:r>
              <a:rPr lang="en-US" sz="1200" b="0" kern="1200" dirty="0" smtClean="0">
                <a:solidFill>
                  <a:schemeClr val="tx1"/>
                </a:solidFill>
                <a:latin typeface="Times New Roman" pitchFamily="18" charset="0"/>
                <a:ea typeface="+mn-ea"/>
                <a:cs typeface="+mn-cs"/>
              </a:rPr>
              <a:t>to give some insight into the probability of changing public usage controls or capturing incentives in the current legal/political climate. The importance of such a discussion will depend on whether the existing use and restrictions should be considered or if changes should be sought. The goal is to help quantify the likelihood, cost and timing of changes in light of potential opposition and support.</a:t>
            </a:r>
            <a:endParaRPr lang="en-US" sz="1200" b="1" kern="1200" dirty="0" smtClean="0">
              <a:solidFill>
                <a:schemeClr val="tx1"/>
              </a:solidFill>
              <a:latin typeface="Times New Roman" pitchFamily="18" charset="0"/>
              <a:ea typeface="+mn-ea"/>
              <a:cs typeface="+mn-cs"/>
            </a:endParaRPr>
          </a:p>
          <a:p>
            <a:endParaRPr lang="en-US" b="1" dirty="0"/>
          </a:p>
        </p:txBody>
      </p:sp>
      <p:sp>
        <p:nvSpPr>
          <p:cNvPr id="4" name="Slide Number Placeholder 3"/>
          <p:cNvSpPr>
            <a:spLocks noGrp="1"/>
          </p:cNvSpPr>
          <p:nvPr>
            <p:ph type="sldNum" sz="quarter" idx="10"/>
          </p:nvPr>
        </p:nvSpPr>
        <p:spPr/>
        <p:txBody>
          <a:bodyPr/>
          <a:lstStyle/>
          <a:p>
            <a:pPr>
              <a:defRPr/>
            </a:pPr>
            <a:fld id="{0A417CB0-A659-4A67-9A58-9CCC58BE8AE1}" type="slidenum">
              <a:rPr lang="en-US" smtClean="0"/>
              <a:pPr>
                <a:defRPr/>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kern="1200" dirty="0" smtClean="0">
                <a:solidFill>
                  <a:schemeClr val="tx1"/>
                </a:solidFill>
                <a:latin typeface="Times New Roman" pitchFamily="18" charset="0"/>
                <a:ea typeface="+mn-ea"/>
                <a:cs typeface="+mn-cs"/>
              </a:rPr>
              <a:t>In the context of real estate with its "fixed location," there are a number of distinct, but related, geographic definitions that are used in assessing the market context within which a particular site is situated.  Indeed, one of the critical decisions that must be made in feasibility analysis is assigning the site to the neighborhood and/or submarket area. The delineation of such areas will depend on a number of factors ranging from legal and physical boundaries, to roads and highways and governmental boundaries. The ultimate delineation for each of these areas is something of a subjective process, drawing on such considerations as the nature of the site itself and the potential legal and marketable uses that can be accommodated o the site.  In addition to being influenced by the particular site and its general orientation and logistics, delineation of appropriate geographic areas of interest will depend on general practices and perceptions held in the local market.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0" kern="1200" dirty="0" smtClean="0">
              <a:solidFill>
                <a:schemeClr val="tx1"/>
              </a:solidFill>
              <a:latin typeface="Times New Roman" pitchFamily="18"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kern="1200" dirty="0" smtClean="0">
                <a:solidFill>
                  <a:schemeClr val="tx1"/>
                </a:solidFill>
                <a:latin typeface="Times New Roman" pitchFamily="18" charset="0"/>
                <a:ea typeface="+mn-ea"/>
                <a:cs typeface="+mn-cs"/>
              </a:rPr>
              <a:t>The</a:t>
            </a:r>
            <a:r>
              <a:rPr lang="en-US" sz="1200" b="0" kern="1200" baseline="0" dirty="0" smtClean="0">
                <a:solidFill>
                  <a:schemeClr val="tx1"/>
                </a:solidFill>
                <a:latin typeface="Times New Roman" pitchFamily="18" charset="0"/>
                <a:ea typeface="+mn-ea"/>
                <a:cs typeface="+mn-cs"/>
              </a:rPr>
              <a:t> delineation of trade areas should address market segmentation; the composition of occupants, residents or users of space. This analysis should be longitudinal, indicating current profiles as well as future profiles in light of likely changes or trends. </a:t>
            </a:r>
            <a:endParaRPr lang="en-US" sz="1200" b="1" kern="1200" dirty="0" smtClean="0">
              <a:solidFill>
                <a:schemeClr val="tx1"/>
              </a:solidFill>
              <a:latin typeface="Times New Roman" pitchFamily="18"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0A417CB0-A659-4A67-9A58-9CCC58BE8AE1}" type="slidenum">
              <a:rPr lang="en-US" smtClean="0"/>
              <a:pPr>
                <a:defRPr/>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a:t>
            </a:r>
            <a:r>
              <a:rPr lang="en-US" baseline="0" dirty="0" smtClean="0"/>
              <a:t> fundamental building block for Feasibility Analysis is an understanding of the dimensionality of the real estate product construct. Real estate has two key dimensions: the spatial dimension, and the capital dimension. In my opinion, real estate success is 70% spatial fundamentals and 30% capital fundamentals. Unfortunately, over the past decade, the equation has been inverted. This disconnect and imbalance was both a cause and effect of the recent bubble in commercial and residential markets. To return to a semblance of balance, the market must be shifted back toward longer term, more sustainable solutions which build on the spatial side of the equation.</a:t>
            </a:r>
            <a:endParaRPr lang="en-US" dirty="0"/>
          </a:p>
        </p:txBody>
      </p:sp>
      <p:sp>
        <p:nvSpPr>
          <p:cNvPr id="4" name="Slide Number Placeholder 3"/>
          <p:cNvSpPr>
            <a:spLocks noGrp="1"/>
          </p:cNvSpPr>
          <p:nvPr>
            <p:ph type="sldNum" sz="quarter" idx="10"/>
          </p:nvPr>
        </p:nvSpPr>
        <p:spPr/>
        <p:txBody>
          <a:bodyPr/>
          <a:lstStyle/>
          <a:p>
            <a:pPr>
              <a:defRPr/>
            </a:pPr>
            <a:fld id="{BAE5CE9A-EC88-44B5-952B-E76B779F1CAF}" type="slidenum">
              <a:rPr lang="en-US" smtClean="0"/>
              <a:pPr>
                <a:defRPr/>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One of the classical</a:t>
            </a:r>
            <a:r>
              <a:rPr lang="en-US" baseline="0" dirty="0" smtClean="0"/>
              <a:t> frameworks for trade area delineations is the use of concentric circles in 1, 3 and 10 mile (or other distance) increments. While having some appeal and relatively easy to aggregate block-level data, in many cases the use of such standardized geographies can provide misleading results. As noted in the exhibit, the use of a ring study would overstate the demographic profile and/or apparent demand for a site on Eastlake. Due to  natural and manmade barriers, the vast majority of the area enfolded by the circle is not accessible to the site. Thus, such techniques should be used with a degree of caution and an understanding of local market fundamentals.</a:t>
            </a:r>
            <a:endParaRPr lang="en-US" dirty="0"/>
          </a:p>
        </p:txBody>
      </p:sp>
      <p:sp>
        <p:nvSpPr>
          <p:cNvPr id="4" name="Slide Number Placeholder 3"/>
          <p:cNvSpPr>
            <a:spLocks noGrp="1"/>
          </p:cNvSpPr>
          <p:nvPr>
            <p:ph type="sldNum" sz="quarter" idx="10"/>
          </p:nvPr>
        </p:nvSpPr>
        <p:spPr/>
        <p:txBody>
          <a:bodyPr/>
          <a:lstStyle/>
          <a:p>
            <a:pPr>
              <a:defRPr/>
            </a:pPr>
            <a:fld id="{0A417CB0-A659-4A67-9A58-9CCC58BE8AE1}" type="slidenum">
              <a:rPr lang="en-US" smtClean="0"/>
              <a:pPr>
                <a:defRPr/>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kern="1200" dirty="0" smtClean="0">
                <a:solidFill>
                  <a:schemeClr val="tx1"/>
                </a:solidFill>
                <a:latin typeface="Times New Roman" pitchFamily="18" charset="0"/>
                <a:ea typeface="+mn-ea"/>
                <a:cs typeface="+mn-cs"/>
              </a:rPr>
              <a:t>The focus of neighborhoods and submarket delineation is to identify relevant geographic areas that provide the spatial context within which a site operates.  On the other hand, the notion of "trade areas" focuses on the issue of marketability, of delineating the geographic area that will general the demand for goods and services that are offered on a particular site.  Thus, the geographic scope of various trade areas will depends on the nature of use being considered for a particular site, and the nature of demand in terms of magnetism (i.e., drawing power) or convenience that determines the ultimate productivity for the use on the site. </a:t>
            </a:r>
          </a:p>
          <a:p>
            <a:endParaRPr lang="en-US" sz="1200" b="0" kern="1200" dirty="0" smtClean="0">
              <a:solidFill>
                <a:schemeClr val="tx1"/>
              </a:solidFill>
              <a:latin typeface="Times New Roman" pitchFamily="18" charset="0"/>
              <a:ea typeface="+mn-ea"/>
              <a:cs typeface="+mn-cs"/>
            </a:endParaRPr>
          </a:p>
          <a:p>
            <a:r>
              <a:rPr lang="en-US" sz="1200" b="0" kern="1200" dirty="0" smtClean="0">
                <a:solidFill>
                  <a:schemeClr val="tx1"/>
                </a:solidFill>
                <a:latin typeface="Times New Roman" pitchFamily="18" charset="0"/>
                <a:ea typeface="+mn-ea"/>
                <a:cs typeface="+mn-cs"/>
              </a:rPr>
              <a:t>Submarkets are based on some of the same premises as neighborhoods, although they tend to push the envelope outward a bit to enfold a broader area that has greater scale and diversity, but is still bound together by some common thread.  With respect to commercial real estate, submarkets will often be delineated by national and local firms that track local real estate activity.  In general, they are relatively broad geographic areas that have sufficient scale and activity to justify treatment as distinct areas (e.g., South Lake Union, South Seattle, the Eastside). Since analysis of real estate opportunities hinges on such data, these delineations can have a significant effect on how the real estate market views a particular site in terms of "comparable" data and should not be overlooked. </a:t>
            </a:r>
            <a:endParaRPr lang="en-US" b="0" dirty="0"/>
          </a:p>
        </p:txBody>
      </p:sp>
      <p:sp>
        <p:nvSpPr>
          <p:cNvPr id="4" name="Slide Number Placeholder 3"/>
          <p:cNvSpPr>
            <a:spLocks noGrp="1"/>
          </p:cNvSpPr>
          <p:nvPr>
            <p:ph type="sldNum" sz="quarter" idx="10"/>
          </p:nvPr>
        </p:nvSpPr>
        <p:spPr/>
        <p:txBody>
          <a:bodyPr/>
          <a:lstStyle/>
          <a:p>
            <a:pPr>
              <a:defRPr/>
            </a:pPr>
            <a:fld id="{0A417CB0-A659-4A67-9A58-9CCC58BE8AE1}" type="slidenum">
              <a:rPr lang="en-US" smtClean="0"/>
              <a:pPr>
                <a:defRPr/>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kern="1200" dirty="0" smtClean="0">
                <a:solidFill>
                  <a:schemeClr val="tx1"/>
                </a:solidFill>
                <a:latin typeface="Times New Roman" pitchFamily="18" charset="0"/>
                <a:ea typeface="+mn-ea"/>
                <a:cs typeface="+mn-cs"/>
              </a:rPr>
              <a:t>This discussion should provide a snapshot of competition</a:t>
            </a:r>
            <a:r>
              <a:rPr lang="en-US" sz="1200" b="0" kern="1200" baseline="0" dirty="0" smtClean="0">
                <a:solidFill>
                  <a:schemeClr val="tx1"/>
                </a:solidFill>
                <a:latin typeface="Times New Roman" pitchFamily="18" charset="0"/>
                <a:ea typeface="+mn-ea"/>
                <a:cs typeface="+mn-cs"/>
              </a:rPr>
              <a:t> in th</a:t>
            </a:r>
            <a:r>
              <a:rPr lang="en-US" sz="1200" b="0" kern="1200" dirty="0" smtClean="0">
                <a:solidFill>
                  <a:schemeClr val="tx1"/>
                </a:solidFill>
                <a:latin typeface="Times New Roman" pitchFamily="18" charset="0"/>
                <a:ea typeface="+mn-ea"/>
                <a:cs typeface="+mn-cs"/>
              </a:rPr>
              <a:t>e surrounding neighborhood and/or submarket. This analysis should look at a number of physical usage and entitlement factors.  In general, structural analysis will take a cross-sectional approach, exploring the current market structure.  Relevant factors depend on he nature of use options, but will often address land use, land intensity, land values and other factors that deal with the space-time or money-time nature of real estate.</a:t>
            </a:r>
            <a:endParaRPr lang="en-US" sz="1200" b="1" kern="1200" dirty="0" smtClean="0">
              <a:solidFill>
                <a:schemeClr val="tx1"/>
              </a:solidFill>
              <a:latin typeface="Times New Roman" pitchFamily="18"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0A417CB0-A659-4A67-9A58-9CCC58BE8AE1}" type="slidenum">
              <a:rPr lang="en-US" smtClean="0"/>
              <a:pPr>
                <a:defRPr/>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kern="1200" dirty="0" smtClean="0">
                <a:solidFill>
                  <a:schemeClr val="tx1"/>
                </a:solidFill>
                <a:latin typeface="Times New Roman" pitchFamily="18" charset="0"/>
                <a:ea typeface="+mn-ea"/>
                <a:cs typeface="+mn-cs"/>
              </a:rPr>
              <a:t>In general, the customized trade area</a:t>
            </a:r>
            <a:r>
              <a:rPr lang="en-US" sz="1200" b="0" kern="1200" baseline="0" dirty="0" smtClean="0">
                <a:solidFill>
                  <a:schemeClr val="tx1"/>
                </a:solidFill>
                <a:latin typeface="Times New Roman" pitchFamily="18" charset="0"/>
                <a:ea typeface="+mn-ea"/>
                <a:cs typeface="+mn-cs"/>
              </a:rPr>
              <a:t> </a:t>
            </a:r>
            <a:r>
              <a:rPr lang="en-US" sz="1200" b="0" kern="1200" dirty="0" smtClean="0">
                <a:solidFill>
                  <a:schemeClr val="tx1"/>
                </a:solidFill>
                <a:latin typeface="Times New Roman" pitchFamily="18" charset="0"/>
                <a:ea typeface="+mn-ea"/>
                <a:cs typeface="+mn-cs"/>
              </a:rPr>
              <a:t>for a site is defined as the geographic area that comprises the immediate environmental context within which the side is located.  These neighborhoods are rather narrowly defined, focusing on proximity and a sense of identity. In some cases, neighborhood delineation is predicated on homogeneity of real estate, as well as commonalities in the demographic profile of residents or other space users.  Linkages and connectivity are also major factors, including private and public transit as well as parking</a:t>
            </a:r>
            <a:r>
              <a:rPr lang="en-US" sz="1200" b="0" kern="1200" baseline="0" dirty="0" smtClean="0">
                <a:solidFill>
                  <a:schemeClr val="tx1"/>
                </a:solidFill>
                <a:latin typeface="Times New Roman" pitchFamily="18" charset="0"/>
                <a:ea typeface="+mn-ea"/>
                <a:cs typeface="+mn-cs"/>
              </a:rPr>
              <a:t> and general traffic circulation patterns. </a:t>
            </a:r>
            <a:r>
              <a:rPr lang="en-US" sz="1200" b="0" kern="1200" dirty="0" smtClean="0">
                <a:solidFill>
                  <a:schemeClr val="tx1"/>
                </a:solidFill>
                <a:latin typeface="Times New Roman" pitchFamily="18" charset="0"/>
                <a:ea typeface="+mn-ea"/>
                <a:cs typeface="+mn-cs"/>
              </a:rPr>
              <a:t>On the real estate front, factors that affect trade</a:t>
            </a:r>
            <a:r>
              <a:rPr lang="en-US" sz="1200" b="0" kern="1200" baseline="0" dirty="0" smtClean="0">
                <a:solidFill>
                  <a:schemeClr val="tx1"/>
                </a:solidFill>
                <a:latin typeface="Times New Roman" pitchFamily="18" charset="0"/>
                <a:ea typeface="+mn-ea"/>
                <a:cs typeface="+mn-cs"/>
              </a:rPr>
              <a:t> area </a:t>
            </a:r>
            <a:r>
              <a:rPr lang="en-US" sz="1200" b="0" kern="1200" dirty="0" smtClean="0">
                <a:solidFill>
                  <a:schemeClr val="tx1"/>
                </a:solidFill>
                <a:latin typeface="Times New Roman" pitchFamily="18" charset="0"/>
                <a:ea typeface="+mn-ea"/>
                <a:cs typeface="+mn-cs"/>
              </a:rPr>
              <a:t>designations include the type of land use, the intensity of use, the quality of construction, the level of maintenance and other physical descriptors that can be observed. </a:t>
            </a:r>
          </a:p>
          <a:p>
            <a:endParaRPr lang="en-US" sz="1200" b="0" kern="1200" dirty="0" smtClean="0">
              <a:solidFill>
                <a:schemeClr val="tx1"/>
              </a:solidFill>
              <a:latin typeface="Times New Roman" pitchFamily="18"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kern="1200" dirty="0" smtClean="0">
                <a:solidFill>
                  <a:schemeClr val="tx1"/>
                </a:solidFill>
                <a:latin typeface="Times New Roman" pitchFamily="18" charset="0"/>
                <a:ea typeface="+mn-ea"/>
                <a:cs typeface="+mn-cs"/>
              </a:rPr>
              <a:t>Several approaches can be used to provide an overview of competitive land uses in a customize area.  First, a detailed map that is </a:t>
            </a:r>
            <a:r>
              <a:rPr lang="en-US" sz="1200" b="0" kern="1200" dirty="0" err="1" smtClean="0">
                <a:solidFill>
                  <a:schemeClr val="tx1"/>
                </a:solidFill>
                <a:latin typeface="Times New Roman" pitchFamily="18" charset="0"/>
                <a:ea typeface="+mn-ea"/>
                <a:cs typeface="+mn-cs"/>
              </a:rPr>
              <a:t>is</a:t>
            </a:r>
            <a:r>
              <a:rPr lang="en-US" sz="1200" b="0" kern="1200" dirty="0" smtClean="0">
                <a:solidFill>
                  <a:schemeClr val="tx1"/>
                </a:solidFill>
                <a:latin typeface="Times New Roman" pitchFamily="18" charset="0"/>
                <a:ea typeface="+mn-ea"/>
                <a:cs typeface="+mn-cs"/>
              </a:rPr>
              <a:t> color-coded or keyed to show land uses, either individual parcel, or general area.  Second, a general map that shows land use by block or sub-area.  Third, a table that provides summary data by block or sub-market to provide a profile or snapshot to the targeted area.  In addition to property type uses, the analysis should also point out the quality and upkeep, to provide an accurate image of the general perception the market is likely to have with respect to the area.  The analysis should also point out the intensity of use, helping explain the physical context within which the particular site is located.</a:t>
            </a:r>
            <a:endParaRPr lang="en-US" sz="1200" b="1" kern="1200" dirty="0" smtClean="0">
              <a:solidFill>
                <a:schemeClr val="tx1"/>
              </a:solidFill>
              <a:latin typeface="Times New Roman" pitchFamily="18" charset="0"/>
              <a:ea typeface="+mn-ea"/>
              <a:cs typeface="+mn-cs"/>
            </a:endParaRPr>
          </a:p>
          <a:p>
            <a:endParaRPr lang="en-US" b="0" dirty="0"/>
          </a:p>
        </p:txBody>
      </p:sp>
      <p:sp>
        <p:nvSpPr>
          <p:cNvPr id="4" name="Slide Number Placeholder 3"/>
          <p:cNvSpPr>
            <a:spLocks noGrp="1"/>
          </p:cNvSpPr>
          <p:nvPr>
            <p:ph type="sldNum" sz="quarter" idx="10"/>
          </p:nvPr>
        </p:nvSpPr>
        <p:spPr/>
        <p:txBody>
          <a:bodyPr/>
          <a:lstStyle/>
          <a:p>
            <a:pPr>
              <a:defRPr/>
            </a:pPr>
            <a:fld id="{0A417CB0-A659-4A67-9A58-9CCC58BE8AE1}" type="slidenum">
              <a:rPr lang="en-US" smtClean="0"/>
              <a:pPr>
                <a:defRPr/>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kern="1200" dirty="0" smtClean="0">
                <a:solidFill>
                  <a:schemeClr val="tx1"/>
                </a:solidFill>
                <a:latin typeface="Times New Roman" pitchFamily="18" charset="0"/>
                <a:ea typeface="+mn-ea"/>
                <a:cs typeface="+mn-cs"/>
              </a:rPr>
              <a:t>Competitive analysis can help quantify</a:t>
            </a:r>
            <a:r>
              <a:rPr lang="en-US" sz="1200" b="0" kern="1200" baseline="0" dirty="0" smtClean="0">
                <a:solidFill>
                  <a:schemeClr val="tx1"/>
                </a:solidFill>
                <a:latin typeface="Times New Roman" pitchFamily="18" charset="0"/>
                <a:ea typeface="+mn-ea"/>
                <a:cs typeface="+mn-cs"/>
              </a:rPr>
              <a:t> the supply side of the equation in terms of market rents, occupancy and market structure. </a:t>
            </a:r>
            <a:r>
              <a:rPr lang="en-US" sz="1200" b="0" kern="1200" dirty="0" smtClean="0">
                <a:solidFill>
                  <a:schemeClr val="tx1"/>
                </a:solidFill>
                <a:latin typeface="Times New Roman" pitchFamily="18" charset="0"/>
                <a:ea typeface="+mn-ea"/>
                <a:cs typeface="+mn-cs"/>
              </a:rPr>
              <a:t>In addition,</a:t>
            </a:r>
            <a:r>
              <a:rPr lang="en-US" sz="1200" b="0" kern="1200" baseline="0" dirty="0" smtClean="0">
                <a:solidFill>
                  <a:schemeClr val="tx1"/>
                </a:solidFill>
                <a:latin typeface="Times New Roman" pitchFamily="18" charset="0"/>
                <a:ea typeface="+mn-ea"/>
                <a:cs typeface="+mn-cs"/>
              </a:rPr>
              <a:t> the analysis can identify the potential for </a:t>
            </a:r>
            <a:r>
              <a:rPr lang="en-US" sz="1200" b="0" kern="1200" dirty="0" smtClean="0">
                <a:solidFill>
                  <a:schemeClr val="tx1"/>
                </a:solidFill>
                <a:latin typeface="Times New Roman" pitchFamily="18" charset="0"/>
                <a:ea typeface="+mn-ea"/>
                <a:cs typeface="+mn-cs"/>
              </a:rPr>
              <a:t>synergy across land uses that can be created within defined neighborhoods and submarkets.  In essence, these synergies recognize the inter-use mix that can create a more balanced, self-sufficient submarket area.  These effects recognize that certain activities trigger the demand for ancillary goods and services. For example, employment centers can benefit from, and help support, retail and restaurant activities.  Similarly, retail and restaurant facilities can complement housing concentrations, creating more livable, </a:t>
            </a:r>
            <a:r>
              <a:rPr lang="en-US" sz="1200" b="0" kern="1200" dirty="0" err="1" smtClean="0">
                <a:solidFill>
                  <a:schemeClr val="tx1"/>
                </a:solidFill>
                <a:latin typeface="Times New Roman" pitchFamily="18" charset="0"/>
                <a:ea typeface="+mn-ea"/>
                <a:cs typeface="+mn-cs"/>
              </a:rPr>
              <a:t>walkable</a:t>
            </a:r>
            <a:r>
              <a:rPr lang="en-US" sz="1200" b="0" kern="1200" dirty="0" smtClean="0">
                <a:solidFill>
                  <a:schemeClr val="tx1"/>
                </a:solidFill>
                <a:latin typeface="Times New Roman" pitchFamily="18" charset="0"/>
                <a:ea typeface="+mn-ea"/>
                <a:cs typeface="+mn-cs"/>
              </a:rPr>
              <a:t> neighborhoods that have been emphasized in the "smart growth" movement.  The concept of "agglomeration effects" extends the notion of inter-use synergies, suggesting that users can exploit untapped and underserved demand by identifying gaps in the balance of land uses. Once these gaps have been identified, tenants can experience "multiplier" effects as the addition of uses elevates the neighborhood to a new market plateau, increasing its collective trade area appeal.</a:t>
            </a:r>
            <a:endParaRPr lang="en-US" sz="1200" b="1" kern="1200" dirty="0" smtClean="0">
              <a:solidFill>
                <a:schemeClr val="tx1"/>
              </a:solidFill>
              <a:latin typeface="Times New Roman" pitchFamily="18"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0A417CB0-A659-4A67-9A58-9CCC58BE8AE1}" type="slidenum">
              <a:rPr lang="en-US" smtClean="0"/>
              <a:pPr>
                <a:defRPr/>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kern="1200" dirty="0" smtClean="0">
                <a:solidFill>
                  <a:schemeClr val="tx1"/>
                </a:solidFill>
                <a:latin typeface="Times New Roman" pitchFamily="18" charset="0"/>
                <a:ea typeface="+mn-ea"/>
                <a:cs typeface="+mn-cs"/>
              </a:rPr>
              <a:t>In a number of situations, market synergy can occur within land use categories as in the case of housing where residents develop as sense of identity and comfort by being surrounded by other residents who are either similar or compatible in lifestyle, demographics and behavior.  Similarly, in the case of retail uses, the aggregation of complementary --albeit somewhat competitive-- uses can create a greater drawing power than achievable by an individual user.  To the extent the retail function achieves such mass, the primary and secondary trade areas from which merchants can draw their support can be significantly expanded, increasing the market capture ratio for total retail sales or services.</a:t>
            </a:r>
            <a:endParaRPr lang="en-US" sz="1200" b="1" kern="1200" dirty="0" smtClean="0">
              <a:solidFill>
                <a:schemeClr val="tx1"/>
              </a:solidFill>
              <a:latin typeface="Times New Roman" pitchFamily="18"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0A417CB0-A659-4A67-9A58-9CCC58BE8AE1}" type="slidenum">
              <a:rPr lang="en-US" smtClean="0"/>
              <a:pPr>
                <a:defRPr/>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kern="1200" dirty="0" smtClean="0">
                <a:solidFill>
                  <a:schemeClr val="tx1"/>
                </a:solidFill>
                <a:latin typeface="Times New Roman" pitchFamily="18" charset="0"/>
                <a:ea typeface="+mn-ea"/>
                <a:cs typeface="+mn-cs"/>
              </a:rPr>
              <a:t>While this can be compressed to a summary table or two, the report should indicate the alternative uses that were considered, but rejected in favor of the recommended use. This discussion will be important to a determination of the rationale behind the decision or recommendation and the unique, market and submarket assumptions that affect the recommended solution.</a:t>
            </a:r>
            <a:endParaRPr lang="en-US" sz="1200" b="1" kern="1200" dirty="0" smtClean="0">
              <a:solidFill>
                <a:schemeClr val="tx1"/>
              </a:solidFill>
              <a:latin typeface="Times New Roman" pitchFamily="18"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0A417CB0-A659-4A67-9A58-9CCC58BE8AE1}" type="slidenum">
              <a:rPr lang="en-US" smtClean="0"/>
              <a:pPr>
                <a:defRPr/>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A417CB0-A659-4A67-9A58-9CCC58BE8AE1}" type="slidenum">
              <a:rPr lang="en-US" smtClean="0"/>
              <a:pPr>
                <a:defRPr/>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A417CB0-A659-4A67-9A58-9CCC58BE8AE1}" type="slidenum">
              <a:rPr lang="en-US" smtClean="0"/>
              <a:pPr>
                <a:defRPr/>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kern="1200" dirty="0" smtClean="0">
                <a:solidFill>
                  <a:schemeClr val="tx1"/>
                </a:solidFill>
                <a:latin typeface="Times New Roman" pitchFamily="18" charset="0"/>
                <a:ea typeface="+mn-ea"/>
                <a:cs typeface="+mn-cs"/>
              </a:rPr>
              <a:t>This analysis should</a:t>
            </a:r>
            <a:r>
              <a:rPr lang="en-US" sz="1200" b="0" kern="1200" baseline="0" dirty="0" smtClean="0">
                <a:solidFill>
                  <a:schemeClr val="tx1"/>
                </a:solidFill>
                <a:latin typeface="Times New Roman" pitchFamily="18" charset="0"/>
                <a:ea typeface="+mn-ea"/>
                <a:cs typeface="+mn-cs"/>
              </a:rPr>
              <a:t> </a:t>
            </a:r>
            <a:r>
              <a:rPr lang="en-US" sz="1200" b="0" kern="1200" dirty="0" smtClean="0">
                <a:solidFill>
                  <a:schemeClr val="tx1"/>
                </a:solidFill>
                <a:latin typeface="Times New Roman" pitchFamily="18" charset="0"/>
                <a:ea typeface="+mn-ea"/>
                <a:cs typeface="+mn-cs"/>
              </a:rPr>
              <a:t>provide fairly detailed financial analysis of the recommended solution.  Despite this precision, the exhibit in the body may be summary in nature, with reference to a more complete set of documents that are more appropriately presented in the addendum.  The underlying assumptions should be clear and should be focused on the specific project.  In most cases, feasibility studies will contain formal discounted cash flow analysis to indicate the pro forma performance that is expected for the recommended investment or action.</a:t>
            </a:r>
            <a:endParaRPr lang="en-US" sz="1200" b="1" kern="1200" dirty="0">
              <a:solidFill>
                <a:schemeClr val="tx1"/>
              </a:solidFill>
              <a:latin typeface="Times New Roman" pitchFamily="18" charset="0"/>
              <a:ea typeface="+mn-ea"/>
              <a:cs typeface="+mn-cs"/>
            </a:endParaRPr>
          </a:p>
        </p:txBody>
      </p:sp>
      <p:sp>
        <p:nvSpPr>
          <p:cNvPr id="4" name="Slide Number Placeholder 3"/>
          <p:cNvSpPr>
            <a:spLocks noGrp="1"/>
          </p:cNvSpPr>
          <p:nvPr>
            <p:ph type="sldNum" sz="quarter" idx="10"/>
          </p:nvPr>
        </p:nvSpPr>
        <p:spPr/>
        <p:txBody>
          <a:bodyPr/>
          <a:lstStyle/>
          <a:p>
            <a:pPr>
              <a:defRPr/>
            </a:pPr>
            <a:fld id="{0A417CB0-A659-4A67-9A58-9CCC58BE8AE1}" type="slidenum">
              <a:rPr lang="en-US" smtClean="0"/>
              <a:pPr>
                <a:defRPr/>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a:t>
            </a:r>
            <a:r>
              <a:rPr lang="en-US" baseline="0" dirty="0" smtClean="0"/>
              <a:t> slide conveys one of the building blocks for the real estate discipline. It recognizes that the spatial component of the underlying product construct is comprised of three key dimensions: static attributes, environmental attributes and linkage attributes. The static attributes </a:t>
            </a:r>
            <a:r>
              <a:rPr lang="en-US" dirty="0" smtClean="0"/>
              <a:t>are the "physical" attributes of the structure and site. </a:t>
            </a:r>
            <a:r>
              <a:rPr lang="en-US" dirty="0" smtClean="0"/>
              <a:t>They </a:t>
            </a:r>
            <a:r>
              <a:rPr lang="en-US" dirty="0" smtClean="0"/>
              <a:t>represent tangible elements including materials, quality, design, and quantity. While these items are relatively "fixed," it should be noted that the utility of value they constitute can be dynamic, changing over time due to changing customer preferences, regulations or other factors.  The environmental attributes</a:t>
            </a:r>
            <a:r>
              <a:rPr lang="en-US" baseline="0" dirty="0" smtClean="0"/>
              <a:t> </a:t>
            </a:r>
            <a:r>
              <a:rPr lang="en-US" dirty="0" smtClean="0"/>
              <a:t>consist of the immediate surroundings on contiguous sites and/or environs; sometimes referred to as Neighborhood attributes. They include both natural and manmade elements along with nature, quality, intensity, image and other elements that in the aggregate, define the setting in which a particular parcel is found.  The linkage attributes refer to connections between a particular parcel of real estate and ancillary or related sites; key linkages include employment, shopping, housing, etc.  It</a:t>
            </a:r>
            <a:r>
              <a:rPr lang="en-US" baseline="0" dirty="0" smtClean="0"/>
              <a:t> should be noted that the quantification of these attributes </a:t>
            </a:r>
            <a:r>
              <a:rPr lang="en-US" dirty="0" smtClean="0"/>
              <a:t>includes both actual and perceived distances</a:t>
            </a:r>
            <a:r>
              <a:rPr lang="en-US" baseline="0" dirty="0" smtClean="0"/>
              <a:t> in a behavioral context. </a:t>
            </a:r>
          </a:p>
          <a:p>
            <a:endParaRPr lang="en-US" baseline="0" dirty="0" smtClean="0"/>
          </a:p>
          <a:p>
            <a:r>
              <a:rPr lang="en-US" baseline="0" dirty="0" smtClean="0"/>
              <a:t>The significance of the SEL paradigm is that all three dimensions are undergoing continuous change, some of which is gradual and some of which is abrupt. As such, the underlying product of real estate is inherently dynamic and ever-changing.  This argues that real estate cannot be passively managed; that value creation and maintenance are on-going activities that require specialized expertise and attention and resource commitments.  As noted in the table, each use would apply different weightings to the criteria given their particular spatial requirements (this could be more precise at the property sub-type). Now, with the saliency or weights attached, the SEL can be rated against the evaluative criteria of the space user and the weighted*rated totals could be established. Now it’s a matter of picking the uses with the highest scores as the most likely candidate users and subject them to more analysis.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BAE5CE9A-EC88-44B5-952B-E76B779F1CAF}" type="slidenum">
              <a:rPr lang="en-US" smtClean="0"/>
              <a:pPr>
                <a:defRPr/>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Times New Roman" pitchFamily="18" charset="0"/>
                <a:ea typeface="+mn-ea"/>
                <a:cs typeface="+mn-cs"/>
              </a:rPr>
              <a:t>Once</a:t>
            </a:r>
            <a:r>
              <a:rPr lang="en-US" sz="1200" kern="1200" baseline="0" dirty="0" smtClean="0">
                <a:solidFill>
                  <a:schemeClr val="tx1"/>
                </a:solidFill>
                <a:latin typeface="Times New Roman" pitchFamily="18" charset="0"/>
                <a:ea typeface="+mn-ea"/>
                <a:cs typeface="+mn-cs"/>
              </a:rPr>
              <a:t> the viable alternative uses have been identified, the analyst can explore alternative scenarios. </a:t>
            </a:r>
            <a:r>
              <a:rPr lang="en-US" sz="1200" kern="1200" dirty="0" smtClean="0">
                <a:solidFill>
                  <a:schemeClr val="tx1"/>
                </a:solidFill>
                <a:latin typeface="Times New Roman" pitchFamily="18" charset="0"/>
                <a:ea typeface="+mn-ea"/>
                <a:cs typeface="+mn-cs"/>
              </a:rPr>
              <a:t>In this</a:t>
            </a:r>
            <a:r>
              <a:rPr lang="en-US" sz="1200" kern="1200" baseline="0" dirty="0" smtClean="0">
                <a:solidFill>
                  <a:schemeClr val="tx1"/>
                </a:solidFill>
                <a:latin typeface="Times New Roman" pitchFamily="18" charset="0"/>
                <a:ea typeface="+mn-ea"/>
                <a:cs typeface="+mn-cs"/>
              </a:rPr>
              <a:t> </a:t>
            </a:r>
            <a:r>
              <a:rPr lang="en-US" sz="1200" kern="1200" dirty="0" smtClean="0">
                <a:solidFill>
                  <a:schemeClr val="tx1"/>
                </a:solidFill>
                <a:latin typeface="Times New Roman" pitchFamily="18" charset="0"/>
                <a:ea typeface="+mn-ea"/>
                <a:cs typeface="+mn-cs"/>
              </a:rPr>
              <a:t>phase, the leading competing uses can be expanded into a more detailed analysis of specific uses (e.g., retail can be stratified into convenience or magnet categories, while office can be divided into subset based on the type of activity or use, and the nature of the activity; whether its front office space with high image value or back office space with emphasis on price). </a:t>
            </a:r>
          </a:p>
          <a:p>
            <a:endParaRPr lang="en-US" dirty="0"/>
          </a:p>
        </p:txBody>
      </p:sp>
      <p:sp>
        <p:nvSpPr>
          <p:cNvPr id="4" name="Slide Number Placeholder 3"/>
          <p:cNvSpPr>
            <a:spLocks noGrp="1"/>
          </p:cNvSpPr>
          <p:nvPr>
            <p:ph type="sldNum" sz="quarter" idx="10"/>
          </p:nvPr>
        </p:nvSpPr>
        <p:spPr/>
        <p:txBody>
          <a:bodyPr/>
          <a:lstStyle/>
          <a:p>
            <a:pPr>
              <a:defRPr/>
            </a:pPr>
            <a:fld id="{0A417CB0-A659-4A67-9A58-9CCC58BE8AE1}" type="slidenum">
              <a:rPr lang="en-US" smtClean="0"/>
              <a:pPr>
                <a:defRPr/>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kern="1200" dirty="0" smtClean="0">
                <a:solidFill>
                  <a:schemeClr val="tx1"/>
                </a:solidFill>
                <a:latin typeface="Times New Roman" pitchFamily="18" charset="0"/>
                <a:ea typeface="+mn-ea"/>
                <a:cs typeface="+mn-cs"/>
              </a:rPr>
              <a:t>To provide a sense of scale and design, this exhibit or series of exhibits should present the general design for the recommended solution, indicating the scale and visual image of the proposed use/development. The appropriate level of detail will vary by assignment although the exhibit(s) should provide a visual representation of the proposed use.</a:t>
            </a:r>
            <a:endParaRPr lang="en-US" sz="1200" b="1" kern="1200" dirty="0">
              <a:solidFill>
                <a:schemeClr val="tx1"/>
              </a:solidFill>
              <a:latin typeface="Times New Roman" pitchFamily="18" charset="0"/>
              <a:ea typeface="+mn-ea"/>
              <a:cs typeface="+mn-cs"/>
            </a:endParaRPr>
          </a:p>
        </p:txBody>
      </p:sp>
      <p:sp>
        <p:nvSpPr>
          <p:cNvPr id="4" name="Slide Number Placeholder 3"/>
          <p:cNvSpPr>
            <a:spLocks noGrp="1"/>
          </p:cNvSpPr>
          <p:nvPr>
            <p:ph type="sldNum" sz="quarter" idx="10"/>
          </p:nvPr>
        </p:nvSpPr>
        <p:spPr/>
        <p:txBody>
          <a:bodyPr/>
          <a:lstStyle/>
          <a:p>
            <a:pPr>
              <a:defRPr/>
            </a:pPr>
            <a:fld id="{0A417CB0-A659-4A67-9A58-9CCC58BE8AE1}" type="slidenum">
              <a:rPr lang="en-US" smtClean="0"/>
              <a:pPr>
                <a:defRPr/>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kern="1200" dirty="0" smtClean="0">
                <a:solidFill>
                  <a:schemeClr val="tx1"/>
                </a:solidFill>
                <a:latin typeface="Times New Roman" pitchFamily="18" charset="0"/>
                <a:ea typeface="+mn-ea"/>
                <a:cs typeface="+mn-cs"/>
              </a:rPr>
              <a:t>While the analysis of</a:t>
            </a:r>
            <a:r>
              <a:rPr lang="en-US" sz="1200" b="0" kern="1200" baseline="0" dirty="0" smtClean="0">
                <a:solidFill>
                  <a:schemeClr val="tx1"/>
                </a:solidFill>
                <a:latin typeface="Times New Roman" pitchFamily="18" charset="0"/>
                <a:ea typeface="+mn-ea"/>
                <a:cs typeface="+mn-cs"/>
              </a:rPr>
              <a:t> “Most Fitting Use” transcends numbers, the capital intensive nature of real estate demands that numbers be incorporated in the alternative use decisions. </a:t>
            </a:r>
            <a:r>
              <a:rPr lang="en-US" sz="1200" b="0" kern="1200" dirty="0" smtClean="0">
                <a:solidFill>
                  <a:schemeClr val="tx1"/>
                </a:solidFill>
                <a:latin typeface="Times New Roman" pitchFamily="18" charset="0"/>
                <a:ea typeface="+mn-ea"/>
                <a:cs typeface="+mn-cs"/>
              </a:rPr>
              <a:t>These exhibits should</a:t>
            </a:r>
            <a:r>
              <a:rPr lang="en-US" sz="1200" b="0" kern="1200" baseline="0" dirty="0" smtClean="0">
                <a:solidFill>
                  <a:schemeClr val="tx1"/>
                </a:solidFill>
                <a:latin typeface="Times New Roman" pitchFamily="18" charset="0"/>
                <a:ea typeface="+mn-ea"/>
                <a:cs typeface="+mn-cs"/>
              </a:rPr>
              <a:t> </a:t>
            </a:r>
            <a:r>
              <a:rPr lang="en-US" sz="1200" b="0" kern="1200" dirty="0" smtClean="0">
                <a:solidFill>
                  <a:schemeClr val="tx1"/>
                </a:solidFill>
                <a:latin typeface="Times New Roman" pitchFamily="18" charset="0"/>
                <a:ea typeface="+mn-ea"/>
                <a:cs typeface="+mn-cs"/>
              </a:rPr>
              <a:t>provide a brief synopsis of the financial analysis of alternative proposals that were considered in the analysis of alternative uses. The analysis will be sufficiently detailed to support preliminary conclusions regarding the viability of selected uses from an investment perspective, but will be based on relatively generic market assumptions relative to the major property types that are legally permissible.</a:t>
            </a:r>
            <a:endParaRPr lang="en-US" sz="1200" b="1" kern="1200" dirty="0">
              <a:solidFill>
                <a:schemeClr val="tx1"/>
              </a:solidFill>
              <a:latin typeface="Times New Roman" pitchFamily="18" charset="0"/>
              <a:ea typeface="+mn-ea"/>
              <a:cs typeface="+mn-cs"/>
            </a:endParaRPr>
          </a:p>
        </p:txBody>
      </p:sp>
      <p:sp>
        <p:nvSpPr>
          <p:cNvPr id="4" name="Slide Number Placeholder 3"/>
          <p:cNvSpPr>
            <a:spLocks noGrp="1"/>
          </p:cNvSpPr>
          <p:nvPr>
            <p:ph type="sldNum" sz="quarter" idx="10"/>
          </p:nvPr>
        </p:nvSpPr>
        <p:spPr/>
        <p:txBody>
          <a:bodyPr/>
          <a:lstStyle/>
          <a:p>
            <a:pPr>
              <a:defRPr/>
            </a:pPr>
            <a:fld id="{0A417CB0-A659-4A67-9A58-9CCC58BE8AE1}" type="slidenum">
              <a:rPr lang="en-US" smtClean="0"/>
              <a:pPr>
                <a:defRPr/>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endParaRPr lang="en-US" sz="1200" kern="1200" dirty="0" smtClean="0">
              <a:solidFill>
                <a:schemeClr val="tx1"/>
              </a:solidFill>
              <a:latin typeface="Times New Roman" pitchFamily="18" charset="0"/>
              <a:ea typeface="+mn-ea"/>
              <a:cs typeface="+mn-cs"/>
            </a:endParaRPr>
          </a:p>
          <a:p>
            <a:r>
              <a:rPr lang="en-US" sz="1200" kern="1200" dirty="0" smtClean="0">
                <a:solidFill>
                  <a:schemeClr val="tx1"/>
                </a:solidFill>
                <a:latin typeface="Times New Roman" pitchFamily="18" charset="0"/>
                <a:ea typeface="+mn-ea"/>
                <a:cs typeface="+mn-cs"/>
              </a:rPr>
              <a:t>One of the first stages in assessing Most Fitting Use is to rate the site against the evaluative criteria of the potential users</a:t>
            </a:r>
            <a:r>
              <a:rPr lang="en-US" sz="1200" kern="1200" baseline="0" dirty="0" smtClean="0">
                <a:solidFill>
                  <a:schemeClr val="tx1"/>
                </a:solidFill>
                <a:latin typeface="Times New Roman" pitchFamily="18" charset="0"/>
                <a:ea typeface="+mn-ea"/>
                <a:cs typeface="+mn-cs"/>
              </a:rPr>
              <a:t> to determine the “Most Suitable Use.”</a:t>
            </a:r>
            <a:r>
              <a:rPr lang="en-US" sz="1200" kern="1200" dirty="0" smtClean="0">
                <a:solidFill>
                  <a:schemeClr val="tx1"/>
                </a:solidFill>
                <a:latin typeface="Times New Roman" pitchFamily="18" charset="0"/>
                <a:ea typeface="+mn-ea"/>
                <a:cs typeface="+mn-cs"/>
              </a:rPr>
              <a:t> In this case, the analysis adopts a generic user profile for the major property categories, and then compares those criteria against the full dimensionality of the subject property: static, environmental and linkage attributes.  As noted in this exhibit, the actual profile of the site generated in previous analysis is evaluated against the standards for the potential uses.</a:t>
            </a:r>
          </a:p>
          <a:p>
            <a:endParaRPr lang="en-US" sz="1200" kern="1200" dirty="0" smtClean="0">
              <a:solidFill>
                <a:schemeClr val="tx1"/>
              </a:solidFill>
              <a:latin typeface="Times New Roman" pitchFamily="18" charset="0"/>
              <a:ea typeface="+mn-ea"/>
              <a:cs typeface="+mn-cs"/>
            </a:endParaRPr>
          </a:p>
          <a:p>
            <a:r>
              <a:rPr lang="en-US" sz="1200" kern="1200" dirty="0" smtClean="0">
                <a:solidFill>
                  <a:schemeClr val="tx1"/>
                </a:solidFill>
                <a:latin typeface="Times New Roman" pitchFamily="18" charset="0"/>
                <a:ea typeface="+mn-ea"/>
                <a:cs typeface="+mn-cs"/>
              </a:rPr>
              <a:t>Once the analyst has explored the "fit" of the site with potential users, the analysis can be expanded to address the “Politically</a:t>
            </a:r>
            <a:r>
              <a:rPr lang="en-US" sz="1200" kern="1200" baseline="0" dirty="0" smtClean="0">
                <a:solidFill>
                  <a:schemeClr val="tx1"/>
                </a:solidFill>
                <a:latin typeface="Times New Roman" pitchFamily="18" charset="0"/>
                <a:ea typeface="+mn-ea"/>
                <a:cs typeface="+mn-cs"/>
              </a:rPr>
              <a:t> Palatable Use.” This use addresses the concerns of </a:t>
            </a:r>
            <a:r>
              <a:rPr lang="en-US" sz="1200" kern="1200" dirty="0" smtClean="0">
                <a:solidFill>
                  <a:schemeClr val="tx1"/>
                </a:solidFill>
                <a:latin typeface="Times New Roman" pitchFamily="18" charset="0"/>
                <a:ea typeface="+mn-ea"/>
                <a:cs typeface="+mn-cs"/>
              </a:rPr>
              <a:t>other constituencies or stakeholders</a:t>
            </a:r>
            <a:r>
              <a:rPr lang="en-US" sz="1200" kern="1200" baseline="0" dirty="0" smtClean="0">
                <a:solidFill>
                  <a:schemeClr val="tx1"/>
                </a:solidFill>
                <a:latin typeface="Times New Roman" pitchFamily="18" charset="0"/>
                <a:ea typeface="+mn-ea"/>
                <a:cs typeface="+mn-cs"/>
              </a:rPr>
              <a:t> who are focused on </a:t>
            </a:r>
            <a:r>
              <a:rPr lang="en-US" sz="1200" kern="1200" dirty="0" smtClean="0">
                <a:solidFill>
                  <a:schemeClr val="tx1"/>
                </a:solidFill>
                <a:latin typeface="Times New Roman" pitchFamily="18" charset="0"/>
                <a:ea typeface="+mn-ea"/>
                <a:cs typeface="+mn-cs"/>
              </a:rPr>
              <a:t>the broader community.  Using this broader approach, the analyst can solve for the optimal use that provides the best overall, aggregate fit among the site, users, investors and community players.  As noted in this exhibit, the community may have different preferences for the use of a particular site or district, seeking to obtain greater urban efficiencies and improve the overall harmony and quality of life it affords its residents. </a:t>
            </a:r>
          </a:p>
          <a:p>
            <a:endParaRPr lang="en-US" sz="1200" kern="1200" dirty="0" smtClean="0">
              <a:solidFill>
                <a:schemeClr val="tx1"/>
              </a:solidFill>
              <a:latin typeface="Times New Roman" pitchFamily="18"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Times New Roman" pitchFamily="18" charset="0"/>
                <a:ea typeface="+mn-ea"/>
                <a:cs typeface="+mn-cs"/>
              </a:rPr>
              <a:t>In determining</a:t>
            </a:r>
            <a:r>
              <a:rPr lang="en-US" sz="1200" kern="1200" baseline="0" dirty="0" smtClean="0">
                <a:solidFill>
                  <a:schemeClr val="tx1"/>
                </a:solidFill>
                <a:latin typeface="Times New Roman" pitchFamily="18" charset="0"/>
                <a:ea typeface="+mn-ea"/>
                <a:cs typeface="+mn-cs"/>
              </a:rPr>
              <a:t> the “H</a:t>
            </a:r>
            <a:r>
              <a:rPr lang="en-US" sz="1200" kern="1200" dirty="0" smtClean="0">
                <a:solidFill>
                  <a:schemeClr val="tx1"/>
                </a:solidFill>
                <a:latin typeface="Times New Roman" pitchFamily="18" charset="0"/>
                <a:ea typeface="+mn-ea"/>
                <a:cs typeface="+mn-cs"/>
              </a:rPr>
              <a:t>ighest and Best Use,” the maximization of land value is added to the traditional feasibility criteria to compare alternatives. This expansion recognizes the fact that different uses have different return potentials and, at the same time, may entail different risks.  The impact of adding "land residual" calculations to the equation is</a:t>
            </a:r>
            <a:r>
              <a:rPr lang="en-US" sz="1200" kern="1200" baseline="0" dirty="0" smtClean="0">
                <a:solidFill>
                  <a:schemeClr val="tx1"/>
                </a:solidFill>
                <a:latin typeface="Times New Roman" pitchFamily="18" charset="0"/>
                <a:ea typeface="+mn-ea"/>
                <a:cs typeface="+mn-cs"/>
              </a:rPr>
              <a:t> typically used to identify the use with the highest surplus value after the costs of production are deducted</a:t>
            </a:r>
            <a:r>
              <a:rPr lang="en-US" sz="1200" kern="1200" dirty="0" smtClean="0">
                <a:solidFill>
                  <a:schemeClr val="tx1"/>
                </a:solidFill>
                <a:latin typeface="Times New Roman" pitchFamily="18" charset="0"/>
                <a:ea typeface="+mn-ea"/>
                <a:cs typeface="+mn-cs"/>
              </a:rPr>
              <a:t>.  Regardless of how the H&amp;B Use scores are derived, it is also useful to look at attribution analysis to identify the key assumptions and factors that contributed to the ultimate rating.</a:t>
            </a:r>
          </a:p>
          <a:p>
            <a:endParaRPr lang="en-US" sz="1200" kern="1200" dirty="0" smtClean="0">
              <a:solidFill>
                <a:schemeClr val="tx1"/>
              </a:solidFill>
              <a:latin typeface="Times New Roman" pitchFamily="18" charset="0"/>
              <a:ea typeface="+mn-ea"/>
              <a:cs typeface="+mn-cs"/>
            </a:endParaRPr>
          </a:p>
          <a:p>
            <a:endParaRPr lang="en-US" sz="1200" kern="1200" dirty="0" smtClean="0">
              <a:solidFill>
                <a:schemeClr val="tx1"/>
              </a:solidFill>
              <a:latin typeface="Times New Roman" pitchFamily="18" charset="0"/>
              <a:ea typeface="+mn-ea"/>
              <a:cs typeface="+mn-cs"/>
            </a:endParaRPr>
          </a:p>
          <a:p>
            <a:r>
              <a:rPr lang="en-US" sz="1200" kern="1200" dirty="0" smtClean="0">
                <a:solidFill>
                  <a:schemeClr val="tx1"/>
                </a:solidFill>
                <a:latin typeface="Times New Roman" pitchFamily="18" charset="0"/>
                <a:ea typeface="+mn-ea"/>
                <a:cs typeface="+mn-cs"/>
              </a:rPr>
              <a:t>Unlike the traditional feasibility tests and the Highest &amp; Best Use analysis, the determination of "Most Fitting Use" involves exploring the actual product (e.g., static, environmental and linkages) construct against the spatial needs of potential tenants and space users. This analysis can also be extended to look at how well the use alternatives address broader community issues in terms of economic base, tax base and other community-level factors.</a:t>
            </a:r>
            <a:endParaRPr lang="en-US" sz="1200" kern="1200" dirty="0">
              <a:solidFill>
                <a:schemeClr val="tx1"/>
              </a:solidFill>
              <a:latin typeface="Times New Roman" pitchFamily="18" charset="0"/>
              <a:ea typeface="+mn-ea"/>
              <a:cs typeface="+mn-cs"/>
            </a:endParaRPr>
          </a:p>
        </p:txBody>
      </p:sp>
      <p:sp>
        <p:nvSpPr>
          <p:cNvPr id="4" name="Slide Number Placeholder 3"/>
          <p:cNvSpPr>
            <a:spLocks noGrp="1"/>
          </p:cNvSpPr>
          <p:nvPr>
            <p:ph type="sldNum" sz="quarter" idx="10"/>
          </p:nvPr>
        </p:nvSpPr>
        <p:spPr/>
        <p:txBody>
          <a:bodyPr/>
          <a:lstStyle/>
          <a:p>
            <a:pPr>
              <a:defRPr/>
            </a:pPr>
            <a:fld id="{0A417CB0-A659-4A67-9A58-9CCC58BE8AE1}" type="slidenum">
              <a:rPr lang="en-US" smtClean="0"/>
              <a:pPr>
                <a:defRPr/>
              </a:pPr>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Times New Roman" pitchFamily="18" charset="0"/>
                <a:ea typeface="+mn-ea"/>
                <a:cs typeface="+mn-cs"/>
              </a:rPr>
              <a:t>In</a:t>
            </a:r>
            <a:r>
              <a:rPr lang="en-US" sz="1200" kern="1200" baseline="0" dirty="0" smtClean="0">
                <a:solidFill>
                  <a:schemeClr val="tx1"/>
                </a:solidFill>
                <a:latin typeface="Times New Roman" pitchFamily="18" charset="0"/>
                <a:ea typeface="+mn-ea"/>
                <a:cs typeface="+mn-cs"/>
              </a:rPr>
              <a:t> some</a:t>
            </a:r>
            <a:r>
              <a:rPr lang="en-US" sz="1200" kern="1200" dirty="0" smtClean="0">
                <a:solidFill>
                  <a:schemeClr val="tx1"/>
                </a:solidFill>
                <a:latin typeface="Times New Roman" pitchFamily="18" charset="0"/>
                <a:ea typeface="+mn-ea"/>
                <a:cs typeface="+mn-cs"/>
              </a:rPr>
              <a:t> cases, a client will approach a feasibility analyst with a preconceived notion of what should be done.  This situation will create a challenge, since these preliminary notions have not benefited from the rigorous analysis envisioned in the typical scope of services for feasibility studies.  While some assignments may be properly narrowed in scope, such limitations must be clearly indicated in the "Limiting Conditions" section of the report to protect the analyst's professional reputation and ensure the study is not used for purposes beyond those for which it was intended.  In general, feasibility analysis should not be unduly constrained</a:t>
            </a:r>
            <a:r>
              <a:rPr lang="en-US" sz="1200" kern="1200" baseline="0" dirty="0" smtClean="0">
                <a:solidFill>
                  <a:schemeClr val="tx1"/>
                </a:solidFill>
                <a:latin typeface="Times New Roman" pitchFamily="18" charset="0"/>
                <a:ea typeface="+mn-ea"/>
                <a:cs typeface="+mn-cs"/>
              </a:rPr>
              <a:t> by such a priori expectations at the risk of becoming “</a:t>
            </a:r>
            <a:r>
              <a:rPr lang="en-US" sz="1200" kern="1200" baseline="0" dirty="0" err="1" smtClean="0">
                <a:solidFill>
                  <a:schemeClr val="tx1"/>
                </a:solidFill>
                <a:latin typeface="Times New Roman" pitchFamily="18" charset="0"/>
                <a:ea typeface="+mn-ea"/>
                <a:cs typeface="+mn-cs"/>
              </a:rPr>
              <a:t>feesibility</a:t>
            </a:r>
            <a:r>
              <a:rPr lang="en-US" sz="1200" kern="1200" baseline="0" dirty="0" smtClean="0">
                <a:solidFill>
                  <a:schemeClr val="tx1"/>
                </a:solidFill>
                <a:latin typeface="Times New Roman" pitchFamily="18" charset="0"/>
                <a:ea typeface="+mn-ea"/>
                <a:cs typeface="+mn-cs"/>
              </a:rPr>
              <a:t> studies.”  Thus, it is important to consider alternatives even if the goal is to help quantify the cost/benefit of the pre-specified use relative to the alternatives that could be pursued.</a:t>
            </a:r>
            <a:endParaRPr lang="en-US" sz="1200" kern="1200" dirty="0" smtClean="0">
              <a:solidFill>
                <a:schemeClr val="tx1"/>
              </a:solidFill>
              <a:latin typeface="Times New Roman" pitchFamily="18" charset="0"/>
              <a:ea typeface="+mn-ea"/>
              <a:cs typeface="+mn-cs"/>
            </a:endParaRPr>
          </a:p>
          <a:p>
            <a:endParaRPr lang="en-US" dirty="0" smtClean="0"/>
          </a:p>
          <a:p>
            <a:r>
              <a:rPr lang="en-US" sz="1200" kern="1200" dirty="0" smtClean="0">
                <a:solidFill>
                  <a:schemeClr val="tx1"/>
                </a:solidFill>
                <a:latin typeface="Times New Roman" pitchFamily="18" charset="0"/>
                <a:ea typeface="+mn-ea"/>
                <a:cs typeface="+mn-cs"/>
              </a:rPr>
              <a:t>In the "site in search of a use" problem, the analysis will typically include several phases of filtering.  In the first phase, the analyst will test alternative property type uses against the site, market and neighborhood analysis.  The objective is to determine which broad class of uses (e.g., office, retail, residential, industrial, hotel --or some combination thereof-- has the "best fit" with the real estate itself. This analysis adopts the potential space users' perspective, trying to identify the uses that would most value or benefit from the amenity package the real estate represents.  To support this determination, the analyst must develop sufficient empathy with potential users to be able to identify, and prioritize, the </a:t>
            </a:r>
            <a:r>
              <a:rPr lang="en-US" sz="1200" kern="1200" dirty="0" err="1" smtClean="0">
                <a:solidFill>
                  <a:schemeClr val="tx1"/>
                </a:solidFill>
                <a:latin typeface="Times New Roman" pitchFamily="18" charset="0"/>
                <a:ea typeface="+mn-ea"/>
                <a:cs typeface="+mn-cs"/>
              </a:rPr>
              <a:t>the</a:t>
            </a:r>
            <a:r>
              <a:rPr lang="en-US" sz="1200" kern="1200" dirty="0" smtClean="0">
                <a:solidFill>
                  <a:schemeClr val="tx1"/>
                </a:solidFill>
                <a:latin typeface="Times New Roman" pitchFamily="18" charset="0"/>
                <a:ea typeface="+mn-ea"/>
                <a:cs typeface="+mn-cs"/>
              </a:rPr>
              <a:t> criteria they apply in selecting real estate.  While this might appear to be something of a stretch since the economics have not yet been calculated, by looking at the question from the space user's perspective one can help ensure a more optimal solution that will have an enduring value.</a:t>
            </a:r>
            <a:endParaRPr lang="en-US" dirty="0"/>
          </a:p>
        </p:txBody>
      </p:sp>
      <p:sp>
        <p:nvSpPr>
          <p:cNvPr id="4" name="Slide Number Placeholder 3"/>
          <p:cNvSpPr>
            <a:spLocks noGrp="1"/>
          </p:cNvSpPr>
          <p:nvPr>
            <p:ph type="sldNum" sz="quarter" idx="10"/>
          </p:nvPr>
        </p:nvSpPr>
        <p:spPr/>
        <p:txBody>
          <a:bodyPr/>
          <a:lstStyle/>
          <a:p>
            <a:pPr>
              <a:defRPr/>
            </a:pPr>
            <a:fld id="{62CDED1D-6C76-485A-93B3-C51532112B47}" type="slidenum">
              <a:rPr lang="en-US" smtClean="0"/>
              <a:pPr>
                <a:defRPr/>
              </a:pPr>
              <a:t>44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Once the final use decision has</a:t>
            </a:r>
            <a:r>
              <a:rPr lang="en-US" baseline="0" dirty="0" smtClean="0"/>
              <a:t> been made, the details must be flushed out and refined for final presentation. If the analysis has followed a logical pattern, this phase can draw on the foundation that has been laid in the previous steps. At this point, the analysis can pay greater attention to details, firming up the design and financial analysis.  This assembly process will help ensure that the final package is adequate to support the final recommendation and ensure that no “deal breakers” have been overlooked.</a:t>
            </a:r>
            <a:endParaRPr lang="en-US" dirty="0"/>
          </a:p>
        </p:txBody>
      </p:sp>
      <p:sp>
        <p:nvSpPr>
          <p:cNvPr id="4" name="Slide Number Placeholder 3"/>
          <p:cNvSpPr>
            <a:spLocks noGrp="1"/>
          </p:cNvSpPr>
          <p:nvPr>
            <p:ph type="sldNum" sz="quarter" idx="10"/>
          </p:nvPr>
        </p:nvSpPr>
        <p:spPr/>
        <p:txBody>
          <a:bodyPr/>
          <a:lstStyle/>
          <a:p>
            <a:pPr>
              <a:defRPr/>
            </a:pPr>
            <a:fld id="{62CDED1D-6C76-485A-93B3-C51532112B47}" type="slidenum">
              <a:rPr lang="en-US" smtClean="0"/>
              <a:pPr>
                <a:defRPr/>
              </a:pPr>
              <a:t>45</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final details can be worked out at this point, with the focus on ensuring the recommendation has been fully vetted and the numbers make sense. To avoid getting lost in details of design or financial analysis, the results can be presented at a summary level, with additional backup materials to support individual components.</a:t>
            </a:r>
            <a:endParaRPr lang="en-US" dirty="0"/>
          </a:p>
        </p:txBody>
      </p:sp>
      <p:sp>
        <p:nvSpPr>
          <p:cNvPr id="4" name="Slide Number Placeholder 3"/>
          <p:cNvSpPr>
            <a:spLocks noGrp="1"/>
          </p:cNvSpPr>
          <p:nvPr>
            <p:ph type="sldNum" sz="quarter" idx="10"/>
          </p:nvPr>
        </p:nvSpPr>
        <p:spPr/>
        <p:txBody>
          <a:bodyPr/>
          <a:lstStyle/>
          <a:p>
            <a:pPr>
              <a:defRPr/>
            </a:pPr>
            <a:fld id="{0A417CB0-A659-4A67-9A58-9CCC58BE8AE1}" type="slidenum">
              <a:rPr lang="en-US" smtClean="0"/>
              <a:pPr>
                <a:defRPr/>
              </a:pPr>
              <a:t>46</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While</a:t>
            </a:r>
            <a:r>
              <a:rPr lang="en-US" baseline="0" dirty="0" smtClean="0"/>
              <a:t> many feasibility studies stop short of the execution stage, the likelihood of achieving success will be enhanced if the implementation and marketing phases are addressed to ensure a proper execution of the recommendation. This analysis will also benefit from a discussion of the critical success factors which must be adhered to during the development and operating periods to ensure the project is sustainable. </a:t>
            </a:r>
          </a:p>
          <a:p>
            <a:endParaRPr lang="en-US" baseline="0" dirty="0" smtClean="0"/>
          </a:p>
          <a:p>
            <a:r>
              <a:rPr lang="en-US" baseline="0" dirty="0" smtClean="0"/>
              <a:t>The analysis should also identify the major risks and risk management program necessary to avoid excessive risk exposures that could jeopardize the success of the project. The objective is not to eliminate all risks, but to ensure they have been identified, quantified and priced into the decision. In some cases, the risk/reward equation will not justify a project. In those cases, attention should be paid to the deal breakers and what, if anything, can be done to resolve them by the client. Alternatively they can identify the changes that would have to occur to neutralize them as a result of externalities or contingencies that might occur.</a:t>
            </a:r>
            <a:endParaRPr lang="en-US" dirty="0"/>
          </a:p>
        </p:txBody>
      </p:sp>
      <p:sp>
        <p:nvSpPr>
          <p:cNvPr id="4" name="Slide Number Placeholder 3"/>
          <p:cNvSpPr>
            <a:spLocks noGrp="1"/>
          </p:cNvSpPr>
          <p:nvPr>
            <p:ph type="sldNum" sz="quarter" idx="10"/>
          </p:nvPr>
        </p:nvSpPr>
        <p:spPr/>
        <p:txBody>
          <a:bodyPr/>
          <a:lstStyle/>
          <a:p>
            <a:pPr>
              <a:defRPr/>
            </a:pPr>
            <a:fld id="{0A417CB0-A659-4A67-9A58-9CCC58BE8AE1}" type="slidenum">
              <a:rPr lang="en-US" smtClean="0"/>
              <a:pPr>
                <a:defRPr/>
              </a:pPr>
              <a:t>47</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final stage</a:t>
            </a:r>
            <a:r>
              <a:rPr lang="en-US" baseline="0" dirty="0" smtClean="0"/>
              <a:t> in feasibility analysis is to identify the exit strategies that have been factored into the analysis to ensure the full temporal spectrum of the real estate life cycle is address. The conclusion should also present a checklist or synopsis of the project in terms of how it satisfied the goals and objectives that were outlined in the problem statement.  In the event a project is deemed not feasible, the conclusion should indicate the deal points as well as any steps that could be taken to overcome them. </a:t>
            </a:r>
            <a:endParaRPr lang="en-US" dirty="0"/>
          </a:p>
        </p:txBody>
      </p:sp>
      <p:sp>
        <p:nvSpPr>
          <p:cNvPr id="4" name="Slide Number Placeholder 3"/>
          <p:cNvSpPr>
            <a:spLocks noGrp="1"/>
          </p:cNvSpPr>
          <p:nvPr>
            <p:ph type="sldNum" sz="quarter" idx="10"/>
          </p:nvPr>
        </p:nvSpPr>
        <p:spPr/>
        <p:txBody>
          <a:bodyPr/>
          <a:lstStyle/>
          <a:p>
            <a:pPr>
              <a:defRPr/>
            </a:pPr>
            <a:fld id="{0A417CB0-A659-4A67-9A58-9CCC58BE8AE1}" type="slidenum">
              <a:rPr lang="en-US" smtClean="0"/>
              <a:pPr>
                <a:defRPr/>
              </a:pPr>
              <a:t>48</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p:txBody>
          <a:bodyPr/>
          <a:lstStyle/>
          <a:p>
            <a:pPr defTabSz="945185">
              <a:defRPr/>
            </a:pPr>
            <a:fld id="{D9228134-10C6-480F-841E-CBF9F897F771}" type="slidenum">
              <a:rPr lang="en-US" smtClean="0"/>
              <a:pPr defTabSz="945185">
                <a:defRPr/>
              </a:pPr>
              <a:t>5</a:t>
            </a:fld>
            <a:endParaRPr lang="en-US" dirty="0" smtClean="0"/>
          </a:p>
        </p:txBody>
      </p:sp>
      <p:sp>
        <p:nvSpPr>
          <p:cNvPr id="49155" name="Rectangle 2"/>
          <p:cNvSpPr>
            <a:spLocks noGrp="1" noRot="1" noChangeAspect="1" noChangeArrowheads="1" noTextEdit="1"/>
          </p:cNvSpPr>
          <p:nvPr>
            <p:ph type="sldImg"/>
          </p:nvPr>
        </p:nvSpPr>
        <p:spPr>
          <a:xfrm>
            <a:off x="1200150" y="704850"/>
            <a:ext cx="4686300" cy="3514725"/>
          </a:xfrm>
          <a:ln/>
        </p:spPr>
      </p:sp>
      <p:sp>
        <p:nvSpPr>
          <p:cNvPr id="49156" name="Rectangle 3"/>
          <p:cNvSpPr>
            <a:spLocks noGrp="1" noChangeArrowheads="1"/>
          </p:cNvSpPr>
          <p:nvPr>
            <p:ph type="body" idx="1"/>
          </p:nvPr>
        </p:nvSpPr>
        <p:spPr>
          <a:xfrm>
            <a:off x="944881" y="4451986"/>
            <a:ext cx="5196840" cy="4216044"/>
          </a:xfrm>
          <a:noFill/>
          <a:ln/>
        </p:spPr>
        <p:txBody>
          <a:bodyPr/>
          <a:lstStyle/>
          <a:p>
            <a:r>
              <a:rPr lang="en-US" dirty="0" smtClean="0"/>
              <a:t>This slide</a:t>
            </a:r>
            <a:r>
              <a:rPr lang="en-US" baseline="0" dirty="0" smtClean="0"/>
              <a:t> is designed to disarm the audience a bit and get them thinking creatively and out of the box. The play on the Location, Location, Location theme points to the Vulnerability of real estate due to the potential impact of a range of externalities.  It also introduces the “D” word for distress. We also talked about the dreaded “R” word which to some might be “Recession” but to developers is “Recourse” which is coming in future loans resets which are hanging over the industry.</a:t>
            </a:r>
          </a:p>
          <a:p>
            <a:endParaRPr lang="en-US" dirty="0" smtClean="0"/>
          </a:p>
          <a:p>
            <a:r>
              <a:rPr lang="en-US" dirty="0" smtClean="0"/>
              <a:t>In something of a return to fundamentals, the L, L, L is back in vogue for 2010. Unfortunately, instead of Location, Location, Location, they will stand for Liability (recourse for borrowers), Litigation for a lot of players, and Liquidity (NOT) reflecting the inability to access debt capital and the challenges sellers will face when the glut of distressed assets clouds the market.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late</a:t>
            </a:r>
            <a:r>
              <a:rPr lang="en-US" baseline="0" dirty="0" smtClean="0"/>
              <a:t> James A. Graaskamp developed a typology of Feasibility Problems including: site in search of use, use/user in search of site, and investor in search of involvement.  This classification system remains valid today and can be used to help develop the problem statement and research design for a variety of real estate decisions.</a:t>
            </a:r>
            <a:endParaRPr lang="en-US" dirty="0"/>
          </a:p>
        </p:txBody>
      </p:sp>
      <p:sp>
        <p:nvSpPr>
          <p:cNvPr id="4" name="Slide Number Placeholder 3"/>
          <p:cNvSpPr>
            <a:spLocks noGrp="1"/>
          </p:cNvSpPr>
          <p:nvPr>
            <p:ph type="sldNum" sz="quarter" idx="10"/>
          </p:nvPr>
        </p:nvSpPr>
        <p:spPr/>
        <p:txBody>
          <a:bodyPr/>
          <a:lstStyle/>
          <a:p>
            <a:pPr>
              <a:defRPr/>
            </a:pPr>
            <a:fld id="{62CDED1D-6C76-485A-93B3-C51532112B47}"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5098"/>
            <a:r>
              <a:rPr lang="en-US" dirty="0" smtClean="0"/>
              <a:t>The “Site in Search of a Use” is is a classic problem and represents one of the more challenging type of feasibility studies. In this case, the analyst starts with a piece of dirt or a property, and then explore alternative uses to determine which one best satisfied the goals and objectives of the client.  To "optimize" the solution, the analyst starts with the site, explores it in the context of the broader market, identifies potential uses, segments the demand side for the potential uses, develops an empathy with each potential user, reverse engineers the process to rank-order the site in terms of attractiveness to the potential users, analyzes the marketability and financial viability of the potential uses and users, and the selects the "most probable use" and "most probable user" who will be the optimal consumer of the ultimate space.  As such, the analyst should establish sufficient "empathy" with the potential users to figure out how to best fit of use of the site.  This type of analysis will help contribute to the balance in the market, as well as insulate the project from downturns in the market that will erode the demand for more "generic" solutions that have less built-in friction and less customer loyalty.</a:t>
            </a:r>
            <a:endParaRPr lang="en-US" b="1" dirty="0" smtClean="0"/>
          </a:p>
          <a:p>
            <a:endParaRPr lang="en-US" dirty="0"/>
          </a:p>
        </p:txBody>
      </p:sp>
      <p:sp>
        <p:nvSpPr>
          <p:cNvPr id="4" name="Slide Number Placeholder 3"/>
          <p:cNvSpPr>
            <a:spLocks noGrp="1"/>
          </p:cNvSpPr>
          <p:nvPr>
            <p:ph type="sldNum" sz="quarter" idx="10"/>
          </p:nvPr>
        </p:nvSpPr>
        <p:spPr/>
        <p:txBody>
          <a:bodyPr/>
          <a:lstStyle/>
          <a:p>
            <a:pPr>
              <a:defRPr/>
            </a:pPr>
            <a:fld id="{62CDED1D-6C76-485A-93B3-C51532112B47}" type="slidenum">
              <a:rPr lang="en-US" smtClean="0"/>
              <a:pPr>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“Use in Search of a Site” type of study begins with the client, allowing the analyst to focus directly on their goals and objectives for real estate.  In addition, the analyst can generally focus on more strategic issues, allowing them to take a more proactive approach to real estate than if merely on the "match-making" side.  That is, many clients or users may view real estate from a minimalist perspective, seeking to cut costs and focus on the bottom line. To the extent the analyst has access to key decision makers within the firm, he/she can use the consulting relationship as an opportunity to enhance awareness of how real estate can be used as a strategic asset to enhance the top line of the firm.  This higher value-add can be manifested in easier recruiting and retention of employees, higher productivity levels and lower absenteeism, and higher customer demand associated with both the image and accessibility offered by the real estate. This latter element is particularly important in the case of retail clients and other businesses in which face-to-face contact with customers is an essential matter to the underlying business activity to be housed.</a:t>
            </a:r>
            <a:endParaRPr lang="en-US" b="1" dirty="0"/>
          </a:p>
        </p:txBody>
      </p:sp>
      <p:sp>
        <p:nvSpPr>
          <p:cNvPr id="4" name="Slide Number Placeholder 3"/>
          <p:cNvSpPr>
            <a:spLocks noGrp="1"/>
          </p:cNvSpPr>
          <p:nvPr>
            <p:ph type="sldNum" sz="quarter" idx="10"/>
          </p:nvPr>
        </p:nvSpPr>
        <p:spPr/>
        <p:txBody>
          <a:bodyPr/>
          <a:lstStyle/>
          <a:p>
            <a:pPr>
              <a:defRPr/>
            </a:pPr>
            <a:fld id="{62CDED1D-6C76-485A-93B3-C51532112B47}" type="slidenum">
              <a:rPr lang="en-US" smtClean="0"/>
              <a:pPr>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“Investor in Search of Involvement" type of study can take a number of forms, depending on the type of client and the role that real estate plays in their broader portfolio.  In a number of cases, investors may be somewhat naive with respect to real estate, seeking it as a diversifier to a mixed asset portfolio.  In other cases, investors may have tremendous real estate acumen in general, but lack insight into a particular market or property sector.  Before approaching the assignment, the analyst should probe into the underlying rationale, playing particular attention to return requirements, risk tolerances, liquidity needs, capital capacity, perceived role of real estate, and related investor-specific factors.  It should be pointed out that the "use in search of a site" or a developer in search of an project also enfolds some of the elements of the "investor" profile</a:t>
            </a:r>
            <a:endParaRPr lang="en-US" b="0" i="0" dirty="0"/>
          </a:p>
        </p:txBody>
      </p:sp>
      <p:sp>
        <p:nvSpPr>
          <p:cNvPr id="4" name="Slide Number Placeholder 3"/>
          <p:cNvSpPr>
            <a:spLocks noGrp="1"/>
          </p:cNvSpPr>
          <p:nvPr>
            <p:ph type="sldNum" sz="quarter" idx="10"/>
          </p:nvPr>
        </p:nvSpPr>
        <p:spPr/>
        <p:txBody>
          <a:bodyPr/>
          <a:lstStyle/>
          <a:p>
            <a:pPr>
              <a:defRPr/>
            </a:pPr>
            <a:fld id="{FE10BD28-729A-4AEC-9828-744B51F7CB9F}"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81000"/>
            <a:ext cx="2095500"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381000"/>
            <a:ext cx="6134100"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6934200" cy="5334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219200"/>
            <a:ext cx="8153400" cy="4724400"/>
          </a:xfrm>
        </p:spPr>
        <p:txBody>
          <a:bodyPr/>
          <a:lstStyle/>
          <a:p>
            <a:pPr lvl="0"/>
            <a:endParaRPr lang="en-US" noProof="0" smtClean="0"/>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OverTx">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277813"/>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914400" y="1600200"/>
            <a:ext cx="38100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876800" y="1600200"/>
            <a:ext cx="38100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914400" y="3941763"/>
            <a:ext cx="77724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914400" y="6251575"/>
            <a:ext cx="1981200" cy="457200"/>
          </a:xfrm>
          <a:prstGeom prst="rect">
            <a:avLst/>
          </a:prstGeom>
        </p:spPr>
        <p:txBody>
          <a:bodyPr/>
          <a:lstStyle>
            <a:lvl1pPr>
              <a:defRPr>
                <a:cs typeface="+mn-cs"/>
              </a:defRPr>
            </a:lvl1pPr>
          </a:lstStyle>
          <a:p>
            <a:pPr>
              <a:defRPr/>
            </a:pPr>
            <a:endParaRPr lang="en-US"/>
          </a:p>
        </p:txBody>
      </p:sp>
      <p:sp>
        <p:nvSpPr>
          <p:cNvPr id="7" name="Footer Placeholder 6"/>
          <p:cNvSpPr>
            <a:spLocks noGrp="1"/>
          </p:cNvSpPr>
          <p:nvPr>
            <p:ph type="ftr" sz="quarter" idx="11"/>
          </p:nvPr>
        </p:nvSpPr>
        <p:spPr>
          <a:xfrm>
            <a:off x="3352800" y="6248400"/>
            <a:ext cx="2971800" cy="457200"/>
          </a:xfrm>
        </p:spPr>
        <p:txBody>
          <a:bodyPr/>
          <a:lstStyle>
            <a:lvl1pPr>
              <a:defRPr/>
            </a:lvl1pPr>
          </a:lstStyle>
          <a:p>
            <a:pPr>
              <a:defRPr/>
            </a:pPr>
            <a:endParaRPr lang="en-US"/>
          </a:p>
        </p:txBody>
      </p:sp>
      <p:sp>
        <p:nvSpPr>
          <p:cNvPr id="8" name="Slide Number Placeholder 7"/>
          <p:cNvSpPr>
            <a:spLocks noGrp="1"/>
          </p:cNvSpPr>
          <p:nvPr>
            <p:ph type="sldNum" sz="quarter" idx="12"/>
          </p:nvPr>
        </p:nvSpPr>
        <p:spPr>
          <a:xfrm>
            <a:off x="6781800" y="6248400"/>
            <a:ext cx="1905000" cy="457200"/>
          </a:xfrm>
          <a:prstGeom prst="rect">
            <a:avLst/>
          </a:prstGeom>
        </p:spPr>
        <p:txBody>
          <a:bodyPr/>
          <a:lstStyle>
            <a:lvl1pPr>
              <a:defRPr>
                <a:cs typeface="+mn-cs"/>
              </a:defRPr>
            </a:lvl1pPr>
          </a:lstStyle>
          <a:p>
            <a:pPr>
              <a:defRPr/>
            </a:pPr>
            <a:fld id="{5BDEA67D-110A-44C4-BE6E-2F0A483CA8C8}"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6934200" cy="533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219200"/>
            <a:ext cx="40005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219200"/>
            <a:ext cx="40005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19200"/>
            <a:ext cx="40005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219200"/>
            <a:ext cx="40005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47"/>
            </a:gs>
            <a:gs pos="50000">
              <a:srgbClr val="000099"/>
            </a:gs>
            <a:gs pos="100000">
              <a:srgbClr val="000047"/>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28600" y="381000"/>
            <a:ext cx="6934200"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219200"/>
            <a:ext cx="8153400"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Rectangle 5"/>
          <p:cNvSpPr>
            <a:spLocks noGrp="1" noChangeArrowheads="1"/>
          </p:cNvSpPr>
          <p:nvPr>
            <p:ph type="ftr" sz="quarter" idx="3"/>
          </p:nvPr>
        </p:nvSpPr>
        <p:spPr bwMode="auto">
          <a:xfrm>
            <a:off x="457200" y="6019800"/>
            <a:ext cx="8305800" cy="68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i="0">
                <a:cs typeface="+mn-cs"/>
              </a:defRPr>
            </a:lvl1pPr>
          </a:lstStyle>
          <a:p>
            <a:pPr>
              <a:defRPr/>
            </a:pPr>
            <a:endParaRPr lang="en-US"/>
          </a:p>
        </p:txBody>
      </p:sp>
      <p:sp>
        <p:nvSpPr>
          <p:cNvPr id="1031" name="Text Box 7"/>
          <p:cNvSpPr txBox="1">
            <a:spLocks noChangeArrowheads="1"/>
          </p:cNvSpPr>
          <p:nvPr userDrawn="1"/>
        </p:nvSpPr>
        <p:spPr bwMode="auto">
          <a:xfrm>
            <a:off x="762000" y="6172200"/>
            <a:ext cx="7772400" cy="300038"/>
          </a:xfrm>
          <a:prstGeom prst="rect">
            <a:avLst/>
          </a:prstGeom>
          <a:noFill/>
          <a:ln w="9525">
            <a:noFill/>
            <a:miter lim="800000"/>
            <a:headEnd/>
            <a:tailEnd/>
          </a:ln>
          <a:effectLst/>
        </p:spPr>
        <p:txBody>
          <a:bodyPr lIns="101882" tIns="50941" rIns="101882" bIns="50941">
            <a:spAutoFit/>
          </a:bodyPr>
          <a:lstStyle/>
          <a:p>
            <a:pPr algn="r" defTabSz="1019175" eaLnBrk="0" hangingPunct="0">
              <a:spcBef>
                <a:spcPct val="50000"/>
              </a:spcBef>
              <a:defRPr/>
            </a:pPr>
            <a:r>
              <a:rPr lang="de-DE" sz="1300" b="0" i="0">
                <a:solidFill>
                  <a:schemeClr val="tx2"/>
                </a:solidFill>
                <a:cs typeface="+mn-cs"/>
              </a:rPr>
              <a:t>	                    	</a:t>
            </a:r>
            <a:r>
              <a:rPr lang="de-DE" sz="1200" b="0" i="0">
                <a:solidFill>
                  <a:schemeClr val="tx2"/>
                </a:solidFill>
                <a:cs typeface="+mn-cs"/>
              </a:rPr>
              <a:t>Real Estate Market Analysis</a:t>
            </a:r>
            <a:endParaRPr lang="en-US" sz="1200" b="0" i="0">
              <a:solidFill>
                <a:schemeClr val="tx2"/>
              </a:solidFill>
              <a:cs typeface="+mn-cs"/>
            </a:endParaRPr>
          </a:p>
        </p:txBody>
      </p:sp>
      <p:sp>
        <p:nvSpPr>
          <p:cNvPr id="1032" name="Line 8"/>
          <p:cNvSpPr>
            <a:spLocks noChangeShapeType="1"/>
          </p:cNvSpPr>
          <p:nvPr/>
        </p:nvSpPr>
        <p:spPr bwMode="auto">
          <a:xfrm>
            <a:off x="609600" y="6096000"/>
            <a:ext cx="8047038" cy="0"/>
          </a:xfrm>
          <a:prstGeom prst="line">
            <a:avLst/>
          </a:prstGeom>
          <a:noFill/>
          <a:ln w="15875">
            <a:solidFill>
              <a:schemeClr val="tx2"/>
            </a:solidFill>
            <a:round/>
            <a:headEnd/>
            <a:tailEnd/>
          </a:ln>
          <a:effectLst/>
        </p:spPr>
        <p:txBody>
          <a:bodyPr/>
          <a:lstStyle/>
          <a:p>
            <a:pPr>
              <a:defRPr/>
            </a:pPr>
            <a:endParaRPr lang="en-US">
              <a:cs typeface="+mn-cs"/>
            </a:endParaRPr>
          </a:p>
        </p:txBody>
      </p:sp>
      <p:sp>
        <p:nvSpPr>
          <p:cNvPr id="1035" name="Rectangle 11"/>
          <p:cNvSpPr>
            <a:spLocks noChangeArrowheads="1"/>
          </p:cNvSpPr>
          <p:nvPr/>
        </p:nvSpPr>
        <p:spPr bwMode="auto">
          <a:xfrm>
            <a:off x="3595688" y="3238500"/>
            <a:ext cx="9144000" cy="0"/>
          </a:xfrm>
          <a:prstGeom prst="rect">
            <a:avLst/>
          </a:prstGeom>
          <a:noFill/>
          <a:ln w="9525">
            <a:noFill/>
            <a:miter lim="800000"/>
            <a:headEnd/>
            <a:tailEnd/>
          </a:ln>
          <a:effectLst/>
        </p:spPr>
        <p:txBody>
          <a:bodyPr>
            <a:spAutoFit/>
          </a:bodyPr>
          <a:lstStyle/>
          <a:p>
            <a:pPr>
              <a:defRPr/>
            </a:pPr>
            <a:endParaRPr lang="en-US">
              <a:cs typeface="+mn-cs"/>
            </a:endParaRPr>
          </a:p>
        </p:txBody>
      </p:sp>
      <p:sp>
        <p:nvSpPr>
          <p:cNvPr id="1073" name="Line 49"/>
          <p:cNvSpPr>
            <a:spLocks noChangeShapeType="1"/>
          </p:cNvSpPr>
          <p:nvPr userDrawn="1"/>
        </p:nvSpPr>
        <p:spPr bwMode="auto">
          <a:xfrm>
            <a:off x="228600" y="990600"/>
            <a:ext cx="8047038" cy="0"/>
          </a:xfrm>
          <a:prstGeom prst="line">
            <a:avLst/>
          </a:prstGeom>
          <a:noFill/>
          <a:ln w="15875">
            <a:solidFill>
              <a:schemeClr val="tx2"/>
            </a:solidFill>
            <a:round/>
            <a:headEnd/>
            <a:tailEnd/>
          </a:ln>
          <a:effectLst/>
        </p:spPr>
        <p:txBody>
          <a:bodyPr/>
          <a:lstStyle/>
          <a:p>
            <a:pPr>
              <a:defRPr/>
            </a:pPr>
            <a:endParaRPr lang="en-US">
              <a:cs typeface="+mn-cs"/>
            </a:endParaRPr>
          </a:p>
        </p:txBody>
      </p:sp>
      <p:sp>
        <p:nvSpPr>
          <p:cNvPr id="1076" name="Rectangle 52"/>
          <p:cNvSpPr>
            <a:spLocks noChangeArrowheads="1"/>
          </p:cNvSpPr>
          <p:nvPr userDrawn="1"/>
        </p:nvSpPr>
        <p:spPr bwMode="auto">
          <a:xfrm>
            <a:off x="7391400" y="381000"/>
            <a:ext cx="1274763" cy="254000"/>
          </a:xfrm>
          <a:prstGeom prst="rect">
            <a:avLst/>
          </a:prstGeom>
          <a:noFill/>
          <a:ln w="9525">
            <a:solidFill>
              <a:schemeClr val="tx1"/>
            </a:solidFill>
            <a:miter lim="800000"/>
            <a:headEnd/>
            <a:tailEnd/>
          </a:ln>
          <a:effectLst/>
        </p:spPr>
        <p:txBody>
          <a:bodyPr wrap="none">
            <a:spAutoFit/>
          </a:bodyPr>
          <a:lstStyle/>
          <a:p>
            <a:pPr algn="ctr">
              <a:defRPr/>
            </a:pPr>
            <a:r>
              <a:rPr lang="en-US" sz="1000" b="0" i="0">
                <a:cs typeface="+mn-cs"/>
              </a:rPr>
              <a:t>© JR DeLisle, Ph. D.</a:t>
            </a:r>
            <a:endParaRPr lang="en-US" sz="1000" b="0" i="0" baseline="30000">
              <a:cs typeface="+mn-cs"/>
            </a:endParaRPr>
          </a:p>
        </p:txBody>
      </p:sp>
    </p:spTree>
  </p:cSld>
  <p:clrMap bg1="dk2" tx1="lt1" bg2="dk1" tx2="lt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 id="2147483781" r:id="rId12"/>
    <p:sldLayoutId id="2147483783" r:id="rId13"/>
    <p:sldLayoutId id="2147483782" r:id="rId14"/>
  </p:sldLayoutIdLst>
  <p:timing>
    <p:tnLst>
      <p:par>
        <p:cTn id="1" dur="indefinite" restart="never" nodeType="tmRoot"/>
      </p:par>
    </p:tnLst>
  </p:timing>
  <p:txStyles>
    <p:titleStyle>
      <a:lvl1pPr algn="l" rtl="0" eaLnBrk="0" fontAlgn="base" hangingPunct="0">
        <a:spcBef>
          <a:spcPct val="0"/>
        </a:spcBef>
        <a:spcAft>
          <a:spcPct val="0"/>
        </a:spcAft>
        <a:defRPr sz="2800">
          <a:solidFill>
            <a:schemeClr val="tx2"/>
          </a:solidFill>
          <a:latin typeface="+mj-lt"/>
          <a:ea typeface="+mj-ea"/>
          <a:cs typeface="+mj-cs"/>
        </a:defRPr>
      </a:lvl1pPr>
      <a:lvl2pPr algn="l" rtl="0" eaLnBrk="0" fontAlgn="base" hangingPunct="0">
        <a:spcBef>
          <a:spcPct val="0"/>
        </a:spcBef>
        <a:spcAft>
          <a:spcPct val="0"/>
        </a:spcAft>
        <a:defRPr sz="2800">
          <a:solidFill>
            <a:schemeClr val="tx2"/>
          </a:solidFill>
          <a:latin typeface="Times New Roman" pitchFamily="18" charset="0"/>
        </a:defRPr>
      </a:lvl2pPr>
      <a:lvl3pPr algn="l" rtl="0" eaLnBrk="0" fontAlgn="base" hangingPunct="0">
        <a:spcBef>
          <a:spcPct val="0"/>
        </a:spcBef>
        <a:spcAft>
          <a:spcPct val="0"/>
        </a:spcAft>
        <a:defRPr sz="2800">
          <a:solidFill>
            <a:schemeClr val="tx2"/>
          </a:solidFill>
          <a:latin typeface="Times New Roman" pitchFamily="18" charset="0"/>
        </a:defRPr>
      </a:lvl3pPr>
      <a:lvl4pPr algn="l" rtl="0" eaLnBrk="0" fontAlgn="base" hangingPunct="0">
        <a:spcBef>
          <a:spcPct val="0"/>
        </a:spcBef>
        <a:spcAft>
          <a:spcPct val="0"/>
        </a:spcAft>
        <a:defRPr sz="2800">
          <a:solidFill>
            <a:schemeClr val="tx2"/>
          </a:solidFill>
          <a:latin typeface="Times New Roman" pitchFamily="18" charset="0"/>
        </a:defRPr>
      </a:lvl4pPr>
      <a:lvl5pPr algn="l" rtl="0" eaLnBrk="0" fontAlgn="base" hangingPunct="0">
        <a:spcBef>
          <a:spcPct val="0"/>
        </a:spcBef>
        <a:spcAft>
          <a:spcPct val="0"/>
        </a:spcAft>
        <a:defRPr sz="2800">
          <a:solidFill>
            <a:schemeClr val="tx2"/>
          </a:solidFill>
          <a:latin typeface="Times New Roman" pitchFamily="18" charset="0"/>
        </a:defRPr>
      </a:lvl5pPr>
      <a:lvl6pPr marL="457200" algn="l" rtl="0" fontAlgn="base">
        <a:spcBef>
          <a:spcPct val="0"/>
        </a:spcBef>
        <a:spcAft>
          <a:spcPct val="0"/>
        </a:spcAft>
        <a:defRPr sz="2800">
          <a:solidFill>
            <a:schemeClr val="tx2"/>
          </a:solidFill>
          <a:latin typeface="Times New Roman" pitchFamily="18" charset="0"/>
        </a:defRPr>
      </a:lvl6pPr>
      <a:lvl7pPr marL="914400" algn="l" rtl="0" fontAlgn="base">
        <a:spcBef>
          <a:spcPct val="0"/>
        </a:spcBef>
        <a:spcAft>
          <a:spcPct val="0"/>
        </a:spcAft>
        <a:defRPr sz="2800">
          <a:solidFill>
            <a:schemeClr val="tx2"/>
          </a:solidFill>
          <a:latin typeface="Times New Roman" pitchFamily="18" charset="0"/>
        </a:defRPr>
      </a:lvl7pPr>
      <a:lvl8pPr marL="1371600" algn="l" rtl="0" fontAlgn="base">
        <a:spcBef>
          <a:spcPct val="0"/>
        </a:spcBef>
        <a:spcAft>
          <a:spcPct val="0"/>
        </a:spcAft>
        <a:defRPr sz="2800">
          <a:solidFill>
            <a:schemeClr val="tx2"/>
          </a:solidFill>
          <a:latin typeface="Times New Roman" pitchFamily="18" charset="0"/>
        </a:defRPr>
      </a:lvl8pPr>
      <a:lvl9pPr marL="1828800" algn="l" rtl="0" fontAlgn="base">
        <a:spcBef>
          <a:spcPct val="0"/>
        </a:spcBef>
        <a:spcAft>
          <a:spcPct val="0"/>
        </a:spcAft>
        <a:defRPr sz="28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2400">
          <a:solidFill>
            <a:schemeClr val="tx2"/>
          </a:solidFill>
          <a:latin typeface="+mn-lt"/>
          <a:ea typeface="+mn-ea"/>
          <a:cs typeface="+mn-cs"/>
        </a:defRPr>
      </a:lvl1pPr>
      <a:lvl2pPr marL="742950" indent="-285750" algn="l" rtl="0" eaLnBrk="0" fontAlgn="base" hangingPunct="0">
        <a:spcBef>
          <a:spcPct val="20000"/>
        </a:spcBef>
        <a:spcAft>
          <a:spcPct val="0"/>
        </a:spcAft>
        <a:buChar char="–"/>
        <a:defRPr sz="2200">
          <a:solidFill>
            <a:schemeClr val="tx2"/>
          </a:solidFill>
          <a:latin typeface="+mn-lt"/>
        </a:defRPr>
      </a:lvl2pPr>
      <a:lvl3pPr marL="1143000" indent="-228600" algn="l" rtl="0" eaLnBrk="0" fontAlgn="base" hangingPunct="0">
        <a:spcBef>
          <a:spcPct val="20000"/>
        </a:spcBef>
        <a:spcAft>
          <a:spcPct val="0"/>
        </a:spcAft>
        <a:buChar char="•"/>
        <a:defRPr sz="2000">
          <a:solidFill>
            <a:schemeClr val="tx2"/>
          </a:solidFill>
          <a:latin typeface="+mn-lt"/>
        </a:defRPr>
      </a:lvl3pPr>
      <a:lvl4pPr marL="1600200" indent="-228600" algn="l" rtl="0" eaLnBrk="0" fontAlgn="base" hangingPunct="0">
        <a:spcBef>
          <a:spcPct val="20000"/>
        </a:spcBef>
        <a:spcAft>
          <a:spcPct val="0"/>
        </a:spcAft>
        <a:buChar char="–"/>
        <a:defRPr sz="2000">
          <a:solidFill>
            <a:schemeClr val="tx2"/>
          </a:solidFill>
          <a:latin typeface="+mn-lt"/>
        </a:defRPr>
      </a:lvl4pPr>
      <a:lvl5pPr marL="2057400" indent="-228600" algn="l" rtl="0" eaLnBrk="0" fontAlgn="base" hangingPunct="0">
        <a:spcBef>
          <a:spcPct val="20000"/>
        </a:spcBef>
        <a:spcAft>
          <a:spcPct val="0"/>
        </a:spcAft>
        <a:buChar char="»"/>
        <a:defRPr sz="2000">
          <a:solidFill>
            <a:schemeClr val="tx2"/>
          </a:solidFill>
          <a:latin typeface="+mn-lt"/>
        </a:defRPr>
      </a:lvl5pPr>
      <a:lvl6pPr marL="2514600" indent="-228600" algn="l" rtl="0" fontAlgn="base">
        <a:spcBef>
          <a:spcPct val="20000"/>
        </a:spcBef>
        <a:spcAft>
          <a:spcPct val="0"/>
        </a:spcAft>
        <a:buChar char="»"/>
        <a:defRPr sz="2000">
          <a:solidFill>
            <a:schemeClr val="tx2"/>
          </a:solidFill>
          <a:latin typeface="+mn-lt"/>
        </a:defRPr>
      </a:lvl6pPr>
      <a:lvl7pPr marL="2971800" indent="-228600" algn="l" rtl="0" fontAlgn="base">
        <a:spcBef>
          <a:spcPct val="20000"/>
        </a:spcBef>
        <a:spcAft>
          <a:spcPct val="0"/>
        </a:spcAft>
        <a:buChar char="»"/>
        <a:defRPr sz="2000">
          <a:solidFill>
            <a:schemeClr val="tx2"/>
          </a:solidFill>
          <a:latin typeface="+mn-lt"/>
        </a:defRPr>
      </a:lvl7pPr>
      <a:lvl8pPr marL="3429000" indent="-228600" algn="l" rtl="0" fontAlgn="base">
        <a:spcBef>
          <a:spcPct val="20000"/>
        </a:spcBef>
        <a:spcAft>
          <a:spcPct val="0"/>
        </a:spcAft>
        <a:buChar char="»"/>
        <a:defRPr sz="2000">
          <a:solidFill>
            <a:schemeClr val="tx2"/>
          </a:solidFill>
          <a:latin typeface="+mn-lt"/>
        </a:defRPr>
      </a:lvl8pPr>
      <a:lvl9pPr marL="3886200" indent="-228600" algn="l" rtl="0" fontAlgn="base">
        <a:spcBef>
          <a:spcPct val="20000"/>
        </a:spcBef>
        <a:spcAft>
          <a:spcPct val="0"/>
        </a:spcAft>
        <a:buChar char="»"/>
        <a:defRPr sz="2000">
          <a:solidFill>
            <a:schemeClr val="tx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5.emf"/><Relationship Id="rId13" Type="http://schemas.openxmlformats.org/officeDocument/2006/relationships/image" Target="../media/image30.emf"/><Relationship Id="rId3" Type="http://schemas.openxmlformats.org/officeDocument/2006/relationships/image" Target="../media/image20.emf"/><Relationship Id="rId7" Type="http://schemas.openxmlformats.org/officeDocument/2006/relationships/image" Target="../media/image24.emf"/><Relationship Id="rId12" Type="http://schemas.openxmlformats.org/officeDocument/2006/relationships/image" Target="../media/image29.emf"/><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3.emf"/><Relationship Id="rId11" Type="http://schemas.openxmlformats.org/officeDocument/2006/relationships/image" Target="../media/image28.png"/><Relationship Id="rId5" Type="http://schemas.openxmlformats.org/officeDocument/2006/relationships/image" Target="../media/image22.emf"/><Relationship Id="rId10" Type="http://schemas.openxmlformats.org/officeDocument/2006/relationships/image" Target="../media/image27.png"/><Relationship Id="rId4" Type="http://schemas.openxmlformats.org/officeDocument/2006/relationships/image" Target="../media/image21.emf"/><Relationship Id="rId9" Type="http://schemas.openxmlformats.org/officeDocument/2006/relationships/image" Target="../media/image26.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1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36.jpeg"/></Relationships>
</file>

<file path=ppt/slides/_rels/slide16.xml.rels><?xml version="1.0" encoding="UTF-8" standalone="yes"?>
<Relationships xmlns="http://schemas.openxmlformats.org/package/2006/relationships"><Relationship Id="rId3" Type="http://schemas.openxmlformats.org/officeDocument/2006/relationships/hyperlink" Target="http://jrdelisle.com/market_update/"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jrdelisle.com/glossary/"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39.jpeg"/></Relationships>
</file>

<file path=ppt/slides/_rels/slide1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41.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0.xml"/><Relationship Id="rId1" Type="http://schemas.openxmlformats.org/officeDocument/2006/relationships/slideLayout" Target="../slideLayouts/slideLayout13.xml"/><Relationship Id="rId5" Type="http://schemas.openxmlformats.org/officeDocument/2006/relationships/image" Target="../media/image44.jpeg"/><Relationship Id="rId4" Type="http://schemas.openxmlformats.org/officeDocument/2006/relationships/image" Target="../media/image43.jpeg"/></Relationships>
</file>

<file path=ppt/slides/_rels/slide2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1.xml"/><Relationship Id="rId1" Type="http://schemas.openxmlformats.org/officeDocument/2006/relationships/slideLayout" Target="../slideLayouts/slideLayout6.xml"/><Relationship Id="rId5" Type="http://schemas.openxmlformats.org/officeDocument/2006/relationships/image" Target="../media/image47.png"/><Relationship Id="rId4" Type="http://schemas.openxmlformats.org/officeDocument/2006/relationships/image" Target="../media/image46.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2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25.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25.xml"/><Relationship Id="rId1" Type="http://schemas.openxmlformats.org/officeDocument/2006/relationships/slideLayout" Target="../slideLayouts/slideLayout6.xml"/><Relationship Id="rId5" Type="http://schemas.openxmlformats.org/officeDocument/2006/relationships/image" Target="../media/image54.png"/><Relationship Id="rId4" Type="http://schemas.openxmlformats.org/officeDocument/2006/relationships/image" Target="../media/image53.jpeg"/></Relationships>
</file>

<file path=ppt/slides/_rels/slide26.xml.rels><?xml version="1.0" encoding="UTF-8" standalone="yes"?>
<Relationships xmlns="http://schemas.openxmlformats.org/package/2006/relationships"><Relationship Id="rId3" Type="http://schemas.openxmlformats.org/officeDocument/2006/relationships/hyperlink" Target="http://jrdelisle.com/cases_tutorials/Cases/jCase1_BldgEnvV5%20-%20Copy.pdf"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27.xml"/><Relationship Id="rId1" Type="http://schemas.openxmlformats.org/officeDocument/2006/relationships/slideLayout" Target="../slideLayouts/slideLayout6.xml"/><Relationship Id="rId6" Type="http://schemas.openxmlformats.org/officeDocument/2006/relationships/hyperlink" Target="http://jrdelisle.com/cases_tutorials/Tutorials/jTut2_ParcelData13.pdf" TargetMode="External"/><Relationship Id="rId5" Type="http://schemas.openxmlformats.org/officeDocument/2006/relationships/image" Target="../media/image57.jpeg"/><Relationship Id="rId4" Type="http://schemas.openxmlformats.org/officeDocument/2006/relationships/image" Target="../media/image56.jpeg"/></Relationships>
</file>

<file path=ppt/slides/_rels/slide28.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28.xml"/><Relationship Id="rId1" Type="http://schemas.openxmlformats.org/officeDocument/2006/relationships/slideLayout" Target="../slideLayouts/slideLayout6.xml"/><Relationship Id="rId4" Type="http://schemas.openxmlformats.org/officeDocument/2006/relationships/image" Target="../media/image59.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62.png"/><Relationship Id="rId4" Type="http://schemas.openxmlformats.org/officeDocument/2006/relationships/image" Target="../media/image61.png"/></Relationships>
</file>

<file path=ppt/slides/_rels/slide31.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31.xml"/><Relationship Id="rId1" Type="http://schemas.openxmlformats.org/officeDocument/2006/relationships/slideLayout" Target="../slideLayouts/slideLayout6.xml"/><Relationship Id="rId5" Type="http://schemas.openxmlformats.org/officeDocument/2006/relationships/image" Target="../media/image65.png"/><Relationship Id="rId4" Type="http://schemas.openxmlformats.org/officeDocument/2006/relationships/image" Target="../media/image64.jpeg"/></Relationships>
</file>

<file path=ppt/slides/_rels/slide32.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33.xml"/><Relationship Id="rId1" Type="http://schemas.openxmlformats.org/officeDocument/2006/relationships/slideLayout" Target="../slideLayouts/slideLayout6.xml"/><Relationship Id="rId5" Type="http://schemas.openxmlformats.org/officeDocument/2006/relationships/hyperlink" Target="http://jrdelisle.com/cases_tutorials/Tutorials/jTut4b_STDBonlineV2.pdf" TargetMode="External"/><Relationship Id="rId4" Type="http://schemas.openxmlformats.org/officeDocument/2006/relationships/image" Target="../media/image68.jpeg"/></Relationships>
</file>

<file path=ppt/slides/_rels/slide3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4.xml"/><Relationship Id="rId1" Type="http://schemas.openxmlformats.org/officeDocument/2006/relationships/slideLayout" Target="../slideLayouts/slideLayout6.xml"/><Relationship Id="rId6" Type="http://schemas.openxmlformats.org/officeDocument/2006/relationships/hyperlink" Target="http://jrdelisle.com/cases_tutorials/Tutorials/jTut3_ReverseDirv14.pdf" TargetMode="External"/><Relationship Id="rId5" Type="http://schemas.openxmlformats.org/officeDocument/2006/relationships/image" Target="../media/image70.jpeg"/><Relationship Id="rId4" Type="http://schemas.openxmlformats.org/officeDocument/2006/relationships/image" Target="../media/image69.jpeg"/></Relationships>
</file>

<file path=ppt/slides/_rels/slide35.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35.xml"/><Relationship Id="rId1" Type="http://schemas.openxmlformats.org/officeDocument/2006/relationships/slideLayout" Target="../slideLayouts/slideLayout6.xml"/><Relationship Id="rId5" Type="http://schemas.openxmlformats.org/officeDocument/2006/relationships/image" Target="../media/image73.jpeg"/><Relationship Id="rId4" Type="http://schemas.openxmlformats.org/officeDocument/2006/relationships/image" Target="../media/image72.jpeg"/></Relationships>
</file>

<file path=ppt/slides/_rels/slide36.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hyperlink" Target="http://jrdelisle.com/cases_tutorials/Tutorials/jTut4a_EASIDemV1.pdf"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37.xml"/><Relationship Id="rId1" Type="http://schemas.openxmlformats.org/officeDocument/2006/relationships/slideLayout" Target="../slideLayouts/slideLayout6.xml"/><Relationship Id="rId6" Type="http://schemas.openxmlformats.org/officeDocument/2006/relationships/image" Target="../media/image78.jpeg"/><Relationship Id="rId5" Type="http://schemas.openxmlformats.org/officeDocument/2006/relationships/image" Target="../media/image77.jpeg"/><Relationship Id="rId4" Type="http://schemas.openxmlformats.org/officeDocument/2006/relationships/image" Target="../media/image76.jpeg"/></Relationships>
</file>

<file path=ppt/slides/_rels/slide38.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image" Target="../media/image80.jpeg"/></Relationships>
</file>

<file path=ppt/slides/_rels/slide39.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notesSlide" Target="../notesSlides/notesSlide39.xml"/><Relationship Id="rId1" Type="http://schemas.openxmlformats.org/officeDocument/2006/relationships/slideLayout" Target="../slideLayouts/slideLayout6.xml"/><Relationship Id="rId6" Type="http://schemas.openxmlformats.org/officeDocument/2006/relationships/hyperlink" Target="http://jrdelisle.com/cases_tutorials/Cases/jCase3_FDBDv6.pdf" TargetMode="External"/><Relationship Id="rId5" Type="http://schemas.openxmlformats.org/officeDocument/2006/relationships/image" Target="../media/image83.png"/><Relationship Id="rId4" Type="http://schemas.openxmlformats.org/officeDocument/2006/relationships/image" Target="../media/image82.png"/></Relationships>
</file>

<file path=ppt/slides/_rels/slide4.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hyperlink" Target="http://jrdelisle.com/cases_tutorials/" TargetMode="External"/><Relationship Id="rId3" Type="http://schemas.openxmlformats.org/officeDocument/2006/relationships/hyperlink" Target="http://images.google.com/imgres?imgurl=http://www.latech.edu/tech/orgs/isa/Pictures/RUSTON/strip-mall%20(shopping%20center).JPG&amp;imgrefurl=http://www.latech.edu/tech/orgs/isa/HTML/ruston.htm&amp;h=412&amp;w=550&amp;sz=74&amp;tbnid=UWE8Zvavf1UJ:&amp;tbnh=97&amp;tbnw=130&amp;hl=en&amp;start=5&amp;prev=/images?q=shopping+center&amp;svnum=10&amp;hl=en&amp;lr=lang_en" TargetMode="External"/><Relationship Id="rId7" Type="http://schemas.openxmlformats.org/officeDocument/2006/relationships/hyperlink" Target="http://images.google.com/imgres?imgurl=http://www.metronews.ca/uploadedImages/cubicle_article.jpg&amp;imgrefurl=http://www.metronews.ca/worksmart_news.asp?id=5880&amp;h=243&amp;w=201&amp;sz=15&amp;tbnid=lXmPvExPb20J:&amp;tbnh=105&amp;tbnw=86&amp;hl=en&amp;start=17&amp;prev=/images?q=work+cubicle&amp;svnum=10&amp;hl=en&amp;lr=lang_en" TargetMode="External"/><Relationship Id="rId12"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3.jpeg"/><Relationship Id="rId11" Type="http://schemas.openxmlformats.org/officeDocument/2006/relationships/image" Target="../media/image6.png"/><Relationship Id="rId5" Type="http://schemas.openxmlformats.org/officeDocument/2006/relationships/hyperlink" Target="http://images.google.com/imgres?imgurl=http://www.aspenview.org/schools/newbrook/_derived/Main%20Page.htm_txt_School.gif&amp;imgrefurl=http://www.aspenview.org/schools/newbrook/Main%20Page.htm&amp;h=274&amp;w=358&amp;sz=58&amp;tbnid=ekeaS_7r1J4J:&amp;tbnh=89&amp;tbnw=117&amp;hl=en&amp;start=275&amp;prev=/images?q=schools&amp;start=260&amp;svnum=10&amp;hl=en&amp;lr=lang_en&amp;sa=N" TargetMode="External"/><Relationship Id="rId10" Type="http://schemas.openxmlformats.org/officeDocument/2006/relationships/image" Target="../media/image5.jpeg"/><Relationship Id="rId4" Type="http://schemas.openxmlformats.org/officeDocument/2006/relationships/image" Target="../media/image2.jpeg"/><Relationship Id="rId9" Type="http://schemas.openxmlformats.org/officeDocument/2006/relationships/hyperlink" Target="http://images.google.com/imgres?imgurl=http://nssdc.gsfc.nasa.gov/planetary/lunar/moon_trees/moontree_goddard.jpg&amp;imgrefurl=http://nssdc.gsfc.nasa.gov/planetary/lunar/moon_tree.html&amp;h=1359&amp;w=793&amp;sz=255&amp;tbnid=Tbnbmwp8dncJ:&amp;tbnh=150&amp;tbnw=87&amp;hl=en&amp;start=21&amp;prev=/images?q=trees&amp;start=20&amp;svnum=10&amp;hl=en&amp;lr=lang_en&amp;sa=N"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40.xml"/><Relationship Id="rId1" Type="http://schemas.openxmlformats.org/officeDocument/2006/relationships/slideLayout" Target="../slideLayouts/slideLayout6.xml"/><Relationship Id="rId5" Type="http://schemas.openxmlformats.org/officeDocument/2006/relationships/hyperlink" Target="http://jrdelisle.com/research/IDMModel_AJJ85.pdf" TargetMode="External"/><Relationship Id="rId4" Type="http://schemas.openxmlformats.org/officeDocument/2006/relationships/image" Target="../media/image85.png"/></Relationships>
</file>

<file path=ppt/slides/_rels/slide41.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notesSlide" Target="../notesSlides/notesSlide41.xml"/><Relationship Id="rId1" Type="http://schemas.openxmlformats.org/officeDocument/2006/relationships/slideLayout" Target="../slideLayouts/slideLayout6.xml"/><Relationship Id="rId6" Type="http://schemas.openxmlformats.org/officeDocument/2006/relationships/image" Target="../media/image89.jpeg"/><Relationship Id="rId5" Type="http://schemas.openxmlformats.org/officeDocument/2006/relationships/image" Target="../media/image88.jpeg"/><Relationship Id="rId4" Type="http://schemas.openxmlformats.org/officeDocument/2006/relationships/image" Target="../media/image87.jpeg"/></Relationships>
</file>

<file path=ppt/slides/_rels/slide42.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42.xml"/><Relationship Id="rId1" Type="http://schemas.openxmlformats.org/officeDocument/2006/relationships/slideLayout" Target="../slideLayouts/slideLayout6.xml"/><Relationship Id="rId5" Type="http://schemas.openxmlformats.org/officeDocument/2006/relationships/hyperlink" Target="http://jrdelisle.com/cases_tutorials/Cases/jCase2_TRCmV11.pdf" TargetMode="External"/><Relationship Id="rId4" Type="http://schemas.openxmlformats.org/officeDocument/2006/relationships/image" Target="../media/image91.png"/></Relationships>
</file>

<file path=ppt/slides/_rels/slide43.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43.xml"/><Relationship Id="rId1" Type="http://schemas.openxmlformats.org/officeDocument/2006/relationships/slideLayout" Target="../slideLayouts/slideLayout6.xml"/><Relationship Id="rId5" Type="http://schemas.openxmlformats.org/officeDocument/2006/relationships/hyperlink" Target="http://jrdelisle.com/cases_tutorials/Cases/jCase6MostFittingUseV2.pdf" TargetMode="External"/><Relationship Id="rId4" Type="http://schemas.openxmlformats.org/officeDocument/2006/relationships/image" Target="../media/image93.png"/></Relationships>
</file>

<file path=ppt/slides/_rels/slide44.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notesSlide" Target="../notesSlides/notesSlide44.xml"/><Relationship Id="rId1" Type="http://schemas.openxmlformats.org/officeDocument/2006/relationships/slideLayout" Target="../slideLayouts/slideLayout6.xml"/><Relationship Id="rId5" Type="http://schemas.openxmlformats.org/officeDocument/2006/relationships/image" Target="../media/image96.jpeg"/><Relationship Id="rId4" Type="http://schemas.openxmlformats.org/officeDocument/2006/relationships/image" Target="../media/image95.jpeg"/></Relationships>
</file>

<file path=ppt/slides/_rels/slide45.xml.rels><?xml version="1.0" encoding="UTF-8" standalone="yes"?>
<Relationships xmlns="http://schemas.openxmlformats.org/package/2006/relationships"><Relationship Id="rId3" Type="http://schemas.openxmlformats.org/officeDocument/2006/relationships/image" Target="../media/image97.jpeg"/><Relationship Id="rId2" Type="http://schemas.openxmlformats.org/officeDocument/2006/relationships/notesSlide" Target="../notesSlides/notesSlide45.xml"/><Relationship Id="rId1" Type="http://schemas.openxmlformats.org/officeDocument/2006/relationships/slideLayout" Target="../slideLayouts/slideLayout6.xml"/><Relationship Id="rId5" Type="http://schemas.openxmlformats.org/officeDocument/2006/relationships/image" Target="../media/image99.jpeg"/><Relationship Id="rId4" Type="http://schemas.openxmlformats.org/officeDocument/2006/relationships/image" Target="../media/image98.jpeg"/></Relationships>
</file>

<file path=ppt/slides/_rels/slide46.xml.rels><?xml version="1.0" encoding="UTF-8" standalone="yes"?>
<Relationships xmlns="http://schemas.openxmlformats.org/package/2006/relationships"><Relationship Id="rId3" Type="http://schemas.openxmlformats.org/officeDocument/2006/relationships/image" Target="../media/image100.jpeg"/><Relationship Id="rId2" Type="http://schemas.openxmlformats.org/officeDocument/2006/relationships/notesSlide" Target="../notesSlides/notesSlide46.xml"/><Relationship Id="rId1" Type="http://schemas.openxmlformats.org/officeDocument/2006/relationships/slideLayout" Target="../slideLayouts/slideLayout6.xml"/><Relationship Id="rId6" Type="http://schemas.openxmlformats.org/officeDocument/2006/relationships/hyperlink" Target="http://jrdelisle.com/cases_tutorials/Cases/jCase5_DCFv26.pdf" TargetMode="External"/><Relationship Id="rId5" Type="http://schemas.openxmlformats.org/officeDocument/2006/relationships/image" Target="../media/image102.jpeg"/><Relationship Id="rId4" Type="http://schemas.openxmlformats.org/officeDocument/2006/relationships/image" Target="../media/image101.jpeg"/></Relationships>
</file>

<file path=ppt/slides/_rels/slide47.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47.xml"/><Relationship Id="rId1" Type="http://schemas.openxmlformats.org/officeDocument/2006/relationships/slideLayout" Target="../slideLayouts/slideLayout6.xml"/><Relationship Id="rId6" Type="http://schemas.openxmlformats.org/officeDocument/2006/relationships/image" Target="../media/image106.png"/><Relationship Id="rId5" Type="http://schemas.openxmlformats.org/officeDocument/2006/relationships/image" Target="../media/image105.png"/><Relationship Id="rId4" Type="http://schemas.openxmlformats.org/officeDocument/2006/relationships/image" Target="../media/image104.png"/></Relationships>
</file>

<file path=ppt/slides/_rels/slide48.xml.rels><?xml version="1.0" encoding="UTF-8" standalone="yes"?>
<Relationships xmlns="http://schemas.openxmlformats.org/package/2006/relationships"><Relationship Id="rId3" Type="http://schemas.openxmlformats.org/officeDocument/2006/relationships/image" Target="../media/image107.jpeg"/><Relationship Id="rId2" Type="http://schemas.openxmlformats.org/officeDocument/2006/relationships/notesSlide" Target="../notesSlides/notesSlide48.xml"/><Relationship Id="rId1" Type="http://schemas.openxmlformats.org/officeDocument/2006/relationships/slideLayout" Target="../slideLayouts/slideLayout6.xml"/><Relationship Id="rId5" Type="http://schemas.openxmlformats.org/officeDocument/2006/relationships/image" Target="../media/image109.png"/><Relationship Id="rId4" Type="http://schemas.openxmlformats.org/officeDocument/2006/relationships/image" Target="../media/image108.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jrdelisle.com/research/"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9.emf"/><Relationship Id="rId7"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4.emf"/><Relationship Id="rId7"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images.google.com/imgres?imgurl=http://www.mgmbill.org/Searching-small.jpg&amp;imgrefurl=http://www.mgmbill.org/search.htm&amp;h=201&amp;w=350&amp;sz=23&amp;tbnid=PqTzXBeYwWEYAM:&amp;tbnh=66&amp;tbnw=116&amp;hl=en&amp;start=2&amp;prev=/images?q=searching&amp;svnum=10&amp;hl=en&amp;lr=lang_en" TargetMode="External"/><Relationship Id="rId5" Type="http://schemas.openxmlformats.org/officeDocument/2006/relationships/image" Target="../media/image10.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2286000"/>
            <a:ext cx="7772400" cy="1143000"/>
          </a:xfrm>
        </p:spPr>
        <p:txBody>
          <a:bodyPr/>
          <a:lstStyle/>
          <a:p>
            <a:pPr algn="ctr" eaLnBrk="1" hangingPunct="1"/>
            <a:r>
              <a:rPr lang="en-US" sz="2400" dirty="0" smtClean="0"/>
              <a:t>An Introduction to Feasibility Analysis:</a:t>
            </a:r>
            <a:br>
              <a:rPr lang="en-US" sz="2400" dirty="0" smtClean="0"/>
            </a:br>
            <a:r>
              <a:rPr lang="en-US" sz="2400" dirty="0" smtClean="0"/>
              <a:t>An Annotated Presentation</a:t>
            </a:r>
          </a:p>
        </p:txBody>
      </p:sp>
      <p:sp>
        <p:nvSpPr>
          <p:cNvPr id="3075" name="Rectangle 3"/>
          <p:cNvSpPr>
            <a:spLocks noGrp="1" noChangeArrowheads="1"/>
          </p:cNvSpPr>
          <p:nvPr>
            <p:ph type="subTitle" idx="1"/>
          </p:nvPr>
        </p:nvSpPr>
        <p:spPr>
          <a:xfrm>
            <a:off x="1371600" y="3962400"/>
            <a:ext cx="6400800" cy="1447800"/>
          </a:xfrm>
        </p:spPr>
        <p:txBody>
          <a:bodyPr/>
          <a:lstStyle/>
          <a:p>
            <a:pPr eaLnBrk="1" hangingPunct="1"/>
            <a:r>
              <a:rPr lang="en-US" sz="1600" dirty="0" smtClean="0"/>
              <a:t>presented to ASU MRED Program</a:t>
            </a:r>
          </a:p>
          <a:p>
            <a:pPr eaLnBrk="1" hangingPunct="1"/>
            <a:endParaRPr lang="en-US" sz="1600" dirty="0" smtClean="0"/>
          </a:p>
          <a:p>
            <a:pPr eaLnBrk="1" hangingPunct="1"/>
            <a:r>
              <a:rPr lang="en-US" sz="1600" dirty="0" smtClean="0"/>
              <a:t>by James R. DeLisle, Ph.D.</a:t>
            </a:r>
            <a:br>
              <a:rPr lang="en-US" sz="1600" dirty="0" smtClean="0"/>
            </a:br>
            <a:r>
              <a:rPr lang="en-US" sz="1600" dirty="0" smtClean="0"/>
              <a:t>February 10, 2010</a:t>
            </a:r>
          </a:p>
          <a:p>
            <a:pPr eaLnBrk="1" hangingPunct="1"/>
            <a:endParaRPr lang="en-US" sz="1600" dirty="0" smtClean="0"/>
          </a:p>
          <a:p>
            <a:pPr eaLnBrk="1" hangingPunct="1"/>
            <a:r>
              <a:rPr lang="en-US" sz="1600" dirty="0" smtClean="0"/>
              <a:t>(annotations </a:t>
            </a:r>
            <a:r>
              <a:rPr lang="en-US" sz="1600" dirty="0" smtClean="0"/>
              <a:t>modified</a:t>
            </a:r>
            <a:r>
              <a:rPr lang="en-US" sz="1600" dirty="0" smtClean="0"/>
              <a:t> 2.16.2010)</a:t>
            </a:r>
            <a:endParaRPr lang="en-US" sz="1600"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bwMode="auto">
          <a:xfrm>
            <a:off x="0" y="0"/>
            <a:ext cx="914400" cy="0"/>
          </a:xfrm>
          <a:prstGeom prst="line">
            <a:avLst/>
          </a:prstGeom>
          <a:noFill/>
          <a:ln w="0" cap="flat" cmpd="sng" algn="ctr">
            <a:solidFill>
              <a:srgbClr val="FBFFFF"/>
            </a:solidFill>
            <a:prstDash val="solid"/>
            <a:round/>
            <a:headEnd type="none" w="med" len="med"/>
            <a:tailEnd type="none" w="med" len="med"/>
          </a:ln>
          <a:effectLst/>
        </p:spPr>
      </p:cxnSp>
      <p:sp>
        <p:nvSpPr>
          <p:cNvPr id="16386" name="Rectangle 2"/>
          <p:cNvSpPr>
            <a:spLocks noGrp="1" noChangeArrowheads="1"/>
          </p:cNvSpPr>
          <p:nvPr>
            <p:ph type="title"/>
          </p:nvPr>
        </p:nvSpPr>
        <p:spPr>
          <a:xfrm>
            <a:off x="76200" y="381000"/>
            <a:ext cx="7924800" cy="609600"/>
          </a:xfrm>
        </p:spPr>
        <p:txBody>
          <a:bodyPr/>
          <a:lstStyle/>
          <a:p>
            <a:r>
              <a:rPr lang="en-US" smtClean="0"/>
              <a:t>Ten Steps to Feasibility Site in Search of Use</a:t>
            </a:r>
          </a:p>
        </p:txBody>
      </p:sp>
      <p:sp>
        <p:nvSpPr>
          <p:cNvPr id="1626115" name="Rectangle 3"/>
          <p:cNvSpPr>
            <a:spLocks noGrp="1" noChangeArrowheads="1"/>
          </p:cNvSpPr>
          <p:nvPr>
            <p:ph type="body" idx="1"/>
          </p:nvPr>
        </p:nvSpPr>
        <p:spPr>
          <a:xfrm>
            <a:off x="495300" y="1524000"/>
            <a:ext cx="8153400" cy="4572000"/>
          </a:xfrm>
        </p:spPr>
        <p:txBody>
          <a:bodyPr/>
          <a:lstStyle/>
          <a:p>
            <a:pPr marL="457200" indent="-457200">
              <a:lnSpc>
                <a:spcPct val="80000"/>
              </a:lnSpc>
              <a:buFontTx/>
              <a:buAutoNum type="arabicPeriod"/>
            </a:pPr>
            <a:endParaRPr lang="en-US" dirty="0" smtClean="0"/>
          </a:p>
          <a:p>
            <a:pPr marL="457200" indent="-457200">
              <a:lnSpc>
                <a:spcPct val="80000"/>
              </a:lnSpc>
              <a:buFontTx/>
              <a:buAutoNum type="arabicPeriod"/>
            </a:pPr>
            <a:r>
              <a:rPr lang="en-US" dirty="0" smtClean="0"/>
              <a:t>Problem Statement</a:t>
            </a:r>
          </a:p>
          <a:p>
            <a:pPr marL="457200" indent="-457200">
              <a:lnSpc>
                <a:spcPct val="80000"/>
              </a:lnSpc>
              <a:buFontTx/>
              <a:buAutoNum type="arabicPeriod"/>
            </a:pPr>
            <a:r>
              <a:rPr lang="en-US" dirty="0" smtClean="0"/>
              <a:t>Situational Analysis</a:t>
            </a:r>
          </a:p>
          <a:p>
            <a:pPr marL="457200" indent="-457200">
              <a:lnSpc>
                <a:spcPct val="80000"/>
              </a:lnSpc>
              <a:buFontTx/>
              <a:buAutoNum type="arabicPeriod"/>
            </a:pPr>
            <a:r>
              <a:rPr lang="en-US" dirty="0" smtClean="0"/>
              <a:t>Legal-Political-Ethical</a:t>
            </a:r>
          </a:p>
          <a:p>
            <a:pPr marL="457200" indent="-457200">
              <a:lnSpc>
                <a:spcPct val="80000"/>
              </a:lnSpc>
              <a:buFontTx/>
              <a:buAutoNum type="arabicPeriod"/>
            </a:pPr>
            <a:r>
              <a:rPr lang="en-US" dirty="0" smtClean="0"/>
              <a:t>Physical-technical</a:t>
            </a:r>
          </a:p>
          <a:p>
            <a:pPr marL="457200" indent="-457200">
              <a:lnSpc>
                <a:spcPct val="80000"/>
              </a:lnSpc>
              <a:buFontTx/>
              <a:buAutoNum type="arabicPeriod"/>
            </a:pPr>
            <a:r>
              <a:rPr lang="en-US" dirty="0" smtClean="0"/>
              <a:t>Dynamic Location Attributes</a:t>
            </a:r>
          </a:p>
          <a:p>
            <a:pPr marL="457200" indent="-457200">
              <a:lnSpc>
                <a:spcPct val="80000"/>
              </a:lnSpc>
              <a:buFontTx/>
              <a:buAutoNum type="arabicPeriod"/>
            </a:pPr>
            <a:r>
              <a:rPr lang="en-US" dirty="0" smtClean="0"/>
              <a:t>Market Trends  and Needs</a:t>
            </a:r>
          </a:p>
          <a:p>
            <a:pPr marL="457200" indent="-457200">
              <a:lnSpc>
                <a:spcPct val="80000"/>
              </a:lnSpc>
              <a:buFontTx/>
              <a:buAutoNum type="arabicPeriod"/>
            </a:pPr>
            <a:r>
              <a:rPr lang="en-US" dirty="0" smtClean="0"/>
              <a:t>Market Analysis</a:t>
            </a:r>
          </a:p>
          <a:p>
            <a:pPr marL="457200" indent="-457200">
              <a:lnSpc>
                <a:spcPct val="80000"/>
              </a:lnSpc>
              <a:buFontTx/>
              <a:buAutoNum type="arabicPeriod"/>
            </a:pPr>
            <a:r>
              <a:rPr lang="en-US" dirty="0" smtClean="0"/>
              <a:t>Alternative Site Specification</a:t>
            </a:r>
          </a:p>
          <a:p>
            <a:pPr marL="457200" indent="-457200">
              <a:lnSpc>
                <a:spcPct val="80000"/>
              </a:lnSpc>
              <a:buFontTx/>
              <a:buAutoNum type="arabicPeriod"/>
            </a:pPr>
            <a:r>
              <a:rPr lang="en-US" dirty="0" smtClean="0"/>
              <a:t>Alternative Site Analysis</a:t>
            </a:r>
          </a:p>
          <a:p>
            <a:pPr marL="457200" indent="-457200">
              <a:lnSpc>
                <a:spcPct val="80000"/>
              </a:lnSpc>
              <a:buFontTx/>
              <a:buAutoNum type="arabicPeriod"/>
            </a:pPr>
            <a:r>
              <a:rPr lang="en-US" dirty="0" smtClean="0"/>
              <a:t>Project Strategy and Profile</a:t>
            </a:r>
          </a:p>
          <a:p>
            <a:pPr marL="457200" indent="-457200">
              <a:lnSpc>
                <a:spcPct val="80000"/>
              </a:lnSpc>
              <a:buFontTx/>
              <a:buAutoNum type="arabicPeriod"/>
            </a:pPr>
            <a:endParaRPr lang="en-US"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pPr eaLnBrk="1" hangingPunct="1"/>
            <a:r>
              <a:rPr lang="en-US" smtClean="0"/>
              <a:t>A Definition of Feasibility</a:t>
            </a:r>
          </a:p>
        </p:txBody>
      </p:sp>
      <p:sp>
        <p:nvSpPr>
          <p:cNvPr id="72707" name="Rectangle 3"/>
          <p:cNvSpPr>
            <a:spLocks noGrp="1" noChangeArrowheads="1"/>
          </p:cNvSpPr>
          <p:nvPr>
            <p:ph type="body" idx="1"/>
          </p:nvPr>
        </p:nvSpPr>
        <p:spPr/>
        <p:txBody>
          <a:bodyPr/>
          <a:lstStyle/>
          <a:p>
            <a:pPr eaLnBrk="1" hangingPunct="1">
              <a:buFontTx/>
              <a:buNone/>
            </a:pPr>
            <a:r>
              <a:rPr lang="en-US" dirty="0" smtClean="0"/>
              <a:t>A real estate project is “feasible” when the real estate analyst determines that there is a reasonable likelihood of satisfying explicit objectives when a selected course of action is tested for fit to a context of specific constraints and limited resources.</a:t>
            </a:r>
          </a:p>
          <a:p>
            <a:pPr eaLnBrk="1" hangingPunct="1">
              <a:buFontTx/>
              <a:buNone/>
            </a:pPr>
            <a:r>
              <a:rPr lang="en-US" dirty="0" smtClean="0"/>
              <a:t>						James A. Graaskamp</a:t>
            </a:r>
          </a:p>
        </p:txBody>
      </p:sp>
      <p:sp>
        <p:nvSpPr>
          <p:cNvPr id="4" name="TextBox 3"/>
          <p:cNvSpPr txBox="1"/>
          <p:nvPr/>
        </p:nvSpPr>
        <p:spPr>
          <a:xfrm>
            <a:off x="304800" y="6400800"/>
            <a:ext cx="4557658" cy="338554"/>
          </a:xfrm>
          <a:prstGeom prst="rect">
            <a:avLst/>
          </a:prstGeom>
          <a:noFill/>
        </p:spPr>
        <p:txBody>
          <a:bodyPr wrap="none" rtlCol="0">
            <a:spAutoFit/>
          </a:bodyPr>
          <a:lstStyle/>
          <a:p>
            <a:r>
              <a:rPr lang="en-US" sz="1600" b="0" i="0" dirty="0" smtClean="0"/>
              <a:t>For more background, see Graaskamp on Real Estate</a:t>
            </a:r>
            <a:endParaRPr lang="en-US" sz="1600" b="0" i="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smtClean="0"/>
              <a:t>Project: Process Overview</a:t>
            </a:r>
          </a:p>
        </p:txBody>
      </p:sp>
      <p:pic>
        <p:nvPicPr>
          <p:cNvPr id="1358851" name="Picture 3"/>
          <p:cNvPicPr>
            <a:picLocks noChangeAspect="1" noChangeArrowheads="1"/>
          </p:cNvPicPr>
          <p:nvPr/>
        </p:nvPicPr>
        <p:blipFill>
          <a:blip r:embed="rId3" cstate="print"/>
          <a:srcRect/>
          <a:stretch>
            <a:fillRect/>
          </a:stretch>
        </p:blipFill>
        <p:spPr bwMode="auto">
          <a:xfrm>
            <a:off x="4038600" y="381000"/>
            <a:ext cx="3200400" cy="2400300"/>
          </a:xfrm>
          <a:prstGeom prst="rect">
            <a:avLst/>
          </a:prstGeom>
          <a:noFill/>
          <a:ln w="9525" algn="ctr">
            <a:noFill/>
            <a:miter lim="800000"/>
            <a:headEnd/>
            <a:tailEnd/>
          </a:ln>
        </p:spPr>
      </p:pic>
      <p:pic>
        <p:nvPicPr>
          <p:cNvPr id="1358852" name="Picture 4"/>
          <p:cNvPicPr>
            <a:picLocks noChangeAspect="1" noChangeArrowheads="1"/>
          </p:cNvPicPr>
          <p:nvPr/>
        </p:nvPicPr>
        <p:blipFill>
          <a:blip r:embed="rId4" cstate="print"/>
          <a:srcRect/>
          <a:stretch>
            <a:fillRect/>
          </a:stretch>
        </p:blipFill>
        <p:spPr bwMode="auto">
          <a:xfrm>
            <a:off x="4191000" y="3352800"/>
            <a:ext cx="3048000" cy="2286000"/>
          </a:xfrm>
          <a:prstGeom prst="rect">
            <a:avLst/>
          </a:prstGeom>
          <a:noFill/>
          <a:ln w="9525" algn="ctr">
            <a:noFill/>
            <a:miter lim="800000"/>
            <a:headEnd/>
            <a:tailEnd/>
          </a:ln>
        </p:spPr>
      </p:pic>
      <p:pic>
        <p:nvPicPr>
          <p:cNvPr id="1358853" name="Picture 5"/>
          <p:cNvPicPr>
            <a:picLocks noChangeAspect="1" noChangeArrowheads="1"/>
          </p:cNvPicPr>
          <p:nvPr/>
        </p:nvPicPr>
        <p:blipFill>
          <a:blip r:embed="rId5" cstate="print"/>
          <a:srcRect/>
          <a:stretch>
            <a:fillRect/>
          </a:stretch>
        </p:blipFill>
        <p:spPr bwMode="auto">
          <a:xfrm>
            <a:off x="228600" y="762000"/>
            <a:ext cx="3276600" cy="2457450"/>
          </a:xfrm>
          <a:prstGeom prst="rect">
            <a:avLst/>
          </a:prstGeom>
          <a:noFill/>
          <a:ln w="9525" algn="ctr">
            <a:noFill/>
            <a:miter lim="800000"/>
            <a:headEnd/>
            <a:tailEnd/>
          </a:ln>
        </p:spPr>
      </p:pic>
      <p:pic>
        <p:nvPicPr>
          <p:cNvPr id="1358854" name="Picture 6"/>
          <p:cNvPicPr>
            <a:picLocks noChangeAspect="1" noChangeArrowheads="1"/>
          </p:cNvPicPr>
          <p:nvPr/>
        </p:nvPicPr>
        <p:blipFill>
          <a:blip r:embed="rId6" cstate="print"/>
          <a:srcRect/>
          <a:stretch>
            <a:fillRect/>
          </a:stretch>
        </p:blipFill>
        <p:spPr bwMode="auto">
          <a:xfrm>
            <a:off x="0" y="2819400"/>
            <a:ext cx="3276600" cy="2457450"/>
          </a:xfrm>
          <a:prstGeom prst="rect">
            <a:avLst/>
          </a:prstGeom>
          <a:noFill/>
          <a:ln w="9525" algn="ctr">
            <a:noFill/>
            <a:miter lim="800000"/>
            <a:headEnd/>
            <a:tailEnd/>
          </a:ln>
        </p:spPr>
      </p:pic>
      <p:pic>
        <p:nvPicPr>
          <p:cNvPr id="1358855" name="Picture 7"/>
          <p:cNvPicPr>
            <a:picLocks noChangeAspect="1" noChangeArrowheads="1"/>
          </p:cNvPicPr>
          <p:nvPr/>
        </p:nvPicPr>
        <p:blipFill>
          <a:blip r:embed="rId7" cstate="print"/>
          <a:srcRect/>
          <a:stretch>
            <a:fillRect/>
          </a:stretch>
        </p:blipFill>
        <p:spPr bwMode="auto">
          <a:xfrm>
            <a:off x="5867400" y="2581275"/>
            <a:ext cx="3276600" cy="2457450"/>
          </a:xfrm>
          <a:prstGeom prst="rect">
            <a:avLst/>
          </a:prstGeom>
          <a:noFill/>
          <a:ln w="9525" algn="ctr">
            <a:noFill/>
            <a:miter lim="800000"/>
            <a:headEnd/>
            <a:tailEnd/>
          </a:ln>
        </p:spPr>
      </p:pic>
      <p:pic>
        <p:nvPicPr>
          <p:cNvPr id="1358856" name="Picture 8"/>
          <p:cNvPicPr>
            <a:picLocks noChangeAspect="1" noChangeArrowheads="1"/>
          </p:cNvPicPr>
          <p:nvPr/>
        </p:nvPicPr>
        <p:blipFill>
          <a:blip r:embed="rId8" cstate="print"/>
          <a:srcRect/>
          <a:stretch>
            <a:fillRect/>
          </a:stretch>
        </p:blipFill>
        <p:spPr bwMode="auto">
          <a:xfrm>
            <a:off x="0" y="4267200"/>
            <a:ext cx="2971800" cy="2228850"/>
          </a:xfrm>
          <a:prstGeom prst="rect">
            <a:avLst/>
          </a:prstGeom>
          <a:noFill/>
          <a:ln w="9525" algn="ctr">
            <a:noFill/>
            <a:miter lim="800000"/>
            <a:headEnd/>
            <a:tailEnd/>
          </a:ln>
        </p:spPr>
      </p:pic>
      <p:pic>
        <p:nvPicPr>
          <p:cNvPr id="1358857" name="Picture 9"/>
          <p:cNvPicPr>
            <a:picLocks noChangeAspect="1" noChangeArrowheads="1"/>
          </p:cNvPicPr>
          <p:nvPr/>
        </p:nvPicPr>
        <p:blipFill>
          <a:blip r:embed="rId9" cstate="print"/>
          <a:srcRect/>
          <a:stretch>
            <a:fillRect/>
          </a:stretch>
        </p:blipFill>
        <p:spPr bwMode="auto">
          <a:xfrm>
            <a:off x="6705600" y="4191000"/>
            <a:ext cx="1085850" cy="2133600"/>
          </a:xfrm>
          <a:prstGeom prst="rect">
            <a:avLst/>
          </a:prstGeom>
          <a:noFill/>
          <a:ln w="9525" algn="ctr">
            <a:noFill/>
            <a:miter lim="800000"/>
            <a:headEnd/>
            <a:tailEnd/>
          </a:ln>
        </p:spPr>
      </p:pic>
      <p:pic>
        <p:nvPicPr>
          <p:cNvPr id="1358858" name="Picture 10"/>
          <p:cNvPicPr>
            <a:picLocks noChangeAspect="1" noChangeArrowheads="1"/>
          </p:cNvPicPr>
          <p:nvPr/>
        </p:nvPicPr>
        <p:blipFill>
          <a:blip r:embed="rId10" cstate="print"/>
          <a:srcRect/>
          <a:stretch>
            <a:fillRect/>
          </a:stretch>
        </p:blipFill>
        <p:spPr bwMode="auto">
          <a:xfrm>
            <a:off x="7459663" y="1819275"/>
            <a:ext cx="1684337" cy="1990725"/>
          </a:xfrm>
          <a:prstGeom prst="rect">
            <a:avLst/>
          </a:prstGeom>
          <a:noFill/>
          <a:ln w="9525" algn="ctr">
            <a:noFill/>
            <a:miter lim="800000"/>
            <a:headEnd/>
            <a:tailEnd/>
          </a:ln>
        </p:spPr>
      </p:pic>
      <p:pic>
        <p:nvPicPr>
          <p:cNvPr id="1358859" name="Picture 11"/>
          <p:cNvPicPr>
            <a:picLocks noChangeAspect="1" noChangeArrowheads="1"/>
          </p:cNvPicPr>
          <p:nvPr/>
        </p:nvPicPr>
        <p:blipFill>
          <a:blip r:embed="rId11" cstate="print"/>
          <a:srcRect/>
          <a:stretch>
            <a:fillRect/>
          </a:stretch>
        </p:blipFill>
        <p:spPr bwMode="auto">
          <a:xfrm>
            <a:off x="4572000" y="838200"/>
            <a:ext cx="2057400" cy="2109788"/>
          </a:xfrm>
          <a:prstGeom prst="rect">
            <a:avLst/>
          </a:prstGeom>
          <a:noFill/>
          <a:ln w="9525" algn="ctr">
            <a:noFill/>
            <a:miter lim="800000"/>
            <a:headEnd/>
            <a:tailEnd/>
          </a:ln>
        </p:spPr>
      </p:pic>
      <p:pic>
        <p:nvPicPr>
          <p:cNvPr id="1358860" name="Picture 12"/>
          <p:cNvPicPr>
            <a:picLocks noChangeAspect="1" noChangeArrowheads="1"/>
          </p:cNvPicPr>
          <p:nvPr/>
        </p:nvPicPr>
        <p:blipFill>
          <a:blip r:embed="rId12" cstate="print"/>
          <a:srcRect/>
          <a:stretch>
            <a:fillRect/>
          </a:stretch>
        </p:blipFill>
        <p:spPr bwMode="auto">
          <a:xfrm>
            <a:off x="1905000" y="2590800"/>
            <a:ext cx="2209800" cy="1657350"/>
          </a:xfrm>
          <a:prstGeom prst="rect">
            <a:avLst/>
          </a:prstGeom>
          <a:noFill/>
          <a:ln w="9525">
            <a:noFill/>
            <a:miter lim="800000"/>
            <a:headEnd/>
            <a:tailEnd/>
          </a:ln>
        </p:spPr>
      </p:pic>
      <p:pic>
        <p:nvPicPr>
          <p:cNvPr id="1358861" name="Picture 13"/>
          <p:cNvPicPr>
            <a:picLocks noChangeAspect="1" noChangeArrowheads="1"/>
          </p:cNvPicPr>
          <p:nvPr/>
        </p:nvPicPr>
        <p:blipFill>
          <a:blip r:embed="rId13" cstate="print"/>
          <a:srcRect/>
          <a:stretch>
            <a:fillRect/>
          </a:stretch>
        </p:blipFill>
        <p:spPr bwMode="auto">
          <a:xfrm>
            <a:off x="1676400" y="3733800"/>
            <a:ext cx="2057400" cy="1543050"/>
          </a:xfrm>
          <a:prstGeom prst="rect">
            <a:avLst/>
          </a:prstGeom>
          <a:noFill/>
          <a:ln w="9525">
            <a:noFill/>
            <a:miter lim="800000"/>
            <a:headEnd/>
            <a:tailEnd/>
          </a:ln>
        </p:spPr>
      </p:pic>
      <p:sp>
        <p:nvSpPr>
          <p:cNvPr id="1358862" name="Picture 14"/>
          <p:cNvSpPr>
            <a:spLocks noChangeAspect="1" noChangeArrowheads="1"/>
          </p:cNvSpPr>
          <p:nvPr/>
        </p:nvSpPr>
        <p:spPr bwMode="auto">
          <a:xfrm>
            <a:off x="990600" y="5257800"/>
            <a:ext cx="2133600" cy="1600200"/>
          </a:xfrm>
          <a:prstGeom prst="rect">
            <a:avLst/>
          </a:prstGeom>
          <a:noFill/>
          <a:ln w="9525">
            <a:noFill/>
            <a:miter lim="800000"/>
            <a:headEnd/>
            <a:tailEnd/>
          </a:ln>
        </p:spPr>
        <p:txBody>
          <a:bodyPr/>
          <a:lstStyle/>
          <a:p>
            <a:endParaRPr lang="en-US"/>
          </a:p>
        </p:txBody>
      </p:sp>
      <p:sp>
        <p:nvSpPr>
          <p:cNvPr id="1358863" name="Picture 15"/>
          <p:cNvSpPr>
            <a:spLocks noChangeAspect="1" noChangeArrowheads="1"/>
          </p:cNvSpPr>
          <p:nvPr/>
        </p:nvSpPr>
        <p:spPr bwMode="auto">
          <a:xfrm>
            <a:off x="4191000" y="4648200"/>
            <a:ext cx="2286000" cy="1714500"/>
          </a:xfrm>
          <a:prstGeom prst="rect">
            <a:avLst/>
          </a:prstGeom>
          <a:noFill/>
          <a:ln w="9525">
            <a:noFill/>
            <a:miter lim="800000"/>
            <a:headEnd/>
            <a:tailEnd/>
          </a:ln>
        </p:spPr>
        <p:txBody>
          <a:bodyPr/>
          <a:lstStyle/>
          <a:p>
            <a:endParaRPr lang="en-US"/>
          </a:p>
        </p:txBody>
      </p:sp>
      <p:sp>
        <p:nvSpPr>
          <p:cNvPr id="1358864" name="Picture 16"/>
          <p:cNvSpPr>
            <a:spLocks noChangeAspect="1" noChangeArrowheads="1"/>
          </p:cNvSpPr>
          <p:nvPr/>
        </p:nvSpPr>
        <p:spPr bwMode="auto">
          <a:xfrm>
            <a:off x="1447800" y="762000"/>
            <a:ext cx="2895600" cy="2171700"/>
          </a:xfrm>
          <a:prstGeom prst="rect">
            <a:avLst/>
          </a:prstGeom>
          <a:noFill/>
          <a:ln w="9525">
            <a:noFill/>
            <a:miter lim="800000"/>
            <a:headEnd/>
            <a:tailEn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58852"/>
                                        </p:tgtEl>
                                        <p:attrNameLst>
                                          <p:attrName>style.visibility</p:attrName>
                                        </p:attrNameLst>
                                      </p:cBhvr>
                                      <p:to>
                                        <p:strVal val="visible"/>
                                      </p:to>
                                    </p:set>
                                    <p:animEffect transition="in" filter="fade">
                                      <p:cBhvr>
                                        <p:cTn id="7" dur="1000"/>
                                        <p:tgtEl>
                                          <p:spTgt spid="135885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58855"/>
                                        </p:tgtEl>
                                        <p:attrNameLst>
                                          <p:attrName>style.visibility</p:attrName>
                                        </p:attrNameLst>
                                      </p:cBhvr>
                                      <p:to>
                                        <p:strVal val="visible"/>
                                      </p:to>
                                    </p:set>
                                    <p:animEffect transition="in" filter="fade">
                                      <p:cBhvr>
                                        <p:cTn id="12" dur="1000"/>
                                        <p:tgtEl>
                                          <p:spTgt spid="135885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58851"/>
                                        </p:tgtEl>
                                        <p:attrNameLst>
                                          <p:attrName>style.visibility</p:attrName>
                                        </p:attrNameLst>
                                      </p:cBhvr>
                                      <p:to>
                                        <p:strVal val="visible"/>
                                      </p:to>
                                    </p:set>
                                    <p:animEffect transition="in" filter="fade">
                                      <p:cBhvr>
                                        <p:cTn id="17" dur="1000"/>
                                        <p:tgtEl>
                                          <p:spTgt spid="135885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58853"/>
                                        </p:tgtEl>
                                        <p:attrNameLst>
                                          <p:attrName>style.visibility</p:attrName>
                                        </p:attrNameLst>
                                      </p:cBhvr>
                                      <p:to>
                                        <p:strVal val="visible"/>
                                      </p:to>
                                    </p:set>
                                    <p:animEffect transition="in" filter="fade">
                                      <p:cBhvr>
                                        <p:cTn id="22" dur="1000"/>
                                        <p:tgtEl>
                                          <p:spTgt spid="135885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58854"/>
                                        </p:tgtEl>
                                        <p:attrNameLst>
                                          <p:attrName>style.visibility</p:attrName>
                                        </p:attrNameLst>
                                      </p:cBhvr>
                                      <p:to>
                                        <p:strVal val="visible"/>
                                      </p:to>
                                    </p:set>
                                    <p:animEffect transition="in" filter="fade">
                                      <p:cBhvr>
                                        <p:cTn id="27" dur="1000"/>
                                        <p:tgtEl>
                                          <p:spTgt spid="135885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358856"/>
                                        </p:tgtEl>
                                        <p:attrNameLst>
                                          <p:attrName>style.visibility</p:attrName>
                                        </p:attrNameLst>
                                      </p:cBhvr>
                                      <p:to>
                                        <p:strVal val="visible"/>
                                      </p:to>
                                    </p:set>
                                    <p:animEffect transition="in" filter="fade">
                                      <p:cBhvr>
                                        <p:cTn id="32" dur="1000"/>
                                        <p:tgtEl>
                                          <p:spTgt spid="135885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358857"/>
                                        </p:tgtEl>
                                        <p:attrNameLst>
                                          <p:attrName>style.visibility</p:attrName>
                                        </p:attrNameLst>
                                      </p:cBhvr>
                                      <p:to>
                                        <p:strVal val="visible"/>
                                      </p:to>
                                    </p:set>
                                    <p:animEffect transition="in" filter="fade">
                                      <p:cBhvr>
                                        <p:cTn id="37" dur="1000"/>
                                        <p:tgtEl>
                                          <p:spTgt spid="135885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358858"/>
                                        </p:tgtEl>
                                        <p:attrNameLst>
                                          <p:attrName>style.visibility</p:attrName>
                                        </p:attrNameLst>
                                      </p:cBhvr>
                                      <p:to>
                                        <p:strVal val="visible"/>
                                      </p:to>
                                    </p:set>
                                    <p:animEffect transition="in" filter="fade">
                                      <p:cBhvr>
                                        <p:cTn id="42" dur="1000"/>
                                        <p:tgtEl>
                                          <p:spTgt spid="135885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358859"/>
                                        </p:tgtEl>
                                        <p:attrNameLst>
                                          <p:attrName>style.visibility</p:attrName>
                                        </p:attrNameLst>
                                      </p:cBhvr>
                                      <p:to>
                                        <p:strVal val="visible"/>
                                      </p:to>
                                    </p:set>
                                    <p:animEffect transition="in" filter="fade">
                                      <p:cBhvr>
                                        <p:cTn id="47" dur="1000"/>
                                        <p:tgtEl>
                                          <p:spTgt spid="1358859"/>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nodePh="1">
                                  <p:stCondLst>
                                    <p:cond delay="0"/>
                                  </p:stCondLst>
                                  <p:endCondLst>
                                    <p:cond evt="begin" delay="0">
                                      <p:tn val="50"/>
                                    </p:cond>
                                  </p:endCondLst>
                                  <p:childTnLst>
                                    <p:set>
                                      <p:cBhvr>
                                        <p:cTn id="51" dur="1" fill="hold">
                                          <p:stCondLst>
                                            <p:cond delay="0"/>
                                          </p:stCondLst>
                                        </p:cTn>
                                        <p:tgtEl>
                                          <p:spTgt spid="1358864"/>
                                        </p:tgtEl>
                                        <p:attrNameLst>
                                          <p:attrName>style.visibility</p:attrName>
                                        </p:attrNameLst>
                                      </p:cBhvr>
                                      <p:to>
                                        <p:strVal val="visible"/>
                                      </p:to>
                                    </p:set>
                                    <p:animEffect transition="in" filter="fade">
                                      <p:cBhvr>
                                        <p:cTn id="52" dur="1000"/>
                                        <p:tgtEl>
                                          <p:spTgt spid="1358864"/>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358860"/>
                                        </p:tgtEl>
                                        <p:attrNameLst>
                                          <p:attrName>style.visibility</p:attrName>
                                        </p:attrNameLst>
                                      </p:cBhvr>
                                      <p:to>
                                        <p:strVal val="visible"/>
                                      </p:to>
                                    </p:set>
                                    <p:animEffect transition="in" filter="fade">
                                      <p:cBhvr>
                                        <p:cTn id="57" dur="1000"/>
                                        <p:tgtEl>
                                          <p:spTgt spid="1358860"/>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358861"/>
                                        </p:tgtEl>
                                        <p:attrNameLst>
                                          <p:attrName>style.visibility</p:attrName>
                                        </p:attrNameLst>
                                      </p:cBhvr>
                                      <p:to>
                                        <p:strVal val="visible"/>
                                      </p:to>
                                    </p:set>
                                    <p:animEffect transition="in" filter="fade">
                                      <p:cBhvr>
                                        <p:cTn id="62" dur="1000"/>
                                        <p:tgtEl>
                                          <p:spTgt spid="1358861"/>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nodePh="1">
                                  <p:stCondLst>
                                    <p:cond delay="0"/>
                                  </p:stCondLst>
                                  <p:endCondLst>
                                    <p:cond evt="begin" delay="0">
                                      <p:tn val="65"/>
                                    </p:cond>
                                  </p:endCondLst>
                                  <p:childTnLst>
                                    <p:set>
                                      <p:cBhvr>
                                        <p:cTn id="66" dur="1" fill="hold">
                                          <p:stCondLst>
                                            <p:cond delay="0"/>
                                          </p:stCondLst>
                                        </p:cTn>
                                        <p:tgtEl>
                                          <p:spTgt spid="1358862"/>
                                        </p:tgtEl>
                                        <p:attrNameLst>
                                          <p:attrName>style.visibility</p:attrName>
                                        </p:attrNameLst>
                                      </p:cBhvr>
                                      <p:to>
                                        <p:strVal val="visible"/>
                                      </p:to>
                                    </p:set>
                                    <p:animEffect transition="in" filter="fade">
                                      <p:cBhvr>
                                        <p:cTn id="67" dur="1000"/>
                                        <p:tgtEl>
                                          <p:spTgt spid="1358862"/>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nodePh="1">
                                  <p:stCondLst>
                                    <p:cond delay="0"/>
                                  </p:stCondLst>
                                  <p:endCondLst>
                                    <p:cond evt="begin" delay="0">
                                      <p:tn val="70"/>
                                    </p:cond>
                                  </p:endCondLst>
                                  <p:childTnLst>
                                    <p:set>
                                      <p:cBhvr>
                                        <p:cTn id="71" dur="1" fill="hold">
                                          <p:stCondLst>
                                            <p:cond delay="0"/>
                                          </p:stCondLst>
                                        </p:cTn>
                                        <p:tgtEl>
                                          <p:spTgt spid="1358863"/>
                                        </p:tgtEl>
                                        <p:attrNameLst>
                                          <p:attrName>style.visibility</p:attrName>
                                        </p:attrNameLst>
                                      </p:cBhvr>
                                      <p:to>
                                        <p:strVal val="visible"/>
                                      </p:to>
                                    </p:set>
                                    <p:animEffect transition="in" filter="fade">
                                      <p:cBhvr>
                                        <p:cTn id="72" dur="1000"/>
                                        <p:tgtEl>
                                          <p:spTgt spid="13588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8862" grpId="0" animBg="1"/>
      <p:bldP spid="1358863" grpId="0" animBg="1"/>
      <p:bldP spid="135886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52400" y="228600"/>
            <a:ext cx="6934200" cy="533400"/>
          </a:xfrm>
        </p:spPr>
        <p:txBody>
          <a:bodyPr/>
          <a:lstStyle/>
          <a:p>
            <a:r>
              <a:rPr lang="en-US" smtClean="0"/>
              <a:t>Step 1:  Problem Statement</a:t>
            </a:r>
          </a:p>
        </p:txBody>
      </p:sp>
      <p:sp>
        <p:nvSpPr>
          <p:cNvPr id="1658883" name="Rectangle 3"/>
          <p:cNvSpPr>
            <a:spLocks noGrp="1" noChangeArrowheads="1"/>
          </p:cNvSpPr>
          <p:nvPr>
            <p:ph type="body" idx="1"/>
          </p:nvPr>
        </p:nvSpPr>
        <p:spPr/>
        <p:txBody>
          <a:bodyPr/>
          <a:lstStyle/>
          <a:p>
            <a:r>
              <a:rPr lang="en-US" dirty="0" smtClean="0"/>
              <a:t>Strategic Overview</a:t>
            </a:r>
          </a:p>
          <a:p>
            <a:r>
              <a:rPr lang="en-US" dirty="0" smtClean="0"/>
              <a:t>Nature of Decision</a:t>
            </a:r>
          </a:p>
          <a:p>
            <a:r>
              <a:rPr lang="en-US" dirty="0" smtClean="0"/>
              <a:t>Goals and Objectives</a:t>
            </a:r>
          </a:p>
          <a:p>
            <a:r>
              <a:rPr lang="en-US" dirty="0" smtClean="0"/>
              <a:t>Business Considerations</a:t>
            </a:r>
          </a:p>
          <a:p>
            <a:r>
              <a:rPr lang="en-US" dirty="0" smtClean="0"/>
              <a:t>Constraints</a:t>
            </a:r>
          </a:p>
          <a:p>
            <a:r>
              <a:rPr lang="en-US" dirty="0" smtClean="0"/>
              <a:t>Scope of Analysis</a:t>
            </a:r>
          </a:p>
          <a:p>
            <a:pPr lvl="1"/>
            <a:r>
              <a:rPr lang="en-US" dirty="0" smtClean="0"/>
              <a:t>Inclusive vs. exclusive approach</a:t>
            </a:r>
          </a:p>
          <a:p>
            <a:pPr lvl="1"/>
            <a:r>
              <a:rPr lang="en-US" dirty="0" smtClean="0"/>
              <a:t>Dynamic vs. static approach</a:t>
            </a:r>
          </a:p>
          <a:p>
            <a:pPr lvl="1"/>
            <a:r>
              <a:rPr lang="en-US" dirty="0" smtClean="0"/>
              <a:t>Stochastic vs. deterministic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658883">
                                            <p:txEl>
                                              <p:pRg st="6" end="6"/>
                                            </p:txEl>
                                          </p:spTgt>
                                        </p:tgtEl>
                                        <p:attrNameLst>
                                          <p:attrName>style.visibility</p:attrName>
                                        </p:attrNameLst>
                                      </p:cBhvr>
                                      <p:to>
                                        <p:strVal val="visible"/>
                                      </p:to>
                                    </p:set>
                                    <p:anim calcmode="lin" valueType="num">
                                      <p:cBhvr>
                                        <p:cTn id="7" dur="1000" fill="hold"/>
                                        <p:tgtEl>
                                          <p:spTgt spid="1658883">
                                            <p:txEl>
                                              <p:pRg st="6" end="6"/>
                                            </p:txEl>
                                          </p:spTgt>
                                        </p:tgtEl>
                                        <p:attrNameLst>
                                          <p:attrName>ppt_w</p:attrName>
                                        </p:attrNameLst>
                                      </p:cBhvr>
                                      <p:tavLst>
                                        <p:tav tm="0">
                                          <p:val>
                                            <p:strVal val="#ppt_w*0.70"/>
                                          </p:val>
                                        </p:tav>
                                        <p:tav tm="100000">
                                          <p:val>
                                            <p:strVal val="#ppt_w"/>
                                          </p:val>
                                        </p:tav>
                                      </p:tavLst>
                                    </p:anim>
                                    <p:anim calcmode="lin" valueType="num">
                                      <p:cBhvr>
                                        <p:cTn id="8" dur="1000" fill="hold"/>
                                        <p:tgtEl>
                                          <p:spTgt spid="1658883">
                                            <p:txEl>
                                              <p:pRg st="6" end="6"/>
                                            </p:txEl>
                                          </p:spTgt>
                                        </p:tgtEl>
                                        <p:attrNameLst>
                                          <p:attrName>ppt_h</p:attrName>
                                        </p:attrNameLst>
                                      </p:cBhvr>
                                      <p:tavLst>
                                        <p:tav tm="0">
                                          <p:val>
                                            <p:strVal val="#ppt_h"/>
                                          </p:val>
                                        </p:tav>
                                        <p:tav tm="100000">
                                          <p:val>
                                            <p:strVal val="#ppt_h"/>
                                          </p:val>
                                        </p:tav>
                                      </p:tavLst>
                                    </p:anim>
                                    <p:animEffect transition="in" filter="fade">
                                      <p:cBhvr>
                                        <p:cTn id="9" dur="1000"/>
                                        <p:tgtEl>
                                          <p:spTgt spid="1658883">
                                            <p:txEl>
                                              <p:pRg st="6" end="6"/>
                                            </p:txEl>
                                          </p:spTgt>
                                        </p:tgtEl>
                                      </p:cBhvr>
                                    </p:animEffect>
                                  </p:childTnLst>
                                </p:cTn>
                              </p:par>
                              <p:par>
                                <p:cTn id="10" presetID="55" presetClass="entr" presetSubtype="0" fill="hold" nodeType="withEffect">
                                  <p:stCondLst>
                                    <p:cond delay="0"/>
                                  </p:stCondLst>
                                  <p:childTnLst>
                                    <p:set>
                                      <p:cBhvr>
                                        <p:cTn id="11" dur="1" fill="hold">
                                          <p:stCondLst>
                                            <p:cond delay="0"/>
                                          </p:stCondLst>
                                        </p:cTn>
                                        <p:tgtEl>
                                          <p:spTgt spid="1658883">
                                            <p:txEl>
                                              <p:pRg st="7" end="7"/>
                                            </p:txEl>
                                          </p:spTgt>
                                        </p:tgtEl>
                                        <p:attrNameLst>
                                          <p:attrName>style.visibility</p:attrName>
                                        </p:attrNameLst>
                                      </p:cBhvr>
                                      <p:to>
                                        <p:strVal val="visible"/>
                                      </p:to>
                                    </p:set>
                                    <p:anim calcmode="lin" valueType="num">
                                      <p:cBhvr>
                                        <p:cTn id="12" dur="1000" fill="hold"/>
                                        <p:tgtEl>
                                          <p:spTgt spid="1658883">
                                            <p:txEl>
                                              <p:pRg st="7" end="7"/>
                                            </p:txEl>
                                          </p:spTgt>
                                        </p:tgtEl>
                                        <p:attrNameLst>
                                          <p:attrName>ppt_w</p:attrName>
                                        </p:attrNameLst>
                                      </p:cBhvr>
                                      <p:tavLst>
                                        <p:tav tm="0">
                                          <p:val>
                                            <p:strVal val="#ppt_w*0.70"/>
                                          </p:val>
                                        </p:tav>
                                        <p:tav tm="100000">
                                          <p:val>
                                            <p:strVal val="#ppt_w"/>
                                          </p:val>
                                        </p:tav>
                                      </p:tavLst>
                                    </p:anim>
                                    <p:anim calcmode="lin" valueType="num">
                                      <p:cBhvr>
                                        <p:cTn id="13" dur="1000" fill="hold"/>
                                        <p:tgtEl>
                                          <p:spTgt spid="1658883">
                                            <p:txEl>
                                              <p:pRg st="7" end="7"/>
                                            </p:txEl>
                                          </p:spTgt>
                                        </p:tgtEl>
                                        <p:attrNameLst>
                                          <p:attrName>ppt_h</p:attrName>
                                        </p:attrNameLst>
                                      </p:cBhvr>
                                      <p:tavLst>
                                        <p:tav tm="0">
                                          <p:val>
                                            <p:strVal val="#ppt_h"/>
                                          </p:val>
                                        </p:tav>
                                        <p:tav tm="100000">
                                          <p:val>
                                            <p:strVal val="#ppt_h"/>
                                          </p:val>
                                        </p:tav>
                                      </p:tavLst>
                                    </p:anim>
                                    <p:animEffect transition="in" filter="fade">
                                      <p:cBhvr>
                                        <p:cTn id="14" dur="1000"/>
                                        <p:tgtEl>
                                          <p:spTgt spid="1658883">
                                            <p:txEl>
                                              <p:pRg st="7" end="7"/>
                                            </p:txEl>
                                          </p:spTgt>
                                        </p:tgtEl>
                                      </p:cBhvr>
                                    </p:animEffect>
                                  </p:childTnLst>
                                </p:cTn>
                              </p:par>
                              <p:par>
                                <p:cTn id="15" presetID="55" presetClass="entr" presetSubtype="0" fill="hold" nodeType="withEffect">
                                  <p:stCondLst>
                                    <p:cond delay="0"/>
                                  </p:stCondLst>
                                  <p:childTnLst>
                                    <p:set>
                                      <p:cBhvr>
                                        <p:cTn id="16" dur="1" fill="hold">
                                          <p:stCondLst>
                                            <p:cond delay="0"/>
                                          </p:stCondLst>
                                        </p:cTn>
                                        <p:tgtEl>
                                          <p:spTgt spid="1658883">
                                            <p:txEl>
                                              <p:pRg st="8" end="8"/>
                                            </p:txEl>
                                          </p:spTgt>
                                        </p:tgtEl>
                                        <p:attrNameLst>
                                          <p:attrName>style.visibility</p:attrName>
                                        </p:attrNameLst>
                                      </p:cBhvr>
                                      <p:to>
                                        <p:strVal val="visible"/>
                                      </p:to>
                                    </p:set>
                                    <p:anim calcmode="lin" valueType="num">
                                      <p:cBhvr>
                                        <p:cTn id="17" dur="1000" fill="hold"/>
                                        <p:tgtEl>
                                          <p:spTgt spid="1658883">
                                            <p:txEl>
                                              <p:pRg st="8" end="8"/>
                                            </p:txEl>
                                          </p:spTgt>
                                        </p:tgtEl>
                                        <p:attrNameLst>
                                          <p:attrName>ppt_w</p:attrName>
                                        </p:attrNameLst>
                                      </p:cBhvr>
                                      <p:tavLst>
                                        <p:tav tm="0">
                                          <p:val>
                                            <p:strVal val="#ppt_w*0.70"/>
                                          </p:val>
                                        </p:tav>
                                        <p:tav tm="100000">
                                          <p:val>
                                            <p:strVal val="#ppt_w"/>
                                          </p:val>
                                        </p:tav>
                                      </p:tavLst>
                                    </p:anim>
                                    <p:anim calcmode="lin" valueType="num">
                                      <p:cBhvr>
                                        <p:cTn id="18" dur="1000" fill="hold"/>
                                        <p:tgtEl>
                                          <p:spTgt spid="1658883">
                                            <p:txEl>
                                              <p:pRg st="8" end="8"/>
                                            </p:txEl>
                                          </p:spTgt>
                                        </p:tgtEl>
                                        <p:attrNameLst>
                                          <p:attrName>ppt_h</p:attrName>
                                        </p:attrNameLst>
                                      </p:cBhvr>
                                      <p:tavLst>
                                        <p:tav tm="0">
                                          <p:val>
                                            <p:strVal val="#ppt_h"/>
                                          </p:val>
                                        </p:tav>
                                        <p:tav tm="100000">
                                          <p:val>
                                            <p:strVal val="#ppt_h"/>
                                          </p:val>
                                        </p:tav>
                                      </p:tavLst>
                                    </p:anim>
                                    <p:animEffect transition="in" filter="fade">
                                      <p:cBhvr>
                                        <p:cTn id="19" dur="1000"/>
                                        <p:tgtEl>
                                          <p:spTgt spid="165888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smtClean="0"/>
              <a:t>Context: Problem Statement</a:t>
            </a:r>
          </a:p>
        </p:txBody>
      </p:sp>
      <p:pic>
        <p:nvPicPr>
          <p:cNvPr id="9219" name="Picture 2"/>
          <p:cNvPicPr>
            <a:picLocks noChangeAspect="1" noChangeArrowheads="1"/>
          </p:cNvPicPr>
          <p:nvPr/>
        </p:nvPicPr>
        <p:blipFill>
          <a:blip r:embed="rId3" cstate="print"/>
          <a:srcRect/>
          <a:stretch>
            <a:fillRect/>
          </a:stretch>
        </p:blipFill>
        <p:spPr bwMode="auto">
          <a:xfrm>
            <a:off x="304800" y="1066800"/>
            <a:ext cx="3657600" cy="2743200"/>
          </a:xfrm>
          <a:prstGeom prst="rect">
            <a:avLst/>
          </a:prstGeom>
          <a:noFill/>
          <a:ln w="9525">
            <a:noFill/>
            <a:miter lim="800000"/>
            <a:headEnd/>
            <a:tailEnd/>
          </a:ln>
        </p:spPr>
      </p:pic>
      <p:pic>
        <p:nvPicPr>
          <p:cNvPr id="5124" name="Picture 2"/>
          <p:cNvPicPr>
            <a:picLocks noChangeAspect="1" noChangeArrowheads="1"/>
          </p:cNvPicPr>
          <p:nvPr/>
        </p:nvPicPr>
        <p:blipFill>
          <a:blip r:embed="rId4" cstate="print"/>
          <a:srcRect/>
          <a:stretch>
            <a:fillRect/>
          </a:stretch>
        </p:blipFill>
        <p:spPr bwMode="auto">
          <a:xfrm>
            <a:off x="4572000" y="685800"/>
            <a:ext cx="3962400" cy="2971800"/>
          </a:xfrm>
          <a:prstGeom prst="rect">
            <a:avLst/>
          </a:prstGeom>
          <a:noFill/>
          <a:ln w="9525">
            <a:noFill/>
            <a:miter lim="800000"/>
            <a:headEnd/>
            <a:tailEnd/>
          </a:ln>
        </p:spPr>
      </p:pic>
      <p:pic>
        <p:nvPicPr>
          <p:cNvPr id="5125" name="Picture 3"/>
          <p:cNvPicPr>
            <a:picLocks noChangeAspect="1" noChangeArrowheads="1"/>
          </p:cNvPicPr>
          <p:nvPr/>
        </p:nvPicPr>
        <p:blipFill>
          <a:blip r:embed="rId5" cstate="print"/>
          <a:srcRect/>
          <a:stretch>
            <a:fillRect/>
          </a:stretch>
        </p:blipFill>
        <p:spPr bwMode="auto">
          <a:xfrm>
            <a:off x="228600" y="3657600"/>
            <a:ext cx="3962400" cy="2971800"/>
          </a:xfrm>
          <a:prstGeom prst="rect">
            <a:avLst/>
          </a:prstGeom>
          <a:noFill/>
          <a:ln w="9525">
            <a:noFill/>
            <a:miter lim="800000"/>
            <a:headEnd/>
            <a:tailEnd/>
          </a:ln>
        </p:spPr>
      </p:pic>
      <p:pic>
        <p:nvPicPr>
          <p:cNvPr id="5126" name="Picture 4"/>
          <p:cNvPicPr>
            <a:picLocks noChangeAspect="1" noChangeArrowheads="1"/>
          </p:cNvPicPr>
          <p:nvPr/>
        </p:nvPicPr>
        <p:blipFill>
          <a:blip r:embed="rId6" cstate="print"/>
          <a:srcRect/>
          <a:stretch>
            <a:fillRect/>
          </a:stretch>
        </p:blipFill>
        <p:spPr bwMode="auto">
          <a:xfrm>
            <a:off x="5029200" y="3695700"/>
            <a:ext cx="3810000" cy="28575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6"/>
                                        </p:tgtEl>
                                        <p:attrNameLst>
                                          <p:attrName>style.visibility</p:attrName>
                                        </p:attrNameLst>
                                      </p:cBhvr>
                                      <p:to>
                                        <p:strVal val="visible"/>
                                      </p:to>
                                    </p:set>
                                    <p:animEffect transition="in" filter="fade">
                                      <p:cBhvr>
                                        <p:cTn id="7" dur="1000"/>
                                        <p:tgtEl>
                                          <p:spTgt spid="51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125"/>
                                        </p:tgtEl>
                                        <p:attrNameLst>
                                          <p:attrName>style.visibility</p:attrName>
                                        </p:attrNameLst>
                                      </p:cBhvr>
                                      <p:to>
                                        <p:strVal val="visible"/>
                                      </p:to>
                                    </p:set>
                                    <p:animEffect transition="in" filter="fade">
                                      <p:cBhvr>
                                        <p:cTn id="12" dur="1000"/>
                                        <p:tgtEl>
                                          <p:spTgt spid="512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124"/>
                                        </p:tgtEl>
                                        <p:attrNameLst>
                                          <p:attrName>style.visibility</p:attrName>
                                        </p:attrNameLst>
                                      </p:cBhvr>
                                      <p:to>
                                        <p:strVal val="visible"/>
                                      </p:to>
                                    </p:set>
                                    <p:animEffect transition="in" filter="fade">
                                      <p:cBhvr>
                                        <p:cTn id="17" dur="1000"/>
                                        <p:tgtEl>
                                          <p:spTgt spid="5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smtClean="0"/>
              <a:t>Investor Profiles</a:t>
            </a:r>
          </a:p>
        </p:txBody>
      </p:sp>
      <p:pic>
        <p:nvPicPr>
          <p:cNvPr id="6147" name="Picture 2"/>
          <p:cNvPicPr>
            <a:picLocks noChangeAspect="1" noChangeArrowheads="1"/>
          </p:cNvPicPr>
          <p:nvPr/>
        </p:nvPicPr>
        <p:blipFill>
          <a:blip r:embed="rId3" cstate="print"/>
          <a:srcRect/>
          <a:stretch>
            <a:fillRect/>
          </a:stretch>
        </p:blipFill>
        <p:spPr bwMode="auto">
          <a:xfrm>
            <a:off x="304800" y="2286000"/>
            <a:ext cx="4267200" cy="3200400"/>
          </a:xfrm>
          <a:prstGeom prst="rect">
            <a:avLst/>
          </a:prstGeom>
          <a:noFill/>
          <a:ln w="9525">
            <a:noFill/>
            <a:miter lim="800000"/>
            <a:headEnd/>
            <a:tailEnd/>
          </a:ln>
        </p:spPr>
      </p:pic>
      <p:pic>
        <p:nvPicPr>
          <p:cNvPr id="10244" name="Picture 4"/>
          <p:cNvPicPr>
            <a:picLocks noChangeAspect="1" noChangeArrowheads="1"/>
          </p:cNvPicPr>
          <p:nvPr/>
        </p:nvPicPr>
        <p:blipFill>
          <a:blip r:embed="rId4" cstate="print"/>
          <a:srcRect/>
          <a:stretch>
            <a:fillRect/>
          </a:stretch>
        </p:blipFill>
        <p:spPr bwMode="auto">
          <a:xfrm>
            <a:off x="5181600" y="990600"/>
            <a:ext cx="3962400" cy="2971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47"/>
                                        </p:tgtEl>
                                        <p:attrNameLst>
                                          <p:attrName>style.visibility</p:attrName>
                                        </p:attrNameLst>
                                      </p:cBhvr>
                                      <p:to>
                                        <p:strVal val="visible"/>
                                      </p:to>
                                    </p:set>
                                    <p:animEffect transition="in" filter="fade">
                                      <p:cBhvr>
                                        <p:cTn id="7" dur="1000"/>
                                        <p:tgtEl>
                                          <p:spTgt spid="6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52400" y="228600"/>
            <a:ext cx="6934200" cy="533400"/>
          </a:xfrm>
        </p:spPr>
        <p:txBody>
          <a:bodyPr/>
          <a:lstStyle/>
          <a:p>
            <a:r>
              <a:rPr lang="en-US" dirty="0" smtClean="0"/>
              <a:t>Step 2:  Situational Analysis</a:t>
            </a:r>
          </a:p>
        </p:txBody>
      </p:sp>
      <p:sp>
        <p:nvSpPr>
          <p:cNvPr id="1627139" name="Rectangle 3"/>
          <p:cNvSpPr>
            <a:spLocks noGrp="1" noChangeArrowheads="1"/>
          </p:cNvSpPr>
          <p:nvPr>
            <p:ph type="body" idx="1"/>
          </p:nvPr>
        </p:nvSpPr>
        <p:spPr/>
        <p:txBody>
          <a:bodyPr/>
          <a:lstStyle/>
          <a:p>
            <a:r>
              <a:rPr lang="en-US" dirty="0" smtClean="0"/>
              <a:t>Strategic Overview</a:t>
            </a:r>
          </a:p>
          <a:p>
            <a:pPr lvl="1"/>
            <a:r>
              <a:rPr lang="en-US" dirty="0" smtClean="0"/>
              <a:t>Macro-economic Environment</a:t>
            </a:r>
          </a:p>
          <a:p>
            <a:pPr lvl="1"/>
            <a:r>
              <a:rPr lang="en-US" dirty="0" smtClean="0">
                <a:hlinkClick r:id="rId3"/>
              </a:rPr>
              <a:t>Capital Market Environment</a:t>
            </a:r>
            <a:endParaRPr lang="en-US" dirty="0" smtClean="0"/>
          </a:p>
          <a:p>
            <a:pPr lvl="1"/>
            <a:r>
              <a:rPr lang="en-US" dirty="0" smtClean="0"/>
              <a:t>Spatial Environment</a:t>
            </a:r>
          </a:p>
          <a:p>
            <a:pPr lvl="1"/>
            <a:r>
              <a:rPr lang="en-US" dirty="0" smtClean="0"/>
              <a:t>Space User Environment</a:t>
            </a:r>
          </a:p>
          <a:p>
            <a:endParaRPr lang="en-US" dirty="0" smtClean="0"/>
          </a:p>
          <a:p>
            <a:r>
              <a:rPr lang="en-US" dirty="0" smtClean="0"/>
              <a:t>Preliminary Site Assessment</a:t>
            </a:r>
          </a:p>
          <a:p>
            <a:pPr lvl="1"/>
            <a:r>
              <a:rPr lang="en-US" dirty="0" smtClean="0"/>
              <a:t>Situational Analysis: The Context</a:t>
            </a:r>
          </a:p>
          <a:p>
            <a:pPr lvl="1"/>
            <a:r>
              <a:rPr lang="en-US" dirty="0" smtClean="0"/>
              <a:t>Positional Analysis</a:t>
            </a:r>
          </a:p>
          <a:p>
            <a:pPr lvl="2"/>
            <a:r>
              <a:rPr lang="en-US" dirty="0" smtClean="0"/>
              <a:t>Context in which it fits/operates</a:t>
            </a:r>
          </a:p>
          <a:p>
            <a:pPr lvl="2"/>
            <a:r>
              <a:rPr lang="en-US" dirty="0" smtClean="0"/>
              <a:t>Draws on </a:t>
            </a:r>
            <a:r>
              <a:rPr lang="en-US" dirty="0" smtClean="0">
                <a:hlinkClick r:id="rId4"/>
              </a:rPr>
              <a:t>Structure, Succession and </a:t>
            </a:r>
            <a:r>
              <a:rPr lang="en-US" dirty="0" err="1" smtClean="0">
                <a:hlinkClick r:id="rId4"/>
              </a:rPr>
              <a:t>Situs</a:t>
            </a:r>
            <a:r>
              <a:rPr lang="en-US" dirty="0" smtClean="0">
                <a:hlinkClick r:id="rId4"/>
              </a:rPr>
              <a:t> Theory</a:t>
            </a:r>
            <a:endParaRPr lang="en-US" dirty="0" smtClean="0"/>
          </a:p>
          <a:p>
            <a:pPr lvl="1"/>
            <a:r>
              <a:rPr lang="en-US" dirty="0" smtClean="0"/>
              <a:t>Opportunity Analysis: What it could be?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27139">
                                            <p:txEl>
                                              <p:pRg st="1" end="1"/>
                                            </p:txEl>
                                          </p:spTgt>
                                        </p:tgtEl>
                                        <p:attrNameLst>
                                          <p:attrName>style.visibility</p:attrName>
                                        </p:attrNameLst>
                                      </p:cBhvr>
                                      <p:to>
                                        <p:strVal val="visible"/>
                                      </p:to>
                                    </p:set>
                                    <p:animEffect transition="in" filter="fade">
                                      <p:cBhvr>
                                        <p:cTn id="7" dur="1000"/>
                                        <p:tgtEl>
                                          <p:spTgt spid="1627139">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627139">
                                            <p:txEl>
                                              <p:pRg st="2" end="2"/>
                                            </p:txEl>
                                          </p:spTgt>
                                        </p:tgtEl>
                                        <p:attrNameLst>
                                          <p:attrName>style.visibility</p:attrName>
                                        </p:attrNameLst>
                                      </p:cBhvr>
                                      <p:to>
                                        <p:strVal val="visible"/>
                                      </p:to>
                                    </p:set>
                                    <p:animEffect transition="in" filter="fade">
                                      <p:cBhvr>
                                        <p:cTn id="10" dur="1000"/>
                                        <p:tgtEl>
                                          <p:spTgt spid="1627139">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627139">
                                            <p:txEl>
                                              <p:pRg st="3" end="3"/>
                                            </p:txEl>
                                          </p:spTgt>
                                        </p:tgtEl>
                                        <p:attrNameLst>
                                          <p:attrName>style.visibility</p:attrName>
                                        </p:attrNameLst>
                                      </p:cBhvr>
                                      <p:to>
                                        <p:strVal val="visible"/>
                                      </p:to>
                                    </p:set>
                                    <p:animEffect transition="in" filter="fade">
                                      <p:cBhvr>
                                        <p:cTn id="13" dur="1000"/>
                                        <p:tgtEl>
                                          <p:spTgt spid="1627139">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627139">
                                            <p:txEl>
                                              <p:pRg st="4" end="4"/>
                                            </p:txEl>
                                          </p:spTgt>
                                        </p:tgtEl>
                                        <p:attrNameLst>
                                          <p:attrName>style.visibility</p:attrName>
                                        </p:attrNameLst>
                                      </p:cBhvr>
                                      <p:to>
                                        <p:strVal val="visible"/>
                                      </p:to>
                                    </p:set>
                                    <p:animEffect transition="in" filter="fade">
                                      <p:cBhvr>
                                        <p:cTn id="16" dur="1000"/>
                                        <p:tgtEl>
                                          <p:spTgt spid="1627139">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1627139">
                                            <p:txEl>
                                              <p:pRg st="7" end="7"/>
                                            </p:txEl>
                                          </p:spTgt>
                                        </p:tgtEl>
                                        <p:attrNameLst>
                                          <p:attrName>style.visibility</p:attrName>
                                        </p:attrNameLst>
                                      </p:cBhvr>
                                      <p:to>
                                        <p:strVal val="visible"/>
                                      </p:to>
                                    </p:set>
                                    <p:anim calcmode="lin" valueType="num">
                                      <p:cBhvr>
                                        <p:cTn id="21" dur="1000" fill="hold"/>
                                        <p:tgtEl>
                                          <p:spTgt spid="1627139">
                                            <p:txEl>
                                              <p:pRg st="7" end="7"/>
                                            </p:txEl>
                                          </p:spTgt>
                                        </p:tgtEl>
                                        <p:attrNameLst>
                                          <p:attrName>ppt_w</p:attrName>
                                        </p:attrNameLst>
                                      </p:cBhvr>
                                      <p:tavLst>
                                        <p:tav tm="0">
                                          <p:val>
                                            <p:strVal val="#ppt_w*0.70"/>
                                          </p:val>
                                        </p:tav>
                                        <p:tav tm="100000">
                                          <p:val>
                                            <p:strVal val="#ppt_w"/>
                                          </p:val>
                                        </p:tav>
                                      </p:tavLst>
                                    </p:anim>
                                    <p:anim calcmode="lin" valueType="num">
                                      <p:cBhvr>
                                        <p:cTn id="22" dur="1000" fill="hold"/>
                                        <p:tgtEl>
                                          <p:spTgt spid="1627139">
                                            <p:txEl>
                                              <p:pRg st="7" end="7"/>
                                            </p:txEl>
                                          </p:spTgt>
                                        </p:tgtEl>
                                        <p:attrNameLst>
                                          <p:attrName>ppt_h</p:attrName>
                                        </p:attrNameLst>
                                      </p:cBhvr>
                                      <p:tavLst>
                                        <p:tav tm="0">
                                          <p:val>
                                            <p:strVal val="#ppt_h"/>
                                          </p:val>
                                        </p:tav>
                                        <p:tav tm="100000">
                                          <p:val>
                                            <p:strVal val="#ppt_h"/>
                                          </p:val>
                                        </p:tav>
                                      </p:tavLst>
                                    </p:anim>
                                    <p:animEffect transition="in" filter="fade">
                                      <p:cBhvr>
                                        <p:cTn id="23" dur="1000"/>
                                        <p:tgtEl>
                                          <p:spTgt spid="1627139">
                                            <p:txEl>
                                              <p:pRg st="7" end="7"/>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1627139">
                                            <p:txEl>
                                              <p:pRg st="8" end="8"/>
                                            </p:txEl>
                                          </p:spTgt>
                                        </p:tgtEl>
                                        <p:attrNameLst>
                                          <p:attrName>style.visibility</p:attrName>
                                        </p:attrNameLst>
                                      </p:cBhvr>
                                      <p:to>
                                        <p:strVal val="visible"/>
                                      </p:to>
                                    </p:set>
                                    <p:animEffect transition="in" filter="fade">
                                      <p:cBhvr>
                                        <p:cTn id="26" dur="1000"/>
                                        <p:tgtEl>
                                          <p:spTgt spid="1627139">
                                            <p:txEl>
                                              <p:pRg st="8" end="8"/>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1627139">
                                            <p:txEl>
                                              <p:pRg st="9" end="9"/>
                                            </p:txEl>
                                          </p:spTgt>
                                        </p:tgtEl>
                                        <p:attrNameLst>
                                          <p:attrName>style.visibility</p:attrName>
                                        </p:attrNameLst>
                                      </p:cBhvr>
                                      <p:to>
                                        <p:strVal val="visible"/>
                                      </p:to>
                                    </p:set>
                                    <p:animEffect transition="in" filter="fade">
                                      <p:cBhvr>
                                        <p:cTn id="29" dur="1000"/>
                                        <p:tgtEl>
                                          <p:spTgt spid="1627139">
                                            <p:txEl>
                                              <p:pRg st="9" end="9"/>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1627139">
                                            <p:txEl>
                                              <p:pRg st="10" end="10"/>
                                            </p:txEl>
                                          </p:spTgt>
                                        </p:tgtEl>
                                        <p:attrNameLst>
                                          <p:attrName>style.visibility</p:attrName>
                                        </p:attrNameLst>
                                      </p:cBhvr>
                                      <p:to>
                                        <p:strVal val="visible"/>
                                      </p:to>
                                    </p:set>
                                    <p:animEffect transition="in" filter="fade">
                                      <p:cBhvr>
                                        <p:cTn id="32" dur="1000"/>
                                        <p:tgtEl>
                                          <p:spTgt spid="1627139">
                                            <p:txEl>
                                              <p:pRg st="10" end="10"/>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1627139">
                                            <p:txEl>
                                              <p:pRg st="11" end="11"/>
                                            </p:txEl>
                                          </p:spTgt>
                                        </p:tgtEl>
                                        <p:attrNameLst>
                                          <p:attrName>style.visibility</p:attrName>
                                        </p:attrNameLst>
                                      </p:cBhvr>
                                      <p:to>
                                        <p:strVal val="visible"/>
                                      </p:to>
                                    </p:set>
                                    <p:animEffect transition="in" filter="fade">
                                      <p:cBhvr>
                                        <p:cTn id="35" dur="1000"/>
                                        <p:tgtEl>
                                          <p:spTgt spid="1627139">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altLang="zh-TW" sz="2400" smtClean="0">
                <a:ea typeface="PMingLiU" pitchFamily="18" charset="-120"/>
              </a:rPr>
              <a:t>Situational Overview</a:t>
            </a:r>
          </a:p>
        </p:txBody>
      </p:sp>
      <p:sp>
        <p:nvSpPr>
          <p:cNvPr id="39939" name="Rectangle 3"/>
          <p:cNvSpPr>
            <a:spLocks noGrp="1" noChangeArrowheads="1"/>
          </p:cNvSpPr>
          <p:nvPr>
            <p:ph type="body" idx="1"/>
          </p:nvPr>
        </p:nvSpPr>
        <p:spPr>
          <a:xfrm>
            <a:off x="5867400" y="1100138"/>
            <a:ext cx="3060700" cy="4691062"/>
          </a:xfrm>
        </p:spPr>
        <p:txBody>
          <a:bodyPr lIns="90000" tIns="46800" rIns="90000" bIns="46800">
            <a:spAutoFit/>
          </a:bodyPr>
          <a:lstStyle/>
          <a:p>
            <a:pPr marL="339725" indent="-339725" defTabSz="457200" eaLnBrk="1" hangingPunct="1">
              <a:lnSpc>
                <a:spcPct val="119000"/>
              </a:lnSpc>
              <a:spcBef>
                <a:spcPts val="450"/>
              </a:spcBef>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1800" dirty="0" smtClean="0">
                <a:latin typeface="+mj-lt"/>
              </a:rPr>
              <a:t>LOCATION:</a:t>
            </a:r>
          </a:p>
          <a:p>
            <a:pPr marL="339725" indent="-339725" defTabSz="457200" eaLnBrk="1" hangingPunct="1">
              <a:lnSpc>
                <a:spcPct val="119000"/>
              </a:lnSpc>
              <a:spcBef>
                <a:spcPts val="45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1800" dirty="0" smtClean="0">
                <a:latin typeface="+mj-lt"/>
              </a:rPr>
              <a:t>Portage Bay</a:t>
            </a:r>
          </a:p>
          <a:p>
            <a:pPr marL="339725" indent="-339725" defTabSz="457200" eaLnBrk="1" hangingPunct="1">
              <a:lnSpc>
                <a:spcPct val="119000"/>
              </a:lnSpc>
              <a:spcBef>
                <a:spcPts val="450"/>
              </a:spcBef>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1800" dirty="0" smtClean="0">
                <a:latin typeface="+mj-lt"/>
              </a:rPr>
              <a:t>	U-District</a:t>
            </a:r>
          </a:p>
          <a:p>
            <a:pPr marL="339725" indent="-339725" defTabSz="457200" eaLnBrk="1" hangingPunct="1">
              <a:lnSpc>
                <a:spcPct val="119000"/>
              </a:lnSpc>
              <a:spcBef>
                <a:spcPts val="45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1800" dirty="0" smtClean="0">
                <a:latin typeface="+mj-lt"/>
              </a:rPr>
              <a:t>Brooklyn Ave NE and NE Boat St</a:t>
            </a:r>
          </a:p>
          <a:p>
            <a:pPr marL="339725" indent="-339725" defTabSz="457200" eaLnBrk="1" hangingPunct="1">
              <a:lnSpc>
                <a:spcPct val="119000"/>
              </a:lnSpc>
              <a:spcBef>
                <a:spcPts val="45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1800" dirty="0" smtClean="0">
                <a:latin typeface="+mj-lt"/>
              </a:rPr>
              <a:t>UW Campus north of site</a:t>
            </a:r>
          </a:p>
          <a:p>
            <a:pPr marL="339725" indent="-339725" defTabSz="457200" eaLnBrk="1" hangingPunct="1">
              <a:lnSpc>
                <a:spcPct val="119000"/>
              </a:lnSpc>
              <a:spcBef>
                <a:spcPts val="45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1800" dirty="0" smtClean="0">
                <a:latin typeface="+mj-lt"/>
              </a:rPr>
              <a:t>Water to South</a:t>
            </a:r>
          </a:p>
          <a:p>
            <a:pPr marL="339725" indent="-339725" defTabSz="457200" eaLnBrk="1" hangingPunct="1">
              <a:lnSpc>
                <a:spcPct val="119000"/>
              </a:lnSpc>
              <a:spcBef>
                <a:spcPts val="450"/>
              </a:spcBef>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1800" dirty="0" smtClean="0">
                <a:latin typeface="+mj-lt"/>
              </a:rPr>
              <a:t>ZONING:</a:t>
            </a:r>
          </a:p>
          <a:p>
            <a:pPr marL="339725" indent="-339725" defTabSz="457200" eaLnBrk="1" hangingPunct="1">
              <a:lnSpc>
                <a:spcPct val="119000"/>
              </a:lnSpc>
              <a:spcBef>
                <a:spcPts val="45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1800" dirty="0" smtClean="0">
                <a:latin typeface="+mj-lt"/>
              </a:rPr>
              <a:t>IC-45-US zone</a:t>
            </a:r>
          </a:p>
          <a:p>
            <a:pPr marL="339725" indent="-339725" defTabSz="457200" eaLnBrk="1" hangingPunct="1">
              <a:lnSpc>
                <a:spcPct val="119000"/>
              </a:lnSpc>
              <a:spcBef>
                <a:spcPts val="45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1800" dirty="0" smtClean="0">
                <a:latin typeface="+mj-lt"/>
              </a:rPr>
              <a:t>179,567 </a:t>
            </a:r>
            <a:r>
              <a:rPr lang="en-GB" sz="1800" dirty="0" err="1" smtClean="0">
                <a:latin typeface="+mj-lt"/>
              </a:rPr>
              <a:t>sf</a:t>
            </a:r>
            <a:r>
              <a:rPr lang="en-GB" sz="1800" dirty="0" smtClean="0">
                <a:latin typeface="+mj-lt"/>
              </a:rPr>
              <a:t> lot</a:t>
            </a:r>
          </a:p>
          <a:p>
            <a:pPr marL="339725" indent="-339725" defTabSz="457200" eaLnBrk="1" hangingPunct="1">
              <a:lnSpc>
                <a:spcPct val="119000"/>
              </a:lnSpc>
              <a:spcBef>
                <a:spcPts val="45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1800" dirty="0" smtClean="0">
                <a:latin typeface="+mj-lt"/>
              </a:rPr>
              <a:t>50,200 </a:t>
            </a:r>
            <a:r>
              <a:rPr lang="en-GB" sz="1800" dirty="0" err="1" smtClean="0">
                <a:latin typeface="+mj-lt"/>
              </a:rPr>
              <a:t>sf</a:t>
            </a:r>
            <a:r>
              <a:rPr lang="en-GB" sz="1800" dirty="0" smtClean="0">
                <a:latin typeface="+mj-lt"/>
              </a:rPr>
              <a:t> max over land</a:t>
            </a:r>
          </a:p>
          <a:p>
            <a:pPr marL="339725" indent="-339725" defTabSz="457200" eaLnBrk="1" hangingPunct="1">
              <a:lnSpc>
                <a:spcPct val="119000"/>
              </a:lnSpc>
              <a:spcBef>
                <a:spcPts val="45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1800" dirty="0" smtClean="0">
                <a:latin typeface="+mj-lt"/>
              </a:rPr>
              <a:t>39,584 </a:t>
            </a:r>
            <a:r>
              <a:rPr lang="en-GB" sz="1800" dirty="0" err="1" smtClean="0">
                <a:latin typeface="+mj-lt"/>
              </a:rPr>
              <a:t>sf</a:t>
            </a:r>
            <a:r>
              <a:rPr lang="en-GB" sz="1800" dirty="0" smtClean="0">
                <a:latin typeface="+mj-lt"/>
              </a:rPr>
              <a:t> max over water</a:t>
            </a:r>
          </a:p>
        </p:txBody>
      </p:sp>
      <p:pic>
        <p:nvPicPr>
          <p:cNvPr id="12292" name="Picture 4"/>
          <p:cNvPicPr>
            <a:picLocks noChangeAspect="1" noChangeArrowheads="1"/>
          </p:cNvPicPr>
          <p:nvPr/>
        </p:nvPicPr>
        <p:blipFill>
          <a:blip r:embed="rId3" cstate="print"/>
          <a:srcRect b="3334"/>
          <a:stretch>
            <a:fillRect/>
          </a:stretch>
        </p:blipFill>
        <p:spPr bwMode="auto">
          <a:xfrm>
            <a:off x="2209800" y="990600"/>
            <a:ext cx="3449638" cy="5181600"/>
          </a:xfrm>
          <a:prstGeom prst="rect">
            <a:avLst/>
          </a:prstGeom>
          <a:noFill/>
          <a:ln w="9525">
            <a:noFill/>
            <a:round/>
            <a:headEnd/>
            <a:tailEnd/>
          </a:ln>
        </p:spPr>
      </p:pic>
      <p:sp>
        <p:nvSpPr>
          <p:cNvPr id="12293" name="Oval 5"/>
          <p:cNvSpPr>
            <a:spLocks noChangeArrowheads="1"/>
          </p:cNvSpPr>
          <p:nvPr/>
        </p:nvSpPr>
        <p:spPr bwMode="auto">
          <a:xfrm>
            <a:off x="63500" y="1781175"/>
            <a:ext cx="109538" cy="109538"/>
          </a:xfrm>
          <a:prstGeom prst="ellipse">
            <a:avLst/>
          </a:prstGeom>
          <a:solidFill>
            <a:srgbClr val="FF0600"/>
          </a:solidFill>
          <a:ln w="9525">
            <a:noFill/>
            <a:round/>
            <a:headEnd/>
            <a:tailEnd/>
          </a:ln>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smtClean="0"/>
              <a:t>Competitive Analysis</a:t>
            </a:r>
          </a:p>
        </p:txBody>
      </p:sp>
      <p:pic>
        <p:nvPicPr>
          <p:cNvPr id="13315" name="Picture 2"/>
          <p:cNvPicPr>
            <a:picLocks noChangeAspect="1" noChangeArrowheads="1"/>
          </p:cNvPicPr>
          <p:nvPr/>
        </p:nvPicPr>
        <p:blipFill>
          <a:blip r:embed="rId3" cstate="print"/>
          <a:srcRect/>
          <a:stretch>
            <a:fillRect/>
          </a:stretch>
        </p:blipFill>
        <p:spPr bwMode="auto">
          <a:xfrm>
            <a:off x="304800" y="990600"/>
            <a:ext cx="4572000" cy="3429000"/>
          </a:xfrm>
          <a:prstGeom prst="rect">
            <a:avLst/>
          </a:prstGeom>
          <a:noFill/>
          <a:ln w="9525">
            <a:noFill/>
            <a:miter lim="800000"/>
            <a:headEnd/>
            <a:tailEnd/>
          </a:ln>
        </p:spPr>
      </p:pic>
      <p:pic>
        <p:nvPicPr>
          <p:cNvPr id="4" name="Picture 2"/>
          <p:cNvPicPr>
            <a:picLocks noChangeAspect="1" noChangeArrowheads="1"/>
          </p:cNvPicPr>
          <p:nvPr/>
        </p:nvPicPr>
        <p:blipFill>
          <a:blip r:embed="rId4" cstate="print"/>
          <a:srcRect/>
          <a:stretch>
            <a:fillRect/>
          </a:stretch>
        </p:blipFill>
        <p:spPr bwMode="auto">
          <a:xfrm>
            <a:off x="4343400" y="2819400"/>
            <a:ext cx="4572000" cy="3429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0" y="304800"/>
            <a:ext cx="6781800" cy="533400"/>
          </a:xfrm>
        </p:spPr>
        <p:txBody>
          <a:bodyPr/>
          <a:lstStyle/>
          <a:p>
            <a:r>
              <a:rPr lang="en-US" dirty="0" smtClean="0"/>
              <a:t>Step 3: SEL-Physical/Technical Context</a:t>
            </a:r>
          </a:p>
        </p:txBody>
      </p:sp>
      <p:sp>
        <p:nvSpPr>
          <p:cNvPr id="1635331" name="Rectangle 3"/>
          <p:cNvSpPr>
            <a:spLocks noGrp="1" noChangeArrowheads="1"/>
          </p:cNvSpPr>
          <p:nvPr>
            <p:ph type="body" sz="half" idx="1"/>
          </p:nvPr>
        </p:nvSpPr>
        <p:spPr/>
        <p:txBody>
          <a:bodyPr/>
          <a:lstStyle/>
          <a:p>
            <a:pPr>
              <a:buFontTx/>
              <a:buNone/>
            </a:pPr>
            <a:r>
              <a:rPr lang="en-US" sz="2000" dirty="0" smtClean="0"/>
              <a:t>Static Attributes</a:t>
            </a:r>
          </a:p>
          <a:p>
            <a:endParaRPr lang="en-US" sz="2000" dirty="0" smtClean="0"/>
          </a:p>
          <a:p>
            <a:r>
              <a:rPr lang="en-US" sz="2000" dirty="0" smtClean="0"/>
              <a:t>Size and shape</a:t>
            </a:r>
          </a:p>
          <a:p>
            <a:r>
              <a:rPr lang="en-US" sz="2000" dirty="0" smtClean="0"/>
              <a:t>Topography</a:t>
            </a:r>
          </a:p>
          <a:p>
            <a:r>
              <a:rPr lang="en-US" sz="2000" dirty="0" smtClean="0"/>
              <a:t>Drainage, water</a:t>
            </a:r>
          </a:p>
          <a:p>
            <a:r>
              <a:rPr lang="en-US" sz="2000" dirty="0" smtClean="0"/>
              <a:t>Soils and </a:t>
            </a:r>
            <a:r>
              <a:rPr lang="en-US" sz="2000" dirty="0" err="1" smtClean="0"/>
              <a:t>subsoils</a:t>
            </a:r>
            <a:endParaRPr lang="en-US" sz="2000" dirty="0" smtClean="0"/>
          </a:p>
          <a:p>
            <a:r>
              <a:rPr lang="en-US" sz="2000" dirty="0" smtClean="0"/>
              <a:t>Utilities</a:t>
            </a:r>
          </a:p>
          <a:p>
            <a:r>
              <a:rPr lang="en-US" sz="2000" dirty="0" smtClean="0"/>
              <a:t>Ingress/Egress</a:t>
            </a:r>
          </a:p>
        </p:txBody>
      </p:sp>
      <p:sp>
        <p:nvSpPr>
          <p:cNvPr id="1635332" name="Rectangle 4"/>
          <p:cNvSpPr>
            <a:spLocks noGrp="1" noChangeArrowheads="1"/>
          </p:cNvSpPr>
          <p:nvPr>
            <p:ph type="body" sz="half" idx="2"/>
          </p:nvPr>
        </p:nvSpPr>
        <p:spPr/>
        <p:txBody>
          <a:bodyPr/>
          <a:lstStyle/>
          <a:p>
            <a:pPr>
              <a:buFontTx/>
              <a:buNone/>
            </a:pPr>
            <a:r>
              <a:rPr lang="en-US" sz="2000" dirty="0" smtClean="0"/>
              <a:t>Dynamic Attributes</a:t>
            </a:r>
          </a:p>
          <a:p>
            <a:endParaRPr lang="en-US" sz="2000" dirty="0" smtClean="0"/>
          </a:p>
          <a:p>
            <a:r>
              <a:rPr lang="en-US" sz="2000" dirty="0" smtClean="0"/>
              <a:t>Functional layout</a:t>
            </a:r>
          </a:p>
          <a:p>
            <a:r>
              <a:rPr lang="en-US" sz="2000" dirty="0" smtClean="0"/>
              <a:t>Orientation</a:t>
            </a:r>
          </a:p>
          <a:p>
            <a:r>
              <a:rPr lang="en-US" sz="2000" dirty="0" smtClean="0"/>
              <a:t>Scale &amp; texture</a:t>
            </a:r>
          </a:p>
          <a:p>
            <a:r>
              <a:rPr lang="en-US" sz="2000" dirty="0" smtClean="0"/>
              <a:t>Comfort</a:t>
            </a:r>
          </a:p>
          <a:p>
            <a:r>
              <a:rPr lang="en-US" sz="2000" dirty="0" smtClean="0"/>
              <a:t>Security</a:t>
            </a:r>
          </a:p>
          <a:p>
            <a:r>
              <a:rPr lang="en-US" sz="2000" dirty="0" smtClean="0"/>
              <a:t>Nuisances/Environmental Issues</a:t>
            </a:r>
          </a:p>
          <a:p>
            <a:endParaRPr lang="en-US" sz="2000" dirty="0" smtClean="0"/>
          </a:p>
        </p:txBody>
      </p:sp>
      <p:pic>
        <p:nvPicPr>
          <p:cNvPr id="5" name="Picture 2"/>
          <p:cNvPicPr>
            <a:picLocks noChangeAspect="1" noChangeArrowheads="1"/>
          </p:cNvPicPr>
          <p:nvPr/>
        </p:nvPicPr>
        <p:blipFill>
          <a:blip r:embed="rId3" cstate="print"/>
          <a:srcRect/>
          <a:stretch>
            <a:fillRect/>
          </a:stretch>
        </p:blipFill>
        <p:spPr bwMode="auto">
          <a:xfrm>
            <a:off x="508000" y="4267200"/>
            <a:ext cx="3454400" cy="2590800"/>
          </a:xfrm>
          <a:prstGeom prst="rect">
            <a:avLst/>
          </a:prstGeom>
          <a:noFill/>
          <a:ln w="25400" algn="ctr">
            <a:noFill/>
            <a:miter lim="800000"/>
            <a:headEnd/>
            <a:tailEnd/>
          </a:ln>
        </p:spPr>
      </p:pic>
      <p:pic>
        <p:nvPicPr>
          <p:cNvPr id="6" name="Picture 3"/>
          <p:cNvPicPr>
            <a:picLocks noChangeAspect="1" noChangeArrowheads="1"/>
          </p:cNvPicPr>
          <p:nvPr/>
        </p:nvPicPr>
        <p:blipFill>
          <a:blip r:embed="rId4" cstate="print"/>
          <a:srcRect/>
          <a:stretch>
            <a:fillRect/>
          </a:stretch>
        </p:blipFill>
        <p:spPr bwMode="auto">
          <a:xfrm>
            <a:off x="5181600" y="4286250"/>
            <a:ext cx="3429000" cy="2571750"/>
          </a:xfrm>
          <a:prstGeom prst="rect">
            <a:avLst/>
          </a:prstGeom>
          <a:noFill/>
          <a:ln w="25400" algn="ctr">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35331">
                                            <p:txEl>
                                              <p:pRg st="2" end="2"/>
                                            </p:txEl>
                                          </p:spTgt>
                                        </p:tgtEl>
                                        <p:attrNameLst>
                                          <p:attrName>style.visibility</p:attrName>
                                        </p:attrNameLst>
                                      </p:cBhvr>
                                      <p:to>
                                        <p:strVal val="visible"/>
                                      </p:to>
                                    </p:set>
                                    <p:animEffect transition="in" filter="fade">
                                      <p:cBhvr>
                                        <p:cTn id="7" dur="2000"/>
                                        <p:tgtEl>
                                          <p:spTgt spid="1635331">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635331">
                                            <p:txEl>
                                              <p:pRg st="3" end="3"/>
                                            </p:txEl>
                                          </p:spTgt>
                                        </p:tgtEl>
                                        <p:attrNameLst>
                                          <p:attrName>style.visibility</p:attrName>
                                        </p:attrNameLst>
                                      </p:cBhvr>
                                      <p:to>
                                        <p:strVal val="visible"/>
                                      </p:to>
                                    </p:set>
                                    <p:animEffect transition="in" filter="fade">
                                      <p:cBhvr>
                                        <p:cTn id="10" dur="2000"/>
                                        <p:tgtEl>
                                          <p:spTgt spid="1635331">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635331">
                                            <p:txEl>
                                              <p:pRg st="4" end="4"/>
                                            </p:txEl>
                                          </p:spTgt>
                                        </p:tgtEl>
                                        <p:attrNameLst>
                                          <p:attrName>style.visibility</p:attrName>
                                        </p:attrNameLst>
                                      </p:cBhvr>
                                      <p:to>
                                        <p:strVal val="visible"/>
                                      </p:to>
                                    </p:set>
                                    <p:animEffect transition="in" filter="fade">
                                      <p:cBhvr>
                                        <p:cTn id="13" dur="2000"/>
                                        <p:tgtEl>
                                          <p:spTgt spid="1635331">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635331">
                                            <p:txEl>
                                              <p:pRg st="5" end="5"/>
                                            </p:txEl>
                                          </p:spTgt>
                                        </p:tgtEl>
                                        <p:attrNameLst>
                                          <p:attrName>style.visibility</p:attrName>
                                        </p:attrNameLst>
                                      </p:cBhvr>
                                      <p:to>
                                        <p:strVal val="visible"/>
                                      </p:to>
                                    </p:set>
                                    <p:animEffect transition="in" filter="fade">
                                      <p:cBhvr>
                                        <p:cTn id="16" dur="2000"/>
                                        <p:tgtEl>
                                          <p:spTgt spid="1635331">
                                            <p:txEl>
                                              <p:pRg st="5" end="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1635331">
                                            <p:txEl>
                                              <p:pRg st="6" end="6"/>
                                            </p:txEl>
                                          </p:spTgt>
                                        </p:tgtEl>
                                        <p:attrNameLst>
                                          <p:attrName>style.visibility</p:attrName>
                                        </p:attrNameLst>
                                      </p:cBhvr>
                                      <p:to>
                                        <p:strVal val="visible"/>
                                      </p:to>
                                    </p:set>
                                    <p:animEffect transition="in" filter="fade">
                                      <p:cBhvr>
                                        <p:cTn id="19" dur="2000"/>
                                        <p:tgtEl>
                                          <p:spTgt spid="1635331">
                                            <p:txEl>
                                              <p:pRg st="6" end="6"/>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1635331">
                                            <p:txEl>
                                              <p:pRg st="7" end="7"/>
                                            </p:txEl>
                                          </p:spTgt>
                                        </p:tgtEl>
                                        <p:attrNameLst>
                                          <p:attrName>style.visibility</p:attrName>
                                        </p:attrNameLst>
                                      </p:cBhvr>
                                      <p:to>
                                        <p:strVal val="visible"/>
                                      </p:to>
                                    </p:set>
                                    <p:animEffect transition="in" filter="fade">
                                      <p:cBhvr>
                                        <p:cTn id="22" dur="2000"/>
                                        <p:tgtEl>
                                          <p:spTgt spid="1635331">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35332">
                                            <p:txEl>
                                              <p:pRg st="2" end="2"/>
                                            </p:txEl>
                                          </p:spTgt>
                                        </p:tgtEl>
                                        <p:attrNameLst>
                                          <p:attrName>style.visibility</p:attrName>
                                        </p:attrNameLst>
                                      </p:cBhvr>
                                      <p:to>
                                        <p:strVal val="visible"/>
                                      </p:to>
                                    </p:set>
                                    <p:animEffect transition="in" filter="fade">
                                      <p:cBhvr>
                                        <p:cTn id="27" dur="1000"/>
                                        <p:tgtEl>
                                          <p:spTgt spid="1635332">
                                            <p:txEl>
                                              <p:pRg st="2" end="2"/>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1635332">
                                            <p:txEl>
                                              <p:pRg st="3" end="3"/>
                                            </p:txEl>
                                          </p:spTgt>
                                        </p:tgtEl>
                                        <p:attrNameLst>
                                          <p:attrName>style.visibility</p:attrName>
                                        </p:attrNameLst>
                                      </p:cBhvr>
                                      <p:to>
                                        <p:strVal val="visible"/>
                                      </p:to>
                                    </p:set>
                                    <p:animEffect transition="in" filter="fade">
                                      <p:cBhvr>
                                        <p:cTn id="30" dur="1000"/>
                                        <p:tgtEl>
                                          <p:spTgt spid="1635332">
                                            <p:txEl>
                                              <p:pRg st="3" end="3"/>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1635332">
                                            <p:txEl>
                                              <p:pRg st="4" end="4"/>
                                            </p:txEl>
                                          </p:spTgt>
                                        </p:tgtEl>
                                        <p:attrNameLst>
                                          <p:attrName>style.visibility</p:attrName>
                                        </p:attrNameLst>
                                      </p:cBhvr>
                                      <p:to>
                                        <p:strVal val="visible"/>
                                      </p:to>
                                    </p:set>
                                    <p:animEffect transition="in" filter="fade">
                                      <p:cBhvr>
                                        <p:cTn id="33" dur="1000"/>
                                        <p:tgtEl>
                                          <p:spTgt spid="1635332">
                                            <p:txEl>
                                              <p:pRg st="4" end="4"/>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1635332">
                                            <p:txEl>
                                              <p:pRg st="5" end="5"/>
                                            </p:txEl>
                                          </p:spTgt>
                                        </p:tgtEl>
                                        <p:attrNameLst>
                                          <p:attrName>style.visibility</p:attrName>
                                        </p:attrNameLst>
                                      </p:cBhvr>
                                      <p:to>
                                        <p:strVal val="visible"/>
                                      </p:to>
                                    </p:set>
                                    <p:animEffect transition="in" filter="fade">
                                      <p:cBhvr>
                                        <p:cTn id="36" dur="1000"/>
                                        <p:tgtEl>
                                          <p:spTgt spid="1635332">
                                            <p:txEl>
                                              <p:pRg st="5" end="5"/>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1635332">
                                            <p:txEl>
                                              <p:pRg st="6" end="6"/>
                                            </p:txEl>
                                          </p:spTgt>
                                        </p:tgtEl>
                                        <p:attrNameLst>
                                          <p:attrName>style.visibility</p:attrName>
                                        </p:attrNameLst>
                                      </p:cBhvr>
                                      <p:to>
                                        <p:strVal val="visible"/>
                                      </p:to>
                                    </p:set>
                                    <p:animEffect transition="in" filter="fade">
                                      <p:cBhvr>
                                        <p:cTn id="39" dur="1000"/>
                                        <p:tgtEl>
                                          <p:spTgt spid="1635332">
                                            <p:txEl>
                                              <p:pRg st="6" end="6"/>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1635332">
                                            <p:txEl>
                                              <p:pRg st="7" end="7"/>
                                            </p:txEl>
                                          </p:spTgt>
                                        </p:tgtEl>
                                        <p:attrNameLst>
                                          <p:attrName>style.visibility</p:attrName>
                                        </p:attrNameLst>
                                      </p:cBhvr>
                                      <p:to>
                                        <p:strVal val="visible"/>
                                      </p:to>
                                    </p:set>
                                    <p:animEffect transition="in" filter="fade">
                                      <p:cBhvr>
                                        <p:cTn id="42" dur="1000"/>
                                        <p:tgtEl>
                                          <p:spTgt spid="1635332">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fade">
                                      <p:cBhvr>
                                        <p:cTn id="47" dur="1000"/>
                                        <p:tgtEl>
                                          <p:spTgt spid="5"/>
                                        </p:tgtEl>
                                      </p:cBhvr>
                                    </p:animEffect>
                                  </p:childTnLst>
                                </p:cTn>
                              </p:par>
                              <p:par>
                                <p:cTn id="48" presetID="10" presetClass="entr" presetSubtype="0" fill="hold" nodeType="with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fade">
                                      <p:cBhvr>
                                        <p:cTn id="5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bwMode="auto">
          <a:xfrm>
            <a:off x="0" y="0"/>
            <a:ext cx="914400" cy="0"/>
          </a:xfrm>
          <a:prstGeom prst="line">
            <a:avLst/>
          </a:prstGeom>
          <a:noFill/>
          <a:ln w="0" cap="flat" cmpd="sng" algn="ctr">
            <a:solidFill>
              <a:srgbClr val="FBFFFF"/>
            </a:solidFill>
            <a:prstDash val="solid"/>
            <a:round/>
            <a:headEnd type="none" w="med" len="med"/>
            <a:tailEnd type="none" w="med" len="med"/>
          </a:ln>
          <a:effectLst/>
        </p:spPr>
      </p:cxnSp>
      <p:sp>
        <p:nvSpPr>
          <p:cNvPr id="9218" name="Rectangle 2"/>
          <p:cNvSpPr>
            <a:spLocks noGrp="1" noChangeArrowheads="1"/>
          </p:cNvSpPr>
          <p:nvPr>
            <p:ph type="title"/>
          </p:nvPr>
        </p:nvSpPr>
        <p:spPr/>
        <p:txBody>
          <a:bodyPr/>
          <a:lstStyle/>
          <a:p>
            <a:r>
              <a:rPr lang="en-US" smtClean="0"/>
              <a:t>Feasibility Process</a:t>
            </a:r>
          </a:p>
        </p:txBody>
      </p:sp>
      <p:sp>
        <p:nvSpPr>
          <p:cNvPr id="1610755" name="Rectangle 3"/>
          <p:cNvSpPr>
            <a:spLocks noGrp="1" noChangeArrowheads="1"/>
          </p:cNvSpPr>
          <p:nvPr>
            <p:ph type="body" idx="1"/>
          </p:nvPr>
        </p:nvSpPr>
        <p:spPr>
          <a:xfrm>
            <a:off x="495300" y="1066800"/>
            <a:ext cx="8153400" cy="5334000"/>
          </a:xfrm>
        </p:spPr>
        <p:txBody>
          <a:bodyPr/>
          <a:lstStyle/>
          <a:p>
            <a:pPr>
              <a:lnSpc>
                <a:spcPct val="80000"/>
              </a:lnSpc>
            </a:pPr>
            <a:r>
              <a:rPr lang="en-US" sz="1800" dirty="0" smtClean="0"/>
              <a:t>Definition of Feasibility Problem</a:t>
            </a:r>
          </a:p>
          <a:p>
            <a:pPr lvl="1">
              <a:lnSpc>
                <a:spcPct val="80000"/>
              </a:lnSpc>
            </a:pPr>
            <a:r>
              <a:rPr lang="en-US" sz="1600" dirty="0" smtClean="0"/>
              <a:t>General Problem Statement</a:t>
            </a:r>
          </a:p>
          <a:p>
            <a:pPr lvl="1">
              <a:lnSpc>
                <a:spcPct val="80000"/>
              </a:lnSpc>
            </a:pPr>
            <a:r>
              <a:rPr lang="en-US" sz="1600" dirty="0" smtClean="0"/>
              <a:t>Client Perspective</a:t>
            </a:r>
          </a:p>
          <a:p>
            <a:pPr>
              <a:lnSpc>
                <a:spcPct val="80000"/>
              </a:lnSpc>
            </a:pPr>
            <a:r>
              <a:rPr lang="en-US" sz="1800" dirty="0" smtClean="0"/>
              <a:t>Strategic Evaluation</a:t>
            </a:r>
          </a:p>
          <a:p>
            <a:pPr lvl="1">
              <a:lnSpc>
                <a:spcPct val="80000"/>
              </a:lnSpc>
            </a:pPr>
            <a:r>
              <a:rPr lang="en-US" sz="1600" dirty="0" smtClean="0"/>
              <a:t>Positional Analysis</a:t>
            </a:r>
          </a:p>
          <a:p>
            <a:pPr lvl="1">
              <a:lnSpc>
                <a:spcPct val="80000"/>
              </a:lnSpc>
            </a:pPr>
            <a:r>
              <a:rPr lang="en-US" sz="1600" dirty="0" smtClean="0"/>
              <a:t>Selection and modification of Feasibility Model</a:t>
            </a:r>
          </a:p>
          <a:p>
            <a:pPr>
              <a:lnSpc>
                <a:spcPct val="80000"/>
              </a:lnSpc>
            </a:pPr>
            <a:r>
              <a:rPr lang="en-US" sz="1800" dirty="0" smtClean="0"/>
              <a:t>Data Selection and Collection</a:t>
            </a:r>
          </a:p>
          <a:p>
            <a:pPr lvl="1">
              <a:lnSpc>
                <a:spcPct val="80000"/>
              </a:lnSpc>
            </a:pPr>
            <a:r>
              <a:rPr lang="en-US" sz="1600" dirty="0" smtClean="0"/>
              <a:t>Capital Market Profile</a:t>
            </a:r>
          </a:p>
          <a:p>
            <a:pPr lvl="1">
              <a:lnSpc>
                <a:spcPct val="80000"/>
              </a:lnSpc>
            </a:pPr>
            <a:r>
              <a:rPr lang="en-US" sz="1600" dirty="0" smtClean="0"/>
              <a:t>Spatial Market Analysis: Macro and Micro</a:t>
            </a:r>
          </a:p>
          <a:p>
            <a:pPr>
              <a:lnSpc>
                <a:spcPct val="80000"/>
              </a:lnSpc>
            </a:pPr>
            <a:r>
              <a:rPr lang="en-US" sz="1800" dirty="0" smtClean="0"/>
              <a:t>Preliminary Analysis and Identification of Alternatives</a:t>
            </a:r>
          </a:p>
          <a:p>
            <a:pPr lvl="1">
              <a:lnSpc>
                <a:spcPct val="80000"/>
              </a:lnSpc>
            </a:pPr>
            <a:r>
              <a:rPr lang="en-US" sz="1600" dirty="0" smtClean="0"/>
              <a:t>Spatial Considerations</a:t>
            </a:r>
          </a:p>
          <a:p>
            <a:pPr lvl="1">
              <a:lnSpc>
                <a:spcPct val="80000"/>
              </a:lnSpc>
            </a:pPr>
            <a:r>
              <a:rPr lang="en-US" sz="1600" dirty="0" smtClean="0"/>
              <a:t>Financial Considerations</a:t>
            </a:r>
          </a:p>
          <a:p>
            <a:pPr>
              <a:lnSpc>
                <a:spcPct val="80000"/>
              </a:lnSpc>
            </a:pPr>
            <a:r>
              <a:rPr lang="en-US" sz="1800" dirty="0" smtClean="0"/>
              <a:t>Use Filtering and Selection of Most Likely Candidate</a:t>
            </a:r>
          </a:p>
          <a:p>
            <a:pPr lvl="1">
              <a:lnSpc>
                <a:spcPct val="80000"/>
              </a:lnSpc>
            </a:pPr>
            <a:r>
              <a:rPr lang="en-US" sz="1600" dirty="0" smtClean="0"/>
              <a:t>Goodness-of-fit criterion</a:t>
            </a:r>
          </a:p>
          <a:p>
            <a:pPr lvl="1">
              <a:lnSpc>
                <a:spcPct val="80000"/>
              </a:lnSpc>
            </a:pPr>
            <a:r>
              <a:rPr lang="en-US" sz="1600" dirty="0" smtClean="0"/>
              <a:t>Satisfaction of Client Goals</a:t>
            </a:r>
          </a:p>
          <a:p>
            <a:pPr>
              <a:lnSpc>
                <a:spcPct val="80000"/>
              </a:lnSpc>
            </a:pPr>
            <a:r>
              <a:rPr lang="en-US" sz="1800" dirty="0" smtClean="0"/>
              <a:t>Refinement of Alternative and Verification of Use</a:t>
            </a:r>
          </a:p>
          <a:p>
            <a:pPr lvl="1">
              <a:lnSpc>
                <a:spcPct val="80000"/>
              </a:lnSpc>
            </a:pPr>
            <a:r>
              <a:rPr lang="en-US" sz="1800" dirty="0" smtClean="0"/>
              <a:t>Product Specification</a:t>
            </a:r>
          </a:p>
          <a:p>
            <a:pPr lvl="1">
              <a:lnSpc>
                <a:spcPct val="80000"/>
              </a:lnSpc>
            </a:pPr>
            <a:r>
              <a:rPr lang="en-US" sz="1800" dirty="0" smtClean="0"/>
              <a:t>Risk Management and Due Diligence</a:t>
            </a:r>
          </a:p>
          <a:p>
            <a:pPr>
              <a:lnSpc>
                <a:spcPct val="80000"/>
              </a:lnSpc>
            </a:pPr>
            <a:r>
              <a:rPr lang="en-US" sz="2000" dirty="0" smtClean="0"/>
              <a:t>Implementation, Monitoring and Feedback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10755">
                                            <p:txEl>
                                              <p:pRg st="1" end="1"/>
                                            </p:txEl>
                                          </p:spTgt>
                                        </p:tgtEl>
                                        <p:attrNameLst>
                                          <p:attrName>style.visibility</p:attrName>
                                        </p:attrNameLst>
                                      </p:cBhvr>
                                      <p:to>
                                        <p:strVal val="visible"/>
                                      </p:to>
                                    </p:set>
                                    <p:animEffect transition="in" filter="fade">
                                      <p:cBhvr>
                                        <p:cTn id="7" dur="1000"/>
                                        <p:tgtEl>
                                          <p:spTgt spid="1610755">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610755">
                                            <p:txEl>
                                              <p:pRg st="2" end="2"/>
                                            </p:txEl>
                                          </p:spTgt>
                                        </p:tgtEl>
                                        <p:attrNameLst>
                                          <p:attrName>style.visibility</p:attrName>
                                        </p:attrNameLst>
                                      </p:cBhvr>
                                      <p:to>
                                        <p:strVal val="visible"/>
                                      </p:to>
                                    </p:set>
                                    <p:animEffect transition="in" filter="fade">
                                      <p:cBhvr>
                                        <p:cTn id="10" dur="1000"/>
                                        <p:tgtEl>
                                          <p:spTgt spid="1610755">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610755">
                                            <p:txEl>
                                              <p:pRg st="4" end="4"/>
                                            </p:txEl>
                                          </p:spTgt>
                                        </p:tgtEl>
                                        <p:attrNameLst>
                                          <p:attrName>style.visibility</p:attrName>
                                        </p:attrNameLst>
                                      </p:cBhvr>
                                      <p:to>
                                        <p:strVal val="visible"/>
                                      </p:to>
                                    </p:set>
                                    <p:animEffect transition="in" filter="fade">
                                      <p:cBhvr>
                                        <p:cTn id="15" dur="1000"/>
                                        <p:tgtEl>
                                          <p:spTgt spid="1610755">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610755">
                                            <p:txEl>
                                              <p:pRg st="5" end="5"/>
                                            </p:txEl>
                                          </p:spTgt>
                                        </p:tgtEl>
                                        <p:attrNameLst>
                                          <p:attrName>style.visibility</p:attrName>
                                        </p:attrNameLst>
                                      </p:cBhvr>
                                      <p:to>
                                        <p:strVal val="visible"/>
                                      </p:to>
                                    </p:set>
                                    <p:animEffect transition="in" filter="fade">
                                      <p:cBhvr>
                                        <p:cTn id="18" dur="1000"/>
                                        <p:tgtEl>
                                          <p:spTgt spid="1610755">
                                            <p:txEl>
                                              <p:pRg st="5" end="5"/>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610755">
                                            <p:txEl>
                                              <p:pRg st="7" end="7"/>
                                            </p:txEl>
                                          </p:spTgt>
                                        </p:tgtEl>
                                        <p:attrNameLst>
                                          <p:attrName>style.visibility</p:attrName>
                                        </p:attrNameLst>
                                      </p:cBhvr>
                                      <p:to>
                                        <p:strVal val="visible"/>
                                      </p:to>
                                    </p:set>
                                    <p:animEffect transition="in" filter="fade">
                                      <p:cBhvr>
                                        <p:cTn id="23" dur="1000"/>
                                        <p:tgtEl>
                                          <p:spTgt spid="1610755">
                                            <p:txEl>
                                              <p:pRg st="7" end="7"/>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1610755">
                                            <p:txEl>
                                              <p:pRg st="8" end="8"/>
                                            </p:txEl>
                                          </p:spTgt>
                                        </p:tgtEl>
                                        <p:attrNameLst>
                                          <p:attrName>style.visibility</p:attrName>
                                        </p:attrNameLst>
                                      </p:cBhvr>
                                      <p:to>
                                        <p:strVal val="visible"/>
                                      </p:to>
                                    </p:set>
                                    <p:animEffect transition="in" filter="fade">
                                      <p:cBhvr>
                                        <p:cTn id="26" dur="1000"/>
                                        <p:tgtEl>
                                          <p:spTgt spid="1610755">
                                            <p:txEl>
                                              <p:pRg st="8" end="8"/>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610755">
                                            <p:txEl>
                                              <p:pRg st="10" end="10"/>
                                            </p:txEl>
                                          </p:spTgt>
                                        </p:tgtEl>
                                        <p:attrNameLst>
                                          <p:attrName>style.visibility</p:attrName>
                                        </p:attrNameLst>
                                      </p:cBhvr>
                                      <p:to>
                                        <p:strVal val="visible"/>
                                      </p:to>
                                    </p:set>
                                    <p:animEffect transition="in" filter="fade">
                                      <p:cBhvr>
                                        <p:cTn id="31" dur="1000"/>
                                        <p:tgtEl>
                                          <p:spTgt spid="1610755">
                                            <p:txEl>
                                              <p:pRg st="10" end="10"/>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1610755">
                                            <p:txEl>
                                              <p:pRg st="11" end="11"/>
                                            </p:txEl>
                                          </p:spTgt>
                                        </p:tgtEl>
                                        <p:attrNameLst>
                                          <p:attrName>style.visibility</p:attrName>
                                        </p:attrNameLst>
                                      </p:cBhvr>
                                      <p:to>
                                        <p:strVal val="visible"/>
                                      </p:to>
                                    </p:set>
                                    <p:animEffect transition="in" filter="fade">
                                      <p:cBhvr>
                                        <p:cTn id="34" dur="1000"/>
                                        <p:tgtEl>
                                          <p:spTgt spid="1610755">
                                            <p:txEl>
                                              <p:pRg st="11" end="1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610755">
                                            <p:txEl>
                                              <p:pRg st="13" end="13"/>
                                            </p:txEl>
                                          </p:spTgt>
                                        </p:tgtEl>
                                        <p:attrNameLst>
                                          <p:attrName>style.visibility</p:attrName>
                                        </p:attrNameLst>
                                      </p:cBhvr>
                                      <p:to>
                                        <p:strVal val="visible"/>
                                      </p:to>
                                    </p:set>
                                    <p:animEffect transition="in" filter="fade">
                                      <p:cBhvr>
                                        <p:cTn id="39" dur="1000"/>
                                        <p:tgtEl>
                                          <p:spTgt spid="1610755">
                                            <p:txEl>
                                              <p:pRg st="13" end="13"/>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1610755">
                                            <p:txEl>
                                              <p:pRg st="14" end="14"/>
                                            </p:txEl>
                                          </p:spTgt>
                                        </p:tgtEl>
                                        <p:attrNameLst>
                                          <p:attrName>style.visibility</p:attrName>
                                        </p:attrNameLst>
                                      </p:cBhvr>
                                      <p:to>
                                        <p:strVal val="visible"/>
                                      </p:to>
                                    </p:set>
                                    <p:animEffect transition="in" filter="fade">
                                      <p:cBhvr>
                                        <p:cTn id="42" dur="1000"/>
                                        <p:tgtEl>
                                          <p:spTgt spid="1610755">
                                            <p:txEl>
                                              <p:pRg st="14" end="1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610755">
                                            <p:txEl>
                                              <p:pRg st="16" end="16"/>
                                            </p:txEl>
                                          </p:spTgt>
                                        </p:tgtEl>
                                        <p:attrNameLst>
                                          <p:attrName>style.visibility</p:attrName>
                                        </p:attrNameLst>
                                      </p:cBhvr>
                                      <p:to>
                                        <p:strVal val="visible"/>
                                      </p:to>
                                    </p:set>
                                    <p:animEffect transition="in" filter="fade">
                                      <p:cBhvr>
                                        <p:cTn id="47" dur="1000"/>
                                        <p:tgtEl>
                                          <p:spTgt spid="1610755">
                                            <p:txEl>
                                              <p:pRg st="16" end="16"/>
                                            </p:txEl>
                                          </p:spTgt>
                                        </p:tgtEl>
                                      </p:cBhvr>
                                    </p:animEffect>
                                  </p:childTnLst>
                                </p:cTn>
                              </p:par>
                              <p:par>
                                <p:cTn id="48" presetID="10" presetClass="entr" presetSubtype="0" fill="hold" nodeType="withEffect">
                                  <p:stCondLst>
                                    <p:cond delay="0"/>
                                  </p:stCondLst>
                                  <p:childTnLst>
                                    <p:set>
                                      <p:cBhvr>
                                        <p:cTn id="49" dur="1" fill="hold">
                                          <p:stCondLst>
                                            <p:cond delay="0"/>
                                          </p:stCondLst>
                                        </p:cTn>
                                        <p:tgtEl>
                                          <p:spTgt spid="1610755">
                                            <p:txEl>
                                              <p:pRg st="17" end="17"/>
                                            </p:txEl>
                                          </p:spTgt>
                                        </p:tgtEl>
                                        <p:attrNameLst>
                                          <p:attrName>style.visibility</p:attrName>
                                        </p:attrNameLst>
                                      </p:cBhvr>
                                      <p:to>
                                        <p:strVal val="visible"/>
                                      </p:to>
                                    </p:set>
                                    <p:animEffect transition="in" filter="fade">
                                      <p:cBhvr>
                                        <p:cTn id="50" dur="1000"/>
                                        <p:tgtEl>
                                          <p:spTgt spid="1610755">
                                            <p:txEl>
                                              <p:pRg st="17" end="1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Grp="1" noChangeArrowheads="1"/>
          </p:cNvSpPr>
          <p:nvPr>
            <p:ph type="title"/>
          </p:nvPr>
        </p:nvSpPr>
        <p:spPr>
          <a:xfrm>
            <a:off x="381000" y="152400"/>
            <a:ext cx="7772400" cy="1143000"/>
          </a:xfrm>
        </p:spPr>
        <p:txBody>
          <a:bodyPr/>
          <a:lstStyle/>
          <a:p>
            <a:r>
              <a:rPr lang="en-US" dirty="0" smtClean="0"/>
              <a:t>Static and Environmental Attributes</a:t>
            </a:r>
          </a:p>
        </p:txBody>
      </p:sp>
      <p:sp>
        <p:nvSpPr>
          <p:cNvPr id="21508" name="Rectangle 10"/>
          <p:cNvSpPr>
            <a:spLocks noChangeArrowheads="1"/>
          </p:cNvSpPr>
          <p:nvPr/>
        </p:nvSpPr>
        <p:spPr bwMode="auto">
          <a:xfrm>
            <a:off x="3078163" y="6324600"/>
            <a:ext cx="2476500" cy="244475"/>
          </a:xfrm>
          <a:prstGeom prst="rect">
            <a:avLst/>
          </a:prstGeom>
          <a:noFill/>
          <a:ln w="9525">
            <a:noFill/>
            <a:miter lim="800000"/>
            <a:headEnd/>
            <a:tailEnd/>
          </a:ln>
        </p:spPr>
        <p:txBody>
          <a:bodyPr wrap="none">
            <a:spAutoFit/>
          </a:bodyPr>
          <a:lstStyle/>
          <a:p>
            <a:r>
              <a:rPr lang="en-US" sz="1000" b="0">
                <a:latin typeface="Trajan Pro" pitchFamily="18" charset="0"/>
              </a:rPr>
              <a:t>Jones ◊ Rappe ◊ Chang Consulting, LLC</a:t>
            </a:r>
          </a:p>
        </p:txBody>
      </p:sp>
      <p:grpSp>
        <p:nvGrpSpPr>
          <p:cNvPr id="2" name="Group 16"/>
          <p:cNvGrpSpPr>
            <a:grpSpLocks/>
          </p:cNvGrpSpPr>
          <p:nvPr/>
        </p:nvGrpSpPr>
        <p:grpSpPr bwMode="auto">
          <a:xfrm>
            <a:off x="685800" y="1524000"/>
            <a:ext cx="7924800" cy="4762500"/>
            <a:chOff x="432" y="960"/>
            <a:chExt cx="4992" cy="3000"/>
          </a:xfrm>
        </p:grpSpPr>
        <p:pic>
          <p:nvPicPr>
            <p:cNvPr id="21510" name="Picture 8" descr="2553 Pictures017"/>
            <p:cNvPicPr>
              <a:picLocks noChangeAspect="1" noChangeArrowheads="1"/>
            </p:cNvPicPr>
            <p:nvPr/>
          </p:nvPicPr>
          <p:blipFill>
            <a:blip r:embed="rId3" cstate="print"/>
            <a:srcRect b="15446"/>
            <a:stretch>
              <a:fillRect/>
            </a:stretch>
          </p:blipFill>
          <p:spPr bwMode="auto">
            <a:xfrm>
              <a:off x="3024" y="2496"/>
              <a:ext cx="2304" cy="1461"/>
            </a:xfrm>
            <a:prstGeom prst="rect">
              <a:avLst/>
            </a:prstGeom>
            <a:noFill/>
            <a:ln w="9525">
              <a:solidFill>
                <a:schemeClr val="tx1"/>
              </a:solidFill>
              <a:miter lim="800000"/>
              <a:headEnd/>
              <a:tailEnd/>
            </a:ln>
          </p:spPr>
        </p:pic>
        <p:pic>
          <p:nvPicPr>
            <p:cNvPr id="21511" name="Picture 9" descr="Site overhead"/>
            <p:cNvPicPr>
              <a:picLocks noChangeAspect="1" noChangeArrowheads="1"/>
            </p:cNvPicPr>
            <p:nvPr/>
          </p:nvPicPr>
          <p:blipFill>
            <a:blip r:embed="rId4" cstate="print"/>
            <a:srcRect l="1920" t="2681" r="2080"/>
            <a:stretch>
              <a:fillRect/>
            </a:stretch>
          </p:blipFill>
          <p:spPr bwMode="auto">
            <a:xfrm>
              <a:off x="3024" y="960"/>
              <a:ext cx="2400" cy="1452"/>
            </a:xfrm>
            <a:prstGeom prst="rect">
              <a:avLst/>
            </a:prstGeom>
            <a:noFill/>
            <a:ln w="9525">
              <a:solidFill>
                <a:schemeClr val="tx1"/>
              </a:solidFill>
              <a:miter lim="800000"/>
              <a:headEnd/>
              <a:tailEnd/>
            </a:ln>
          </p:spPr>
        </p:pic>
        <p:pic>
          <p:nvPicPr>
            <p:cNvPr id="21512" name="Picture 11" descr="2553 Westlake Ave N_Context Map"/>
            <p:cNvPicPr>
              <a:picLocks noChangeAspect="1" noChangeArrowheads="1"/>
            </p:cNvPicPr>
            <p:nvPr/>
          </p:nvPicPr>
          <p:blipFill>
            <a:blip r:embed="rId5" cstate="print"/>
            <a:srcRect/>
            <a:stretch>
              <a:fillRect/>
            </a:stretch>
          </p:blipFill>
          <p:spPr bwMode="auto">
            <a:xfrm>
              <a:off x="432" y="972"/>
              <a:ext cx="2292" cy="2988"/>
            </a:xfrm>
            <a:prstGeom prst="rect">
              <a:avLst/>
            </a:prstGeom>
            <a:noFill/>
            <a:ln w="9525">
              <a:solidFill>
                <a:schemeClr val="tx1"/>
              </a:solidFill>
              <a:miter lim="800000"/>
              <a:headEnd/>
              <a:tailEnd/>
            </a:ln>
          </p:spPr>
        </p:pic>
        <p:sp>
          <p:nvSpPr>
            <p:cNvPr id="21513" name="Line 12"/>
            <p:cNvSpPr>
              <a:spLocks noChangeShapeType="1"/>
            </p:cNvSpPr>
            <p:nvPr/>
          </p:nvSpPr>
          <p:spPr bwMode="auto">
            <a:xfrm flipV="1">
              <a:off x="1440" y="1680"/>
              <a:ext cx="2736" cy="960"/>
            </a:xfrm>
            <a:prstGeom prst="line">
              <a:avLst/>
            </a:prstGeom>
            <a:noFill/>
            <a:ln w="9525">
              <a:solidFill>
                <a:schemeClr val="accent2"/>
              </a:solidFill>
              <a:round/>
              <a:headEnd/>
              <a:tailEnd/>
            </a:ln>
          </p:spPr>
          <p:txBody>
            <a:bodyPr wrap="none" anchor="ctr"/>
            <a:lstStyle/>
            <a:p>
              <a:endParaRPr lang="en-US"/>
            </a:p>
          </p:txBody>
        </p:sp>
        <p:sp>
          <p:nvSpPr>
            <p:cNvPr id="21514" name="Oval 13"/>
            <p:cNvSpPr>
              <a:spLocks noChangeArrowheads="1"/>
            </p:cNvSpPr>
            <p:nvPr/>
          </p:nvSpPr>
          <p:spPr bwMode="auto">
            <a:xfrm>
              <a:off x="4176" y="1632"/>
              <a:ext cx="96" cy="96"/>
            </a:xfrm>
            <a:prstGeom prst="ellipse">
              <a:avLst/>
            </a:prstGeom>
            <a:noFill/>
            <a:ln w="9525">
              <a:solidFill>
                <a:schemeClr val="accent2"/>
              </a:solidFill>
              <a:round/>
              <a:headEnd/>
              <a:tailEnd/>
            </a:ln>
          </p:spPr>
          <p:txBody>
            <a:bodyPr wrap="none" anchor="ct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dirty="0" smtClean="0"/>
              <a:t>Environmental Attributes</a:t>
            </a:r>
          </a:p>
        </p:txBody>
      </p:sp>
      <p:pic>
        <p:nvPicPr>
          <p:cNvPr id="23555" name="Picture 2"/>
          <p:cNvPicPr>
            <a:picLocks noChangeAspect="1" noChangeArrowheads="1"/>
          </p:cNvPicPr>
          <p:nvPr/>
        </p:nvPicPr>
        <p:blipFill>
          <a:blip r:embed="rId3" cstate="print"/>
          <a:srcRect/>
          <a:stretch>
            <a:fillRect/>
          </a:stretch>
        </p:blipFill>
        <p:spPr bwMode="auto">
          <a:xfrm>
            <a:off x="228600" y="1143000"/>
            <a:ext cx="3556000" cy="2667000"/>
          </a:xfrm>
          <a:prstGeom prst="rect">
            <a:avLst/>
          </a:prstGeom>
          <a:noFill/>
          <a:ln w="9525">
            <a:noFill/>
            <a:miter lim="800000"/>
            <a:headEnd/>
            <a:tailEnd/>
          </a:ln>
        </p:spPr>
      </p:pic>
      <p:pic>
        <p:nvPicPr>
          <p:cNvPr id="9220" name="Picture 3"/>
          <p:cNvPicPr>
            <a:picLocks noChangeAspect="1" noChangeArrowheads="1"/>
          </p:cNvPicPr>
          <p:nvPr/>
        </p:nvPicPr>
        <p:blipFill>
          <a:blip r:embed="rId4" cstate="print"/>
          <a:srcRect/>
          <a:stretch>
            <a:fillRect/>
          </a:stretch>
        </p:blipFill>
        <p:spPr bwMode="auto">
          <a:xfrm>
            <a:off x="304800" y="3352800"/>
            <a:ext cx="4343400" cy="3257550"/>
          </a:xfrm>
          <a:prstGeom prst="rect">
            <a:avLst/>
          </a:prstGeom>
          <a:noFill/>
          <a:ln w="9525">
            <a:noFill/>
            <a:miter lim="800000"/>
            <a:headEnd/>
            <a:tailEnd/>
          </a:ln>
        </p:spPr>
      </p:pic>
      <p:sp>
        <p:nvSpPr>
          <p:cNvPr id="23558" name="TextBox 5"/>
          <p:cNvSpPr txBox="1">
            <a:spLocks noChangeArrowheads="1"/>
          </p:cNvSpPr>
          <p:nvPr/>
        </p:nvSpPr>
        <p:spPr bwMode="auto">
          <a:xfrm>
            <a:off x="381000" y="6334125"/>
            <a:ext cx="1087438" cy="276225"/>
          </a:xfrm>
          <a:prstGeom prst="rect">
            <a:avLst/>
          </a:prstGeom>
          <a:noFill/>
          <a:ln w="9525">
            <a:noFill/>
            <a:miter lim="800000"/>
            <a:headEnd/>
            <a:tailEnd/>
          </a:ln>
        </p:spPr>
        <p:txBody>
          <a:bodyPr wrap="none">
            <a:spAutoFit/>
          </a:bodyPr>
          <a:lstStyle/>
          <a:p>
            <a:r>
              <a:rPr lang="en-US" sz="1200" b="0" i="0"/>
              <a:t>2006 Team B1</a:t>
            </a:r>
          </a:p>
        </p:txBody>
      </p:sp>
      <p:pic>
        <p:nvPicPr>
          <p:cNvPr id="3074" name="Picture 2"/>
          <p:cNvPicPr>
            <a:picLocks noChangeAspect="1" noChangeArrowheads="1"/>
          </p:cNvPicPr>
          <p:nvPr/>
        </p:nvPicPr>
        <p:blipFill>
          <a:blip r:embed="rId5" cstate="print"/>
          <a:srcRect/>
          <a:stretch>
            <a:fillRect/>
          </a:stretch>
        </p:blipFill>
        <p:spPr bwMode="auto">
          <a:xfrm>
            <a:off x="4572000" y="762000"/>
            <a:ext cx="4572000" cy="3429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220"/>
                                        </p:tgtEl>
                                        <p:attrNameLst>
                                          <p:attrName>style.visibility</p:attrName>
                                        </p:attrNameLst>
                                      </p:cBhvr>
                                      <p:to>
                                        <p:strVal val="visible"/>
                                      </p:to>
                                    </p:set>
                                    <p:animEffect transition="in" filter="fade">
                                      <p:cBhvr>
                                        <p:cTn id="7" dur="1000"/>
                                        <p:tgtEl>
                                          <p:spTgt spid="9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dirty="0" smtClean="0"/>
              <a:t>Dynamic Location Attributes</a:t>
            </a:r>
          </a:p>
        </p:txBody>
      </p:sp>
      <p:sp>
        <p:nvSpPr>
          <p:cNvPr id="1636355" name="Rectangle 3"/>
          <p:cNvSpPr>
            <a:spLocks noGrp="1" noChangeArrowheads="1"/>
          </p:cNvSpPr>
          <p:nvPr>
            <p:ph type="body" idx="1"/>
          </p:nvPr>
        </p:nvSpPr>
        <p:spPr/>
        <p:txBody>
          <a:bodyPr/>
          <a:lstStyle/>
          <a:p>
            <a:r>
              <a:rPr lang="en-US" dirty="0" smtClean="0"/>
              <a:t>Geographic Location</a:t>
            </a:r>
          </a:p>
          <a:p>
            <a:pPr lvl="1"/>
            <a:r>
              <a:rPr lang="en-US" dirty="0" smtClean="0"/>
              <a:t>Orientation</a:t>
            </a:r>
          </a:p>
          <a:p>
            <a:pPr lvl="1"/>
            <a:r>
              <a:rPr lang="en-US" dirty="0" smtClean="0"/>
              <a:t>Linkages</a:t>
            </a:r>
          </a:p>
          <a:p>
            <a:pPr lvl="1"/>
            <a:r>
              <a:rPr lang="en-US" dirty="0" smtClean="0"/>
              <a:t>Tributary analysis: connection</a:t>
            </a:r>
          </a:p>
          <a:p>
            <a:r>
              <a:rPr lang="en-US" dirty="0" smtClean="0"/>
              <a:t>Transportation Access</a:t>
            </a:r>
          </a:p>
          <a:p>
            <a:pPr lvl="1"/>
            <a:r>
              <a:rPr lang="en-US" dirty="0" smtClean="0"/>
              <a:t>Mode</a:t>
            </a:r>
          </a:p>
          <a:p>
            <a:pPr lvl="1"/>
            <a:r>
              <a:rPr lang="en-US" dirty="0" smtClean="0"/>
              <a:t>Physical Access: </a:t>
            </a:r>
            <a:r>
              <a:rPr lang="en-US" dirty="0" err="1" smtClean="0"/>
              <a:t>Walkability</a:t>
            </a:r>
            <a:endParaRPr lang="en-US" dirty="0" smtClean="0"/>
          </a:p>
          <a:p>
            <a:pPr lvl="1"/>
            <a:r>
              <a:rPr lang="en-US" dirty="0" smtClean="0"/>
              <a:t>Travel anxiety or aggravation</a:t>
            </a:r>
          </a:p>
          <a:p>
            <a:r>
              <a:rPr lang="en-US" dirty="0" smtClean="0"/>
              <a:t>Exposure</a:t>
            </a:r>
          </a:p>
          <a:p>
            <a:pPr lvl="1"/>
            <a:r>
              <a:rPr lang="en-US" dirty="0" smtClean="0"/>
              <a:t>Visual</a:t>
            </a:r>
          </a:p>
          <a:p>
            <a:pPr lvl="1"/>
            <a:r>
              <a:rPr lang="en-US" dirty="0" smtClean="0"/>
              <a:t>Ingress/egress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36355">
                                            <p:txEl>
                                              <p:pRg st="1" end="1"/>
                                            </p:txEl>
                                          </p:spTgt>
                                        </p:tgtEl>
                                        <p:attrNameLst>
                                          <p:attrName>style.visibility</p:attrName>
                                        </p:attrNameLst>
                                      </p:cBhvr>
                                      <p:to>
                                        <p:strVal val="visible"/>
                                      </p:to>
                                    </p:set>
                                    <p:animEffect transition="in" filter="fade">
                                      <p:cBhvr>
                                        <p:cTn id="7" dur="2000"/>
                                        <p:tgtEl>
                                          <p:spTgt spid="1636355">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636355">
                                            <p:txEl>
                                              <p:pRg st="2" end="2"/>
                                            </p:txEl>
                                          </p:spTgt>
                                        </p:tgtEl>
                                        <p:attrNameLst>
                                          <p:attrName>style.visibility</p:attrName>
                                        </p:attrNameLst>
                                      </p:cBhvr>
                                      <p:to>
                                        <p:strVal val="visible"/>
                                      </p:to>
                                    </p:set>
                                    <p:animEffect transition="in" filter="fade">
                                      <p:cBhvr>
                                        <p:cTn id="10" dur="2000"/>
                                        <p:tgtEl>
                                          <p:spTgt spid="1636355">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636355">
                                            <p:txEl>
                                              <p:pRg st="3" end="3"/>
                                            </p:txEl>
                                          </p:spTgt>
                                        </p:tgtEl>
                                        <p:attrNameLst>
                                          <p:attrName>style.visibility</p:attrName>
                                        </p:attrNameLst>
                                      </p:cBhvr>
                                      <p:to>
                                        <p:strVal val="visible"/>
                                      </p:to>
                                    </p:set>
                                    <p:animEffect transition="in" filter="fade">
                                      <p:cBhvr>
                                        <p:cTn id="13" dur="2000"/>
                                        <p:tgtEl>
                                          <p:spTgt spid="1636355">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636355">
                                            <p:txEl>
                                              <p:pRg st="5" end="5"/>
                                            </p:txEl>
                                          </p:spTgt>
                                        </p:tgtEl>
                                        <p:attrNameLst>
                                          <p:attrName>style.visibility</p:attrName>
                                        </p:attrNameLst>
                                      </p:cBhvr>
                                      <p:to>
                                        <p:strVal val="visible"/>
                                      </p:to>
                                    </p:set>
                                    <p:animEffect transition="in" filter="fade">
                                      <p:cBhvr>
                                        <p:cTn id="18" dur="2000"/>
                                        <p:tgtEl>
                                          <p:spTgt spid="1636355">
                                            <p:txEl>
                                              <p:pRg st="5" end="5"/>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1636355">
                                            <p:txEl>
                                              <p:pRg st="6" end="6"/>
                                            </p:txEl>
                                          </p:spTgt>
                                        </p:tgtEl>
                                        <p:attrNameLst>
                                          <p:attrName>style.visibility</p:attrName>
                                        </p:attrNameLst>
                                      </p:cBhvr>
                                      <p:to>
                                        <p:strVal val="visible"/>
                                      </p:to>
                                    </p:set>
                                    <p:animEffect transition="in" filter="fade">
                                      <p:cBhvr>
                                        <p:cTn id="21" dur="2000"/>
                                        <p:tgtEl>
                                          <p:spTgt spid="1636355">
                                            <p:txEl>
                                              <p:pRg st="6" end="6"/>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1636355">
                                            <p:txEl>
                                              <p:pRg st="7" end="7"/>
                                            </p:txEl>
                                          </p:spTgt>
                                        </p:tgtEl>
                                        <p:attrNameLst>
                                          <p:attrName>style.visibility</p:attrName>
                                        </p:attrNameLst>
                                      </p:cBhvr>
                                      <p:to>
                                        <p:strVal val="visible"/>
                                      </p:to>
                                    </p:set>
                                    <p:animEffect transition="in" filter="fade">
                                      <p:cBhvr>
                                        <p:cTn id="24" dur="2000"/>
                                        <p:tgtEl>
                                          <p:spTgt spid="1636355">
                                            <p:txEl>
                                              <p:pRg st="7" end="7"/>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636355">
                                            <p:txEl>
                                              <p:pRg st="9" end="9"/>
                                            </p:txEl>
                                          </p:spTgt>
                                        </p:tgtEl>
                                        <p:attrNameLst>
                                          <p:attrName>style.visibility</p:attrName>
                                        </p:attrNameLst>
                                      </p:cBhvr>
                                      <p:to>
                                        <p:strVal val="visible"/>
                                      </p:to>
                                    </p:set>
                                    <p:animEffect transition="in" filter="fade">
                                      <p:cBhvr>
                                        <p:cTn id="29" dur="2000"/>
                                        <p:tgtEl>
                                          <p:spTgt spid="1636355">
                                            <p:txEl>
                                              <p:pRg st="9" end="9"/>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1636355">
                                            <p:txEl>
                                              <p:pRg st="10" end="10"/>
                                            </p:txEl>
                                          </p:spTgt>
                                        </p:tgtEl>
                                        <p:attrNameLst>
                                          <p:attrName>style.visibility</p:attrName>
                                        </p:attrNameLst>
                                      </p:cBhvr>
                                      <p:to>
                                        <p:strVal val="visible"/>
                                      </p:to>
                                    </p:set>
                                    <p:animEffect transition="in" filter="fade">
                                      <p:cBhvr>
                                        <p:cTn id="32" dur="2000"/>
                                        <p:tgtEl>
                                          <p:spTgt spid="163635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5"/>
          <p:cNvSpPr>
            <a:spLocks noGrp="1"/>
          </p:cNvSpPr>
          <p:nvPr>
            <p:ph type="sldNum" sz="quarter" idx="4294967295"/>
          </p:nvPr>
        </p:nvSpPr>
        <p:spPr bwMode="auto">
          <a:xfrm>
            <a:off x="6781800" y="6248400"/>
            <a:ext cx="1905000" cy="457200"/>
          </a:xfrm>
          <a:prstGeom prst="rect">
            <a:avLst/>
          </a:prstGeom>
          <a:noFill/>
          <a:ln>
            <a:miter lim="800000"/>
            <a:headEnd/>
            <a:tailEnd/>
          </a:ln>
        </p:spPr>
        <p:txBody>
          <a:bodyPr/>
          <a:lstStyle/>
          <a:p>
            <a:fld id="{BD6BAD2C-E050-4580-A34C-CCED84E1B13B}" type="slidenum">
              <a:rPr lang="en-US"/>
              <a:pPr/>
              <a:t>23</a:t>
            </a:fld>
            <a:endParaRPr lang="en-US"/>
          </a:p>
        </p:txBody>
      </p:sp>
      <p:pic>
        <p:nvPicPr>
          <p:cNvPr id="28675" name="Picture 7"/>
          <p:cNvPicPr>
            <a:picLocks noChangeAspect="1" noChangeArrowheads="1"/>
          </p:cNvPicPr>
          <p:nvPr/>
        </p:nvPicPr>
        <p:blipFill>
          <a:blip r:embed="rId3" cstate="print"/>
          <a:srcRect l="43674" t="36923" r="17834" b="13846"/>
          <a:stretch>
            <a:fillRect/>
          </a:stretch>
        </p:blipFill>
        <p:spPr bwMode="auto">
          <a:xfrm>
            <a:off x="5029200" y="1828800"/>
            <a:ext cx="3886200" cy="3121025"/>
          </a:xfrm>
          <a:prstGeom prst="rect">
            <a:avLst/>
          </a:prstGeom>
          <a:noFill/>
          <a:ln w="9525">
            <a:noFill/>
            <a:miter lim="800000"/>
            <a:headEnd/>
            <a:tailEnd/>
          </a:ln>
        </p:spPr>
      </p:pic>
      <p:pic>
        <p:nvPicPr>
          <p:cNvPr id="28676" name="Picture 5"/>
          <p:cNvPicPr>
            <a:picLocks noChangeAspect="1" noChangeArrowheads="1"/>
          </p:cNvPicPr>
          <p:nvPr/>
        </p:nvPicPr>
        <p:blipFill>
          <a:blip r:embed="rId4" cstate="print"/>
          <a:srcRect l="44971" t="36923" r="15115" b="15215"/>
          <a:stretch>
            <a:fillRect/>
          </a:stretch>
        </p:blipFill>
        <p:spPr bwMode="auto">
          <a:xfrm>
            <a:off x="685800" y="1828800"/>
            <a:ext cx="4114800" cy="3089275"/>
          </a:xfrm>
          <a:prstGeom prst="rect">
            <a:avLst/>
          </a:prstGeom>
          <a:noFill/>
          <a:ln w="9525">
            <a:noFill/>
            <a:miter lim="800000"/>
            <a:headEnd/>
            <a:tailEnd/>
          </a:ln>
        </p:spPr>
      </p:pic>
      <p:sp>
        <p:nvSpPr>
          <p:cNvPr id="28677" name="Rectangle 2"/>
          <p:cNvSpPr>
            <a:spLocks noGrp="1" noChangeArrowheads="1"/>
          </p:cNvSpPr>
          <p:nvPr>
            <p:ph type="title"/>
          </p:nvPr>
        </p:nvSpPr>
        <p:spPr>
          <a:xfrm>
            <a:off x="304800" y="381000"/>
            <a:ext cx="6934200" cy="533400"/>
          </a:xfrm>
        </p:spPr>
        <p:txBody>
          <a:bodyPr/>
          <a:lstStyle/>
          <a:p>
            <a:r>
              <a:rPr lang="en-US" dirty="0" smtClean="0"/>
              <a:t>Location and General Linkages</a:t>
            </a:r>
          </a:p>
        </p:txBody>
      </p:sp>
      <p:sp>
        <p:nvSpPr>
          <p:cNvPr id="16402" name="Line 18"/>
          <p:cNvSpPr>
            <a:spLocks noChangeShapeType="1"/>
          </p:cNvSpPr>
          <p:nvPr/>
        </p:nvSpPr>
        <p:spPr bwMode="auto">
          <a:xfrm flipH="1" flipV="1">
            <a:off x="2667000" y="3581400"/>
            <a:ext cx="1371600" cy="685800"/>
          </a:xfrm>
          <a:prstGeom prst="line">
            <a:avLst/>
          </a:prstGeom>
          <a:noFill/>
          <a:ln w="57150">
            <a:solidFill>
              <a:schemeClr val="accent2"/>
            </a:solidFill>
            <a:prstDash val="dash"/>
            <a:round/>
            <a:headEnd/>
            <a:tailEnd/>
          </a:ln>
        </p:spPr>
        <p:txBody>
          <a:bodyPr/>
          <a:lstStyle/>
          <a:p>
            <a:endParaRPr lang="en-US"/>
          </a:p>
        </p:txBody>
      </p:sp>
      <p:sp>
        <p:nvSpPr>
          <p:cNvPr id="16403" name="Line 19"/>
          <p:cNvSpPr>
            <a:spLocks noChangeShapeType="1"/>
          </p:cNvSpPr>
          <p:nvPr/>
        </p:nvSpPr>
        <p:spPr bwMode="auto">
          <a:xfrm flipH="1" flipV="1">
            <a:off x="2438400" y="3200400"/>
            <a:ext cx="228600" cy="381000"/>
          </a:xfrm>
          <a:prstGeom prst="line">
            <a:avLst/>
          </a:prstGeom>
          <a:noFill/>
          <a:ln w="38100">
            <a:solidFill>
              <a:schemeClr val="accent2"/>
            </a:solidFill>
            <a:prstDash val="dash"/>
            <a:round/>
            <a:headEnd/>
            <a:tailEnd/>
          </a:ln>
        </p:spPr>
        <p:txBody>
          <a:bodyPr/>
          <a:lstStyle/>
          <a:p>
            <a:endParaRPr lang="en-US"/>
          </a:p>
        </p:txBody>
      </p:sp>
      <p:sp>
        <p:nvSpPr>
          <p:cNvPr id="16405" name="Line 21"/>
          <p:cNvSpPr>
            <a:spLocks noChangeShapeType="1"/>
          </p:cNvSpPr>
          <p:nvPr/>
        </p:nvSpPr>
        <p:spPr bwMode="auto">
          <a:xfrm flipH="1" flipV="1">
            <a:off x="2362200" y="2895600"/>
            <a:ext cx="76200" cy="304800"/>
          </a:xfrm>
          <a:prstGeom prst="line">
            <a:avLst/>
          </a:prstGeom>
          <a:noFill/>
          <a:ln w="28575">
            <a:solidFill>
              <a:schemeClr val="accent2"/>
            </a:solidFill>
            <a:prstDash val="dash"/>
            <a:round/>
            <a:headEnd/>
            <a:tailEnd/>
          </a:ln>
        </p:spPr>
        <p:txBody>
          <a:bodyPr/>
          <a:lstStyle/>
          <a:p>
            <a:endParaRPr lang="en-US"/>
          </a:p>
        </p:txBody>
      </p:sp>
      <p:sp>
        <p:nvSpPr>
          <p:cNvPr id="16406" name="Line 22"/>
          <p:cNvSpPr>
            <a:spLocks noChangeShapeType="1"/>
          </p:cNvSpPr>
          <p:nvPr/>
        </p:nvSpPr>
        <p:spPr bwMode="auto">
          <a:xfrm flipH="1" flipV="1">
            <a:off x="1905000" y="2667000"/>
            <a:ext cx="457200" cy="228600"/>
          </a:xfrm>
          <a:prstGeom prst="line">
            <a:avLst/>
          </a:prstGeom>
          <a:noFill/>
          <a:ln w="38100">
            <a:solidFill>
              <a:schemeClr val="accent2"/>
            </a:solidFill>
            <a:prstDash val="dash"/>
            <a:round/>
            <a:headEnd/>
            <a:tailEnd/>
          </a:ln>
        </p:spPr>
        <p:txBody>
          <a:bodyPr/>
          <a:lstStyle/>
          <a:p>
            <a:endParaRPr lang="en-US"/>
          </a:p>
        </p:txBody>
      </p:sp>
      <p:sp>
        <p:nvSpPr>
          <p:cNvPr id="28682" name="AutoShape 23"/>
          <p:cNvSpPr>
            <a:spLocks noChangeArrowheads="1"/>
          </p:cNvSpPr>
          <p:nvPr/>
        </p:nvSpPr>
        <p:spPr bwMode="auto">
          <a:xfrm rot="1581457">
            <a:off x="4038600" y="4114800"/>
            <a:ext cx="304800" cy="152400"/>
          </a:xfrm>
          <a:prstGeom prst="flowChartProcess">
            <a:avLst/>
          </a:prstGeom>
          <a:solidFill>
            <a:srgbClr val="FFFF00"/>
          </a:solidFill>
          <a:ln w="19050">
            <a:solidFill>
              <a:schemeClr val="tx1"/>
            </a:solidFill>
            <a:miter lim="800000"/>
            <a:headEnd/>
            <a:tailEnd/>
          </a:ln>
        </p:spPr>
        <p:txBody>
          <a:bodyPr wrap="none" anchor="ctr"/>
          <a:lstStyle/>
          <a:p>
            <a:pPr algn="ctr"/>
            <a:r>
              <a:rPr lang="en-US" sz="1000"/>
              <a:t>Site</a:t>
            </a:r>
          </a:p>
        </p:txBody>
      </p:sp>
      <p:cxnSp>
        <p:nvCxnSpPr>
          <p:cNvPr id="28683" name="AutoShape 24"/>
          <p:cNvCxnSpPr>
            <a:cxnSpLocks noChangeShapeType="1"/>
            <a:stCxn id="16402" idx="1"/>
            <a:endCxn id="16403" idx="0"/>
          </p:cNvCxnSpPr>
          <p:nvPr/>
        </p:nvCxnSpPr>
        <p:spPr bwMode="auto">
          <a:xfrm>
            <a:off x="2667000" y="3552825"/>
            <a:ext cx="0" cy="47625"/>
          </a:xfrm>
          <a:prstGeom prst="straightConnector1">
            <a:avLst/>
          </a:prstGeom>
          <a:noFill/>
          <a:ln w="9525">
            <a:solidFill>
              <a:schemeClr val="tx1"/>
            </a:solidFill>
            <a:round/>
            <a:headEnd/>
            <a:tailEnd/>
          </a:ln>
        </p:spPr>
      </p:cxnSp>
      <p:cxnSp>
        <p:nvCxnSpPr>
          <p:cNvPr id="28684" name="AutoShape 26"/>
          <p:cNvCxnSpPr>
            <a:cxnSpLocks noChangeShapeType="1"/>
            <a:stCxn id="16405" idx="1"/>
            <a:endCxn id="16406" idx="0"/>
          </p:cNvCxnSpPr>
          <p:nvPr/>
        </p:nvCxnSpPr>
        <p:spPr bwMode="auto">
          <a:xfrm>
            <a:off x="2362200" y="2881313"/>
            <a:ext cx="0" cy="33337"/>
          </a:xfrm>
          <a:prstGeom prst="straightConnector1">
            <a:avLst/>
          </a:prstGeom>
          <a:noFill/>
          <a:ln w="9525">
            <a:solidFill>
              <a:schemeClr val="tx1"/>
            </a:solidFill>
            <a:round/>
            <a:headEnd/>
            <a:tailEnd/>
          </a:ln>
        </p:spPr>
      </p:cxnSp>
      <p:sp>
        <p:nvSpPr>
          <p:cNvPr id="28685" name="AutoShape 28"/>
          <p:cNvSpPr>
            <a:spLocks noChangeArrowheads="1"/>
          </p:cNvSpPr>
          <p:nvPr/>
        </p:nvSpPr>
        <p:spPr bwMode="auto">
          <a:xfrm rot="-4506973">
            <a:off x="6453981" y="4518819"/>
            <a:ext cx="376238" cy="177800"/>
          </a:xfrm>
          <a:prstGeom prst="flowChartProcess">
            <a:avLst/>
          </a:prstGeom>
          <a:solidFill>
            <a:srgbClr val="FFFF00"/>
          </a:solidFill>
          <a:ln w="19050">
            <a:solidFill>
              <a:schemeClr val="tx1"/>
            </a:solidFill>
            <a:miter lim="800000"/>
            <a:headEnd/>
            <a:tailEnd/>
          </a:ln>
        </p:spPr>
        <p:txBody>
          <a:bodyPr wrap="none" anchor="ctr"/>
          <a:lstStyle/>
          <a:p>
            <a:pPr algn="ctr"/>
            <a:r>
              <a:rPr lang="en-US" sz="1000"/>
              <a:t>Site</a:t>
            </a:r>
          </a:p>
        </p:txBody>
      </p:sp>
      <p:sp>
        <p:nvSpPr>
          <p:cNvPr id="16414" name="Line 30"/>
          <p:cNvSpPr>
            <a:spLocks noChangeShapeType="1"/>
          </p:cNvSpPr>
          <p:nvPr/>
        </p:nvSpPr>
        <p:spPr bwMode="auto">
          <a:xfrm flipH="1" flipV="1">
            <a:off x="6324600" y="3200400"/>
            <a:ext cx="533400" cy="1219200"/>
          </a:xfrm>
          <a:prstGeom prst="line">
            <a:avLst/>
          </a:prstGeom>
          <a:noFill/>
          <a:ln w="28575">
            <a:solidFill>
              <a:schemeClr val="accent2"/>
            </a:solidFill>
            <a:prstDash val="dash"/>
            <a:round/>
            <a:headEnd/>
            <a:tailEnd/>
          </a:ln>
        </p:spPr>
        <p:txBody>
          <a:bodyPr/>
          <a:lstStyle/>
          <a:p>
            <a:endParaRPr lang="en-US"/>
          </a:p>
        </p:txBody>
      </p:sp>
      <p:sp>
        <p:nvSpPr>
          <p:cNvPr id="16415" name="Line 31"/>
          <p:cNvSpPr>
            <a:spLocks noChangeShapeType="1"/>
          </p:cNvSpPr>
          <p:nvPr/>
        </p:nvSpPr>
        <p:spPr bwMode="auto">
          <a:xfrm flipV="1">
            <a:off x="6324600" y="2971800"/>
            <a:ext cx="152400" cy="228600"/>
          </a:xfrm>
          <a:prstGeom prst="line">
            <a:avLst/>
          </a:prstGeom>
          <a:noFill/>
          <a:ln w="28575">
            <a:solidFill>
              <a:schemeClr val="accent2"/>
            </a:solidFill>
            <a:prstDash val="dash"/>
            <a:round/>
            <a:headEnd/>
            <a:tailEnd/>
          </a:ln>
        </p:spPr>
        <p:txBody>
          <a:bodyPr/>
          <a:lstStyle/>
          <a:p>
            <a:endParaRPr lang="en-US"/>
          </a:p>
        </p:txBody>
      </p:sp>
      <p:sp>
        <p:nvSpPr>
          <p:cNvPr id="16416" name="Line 32"/>
          <p:cNvSpPr>
            <a:spLocks noChangeShapeType="1"/>
          </p:cNvSpPr>
          <p:nvPr/>
        </p:nvSpPr>
        <p:spPr bwMode="auto">
          <a:xfrm flipV="1">
            <a:off x="6477000" y="2590800"/>
            <a:ext cx="990600" cy="381000"/>
          </a:xfrm>
          <a:prstGeom prst="line">
            <a:avLst/>
          </a:prstGeom>
          <a:noFill/>
          <a:ln w="28575">
            <a:solidFill>
              <a:schemeClr val="accent2"/>
            </a:solidFill>
            <a:prstDash val="dash"/>
            <a:round/>
            <a:headEnd/>
            <a:tailEnd/>
          </a:ln>
        </p:spPr>
        <p:txBody>
          <a:bodyPr/>
          <a:lstStyle/>
          <a:p>
            <a:endParaRPr lang="en-US"/>
          </a:p>
        </p:txBody>
      </p:sp>
      <p:sp>
        <p:nvSpPr>
          <p:cNvPr id="28689" name="Text Box 27"/>
          <p:cNvSpPr txBox="1">
            <a:spLocks noChangeArrowheads="1"/>
          </p:cNvSpPr>
          <p:nvPr/>
        </p:nvSpPr>
        <p:spPr bwMode="auto">
          <a:xfrm>
            <a:off x="1143000" y="2514600"/>
            <a:ext cx="1219200" cy="228600"/>
          </a:xfrm>
          <a:prstGeom prst="rect">
            <a:avLst/>
          </a:prstGeom>
          <a:solidFill>
            <a:schemeClr val="folHlink">
              <a:alpha val="38823"/>
            </a:schemeClr>
          </a:solidFill>
          <a:ln w="9525">
            <a:noFill/>
            <a:miter lim="800000"/>
            <a:headEnd/>
            <a:tailEnd/>
          </a:ln>
        </p:spPr>
        <p:txBody>
          <a:bodyPr>
            <a:spAutoFit/>
          </a:bodyPr>
          <a:lstStyle/>
          <a:p>
            <a:pPr algn="ctr">
              <a:spcBef>
                <a:spcPct val="50000"/>
              </a:spcBef>
            </a:pPr>
            <a:r>
              <a:rPr lang="en-US" sz="900"/>
              <a:t>South Lake Union</a:t>
            </a:r>
          </a:p>
        </p:txBody>
      </p:sp>
      <p:sp>
        <p:nvSpPr>
          <p:cNvPr id="28690" name="Text Box 33"/>
          <p:cNvSpPr txBox="1">
            <a:spLocks noChangeArrowheads="1"/>
          </p:cNvSpPr>
          <p:nvPr/>
        </p:nvSpPr>
        <p:spPr bwMode="auto">
          <a:xfrm>
            <a:off x="7315200" y="2133600"/>
            <a:ext cx="685800" cy="228600"/>
          </a:xfrm>
          <a:prstGeom prst="rect">
            <a:avLst/>
          </a:prstGeom>
          <a:solidFill>
            <a:schemeClr val="folHlink">
              <a:alpha val="32941"/>
            </a:schemeClr>
          </a:solidFill>
          <a:ln w="9525">
            <a:noFill/>
            <a:miter lim="800000"/>
            <a:headEnd/>
            <a:tailEnd/>
          </a:ln>
        </p:spPr>
        <p:txBody>
          <a:bodyPr>
            <a:spAutoFit/>
          </a:bodyPr>
          <a:lstStyle/>
          <a:p>
            <a:pPr algn="ctr">
              <a:spcBef>
                <a:spcPct val="50000"/>
              </a:spcBef>
            </a:pPr>
            <a:r>
              <a:rPr lang="en-US" sz="900"/>
              <a:t>Fremont</a:t>
            </a:r>
          </a:p>
        </p:txBody>
      </p:sp>
      <p:sp>
        <p:nvSpPr>
          <p:cNvPr id="28691" name="Text Box 34"/>
          <p:cNvSpPr txBox="1">
            <a:spLocks noChangeArrowheads="1"/>
          </p:cNvSpPr>
          <p:nvPr/>
        </p:nvSpPr>
        <p:spPr bwMode="auto">
          <a:xfrm>
            <a:off x="990600" y="5105400"/>
            <a:ext cx="7315200" cy="779463"/>
          </a:xfrm>
          <a:prstGeom prst="rect">
            <a:avLst/>
          </a:prstGeom>
          <a:noFill/>
          <a:ln w="9525">
            <a:noFill/>
            <a:miter lim="800000"/>
            <a:headEnd/>
            <a:tailEnd/>
          </a:ln>
        </p:spPr>
        <p:txBody>
          <a:bodyPr>
            <a:spAutoFit/>
          </a:bodyPr>
          <a:lstStyle/>
          <a:p>
            <a:pPr>
              <a:spcBef>
                <a:spcPct val="50000"/>
              </a:spcBef>
            </a:pPr>
            <a:endParaRPr lang="en-US" b="0"/>
          </a:p>
          <a:p>
            <a:pPr>
              <a:spcBef>
                <a:spcPct val="50000"/>
              </a:spcBef>
            </a:pPr>
            <a:endParaRPr lang="en-US" b="0"/>
          </a:p>
        </p:txBody>
      </p:sp>
      <p:sp>
        <p:nvSpPr>
          <p:cNvPr id="28692" name="Rectangle 35"/>
          <p:cNvSpPr>
            <a:spLocks noChangeArrowheads="1"/>
          </p:cNvSpPr>
          <p:nvPr/>
        </p:nvSpPr>
        <p:spPr bwMode="auto">
          <a:xfrm>
            <a:off x="3078163" y="6324600"/>
            <a:ext cx="2476500" cy="244475"/>
          </a:xfrm>
          <a:prstGeom prst="rect">
            <a:avLst/>
          </a:prstGeom>
          <a:noFill/>
          <a:ln w="9525">
            <a:noFill/>
            <a:miter lim="800000"/>
            <a:headEnd/>
            <a:tailEnd/>
          </a:ln>
        </p:spPr>
        <p:txBody>
          <a:bodyPr wrap="none">
            <a:spAutoFit/>
          </a:bodyPr>
          <a:lstStyle/>
          <a:p>
            <a:r>
              <a:rPr lang="en-US" sz="1000" b="0">
                <a:latin typeface="Trajan Pro" pitchFamily="18" charset="0"/>
              </a:rPr>
              <a:t>Jones ◊ Rappe ◊ Chang Consulting, LLC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6402"/>
                                        </p:tgtEl>
                                        <p:attrNameLst>
                                          <p:attrName>style.visibility</p:attrName>
                                        </p:attrNameLst>
                                      </p:cBhvr>
                                      <p:to>
                                        <p:strVal val="visible"/>
                                      </p:to>
                                    </p:set>
                                    <p:animEffect transition="in" filter="strips(downLeft)">
                                      <p:cBhvr>
                                        <p:cTn id="7" dur="2000"/>
                                        <p:tgtEl>
                                          <p:spTgt spid="16402"/>
                                        </p:tgtEl>
                                      </p:cBhvr>
                                    </p:animEffect>
                                  </p:childTnLst>
                                </p:cTn>
                              </p:par>
                            </p:childTnLst>
                          </p:cTn>
                        </p:par>
                        <p:par>
                          <p:cTn id="8" fill="hold">
                            <p:stCondLst>
                              <p:cond delay="2000"/>
                            </p:stCondLst>
                            <p:childTnLst>
                              <p:par>
                                <p:cTn id="9" presetID="18" presetClass="entr" presetSubtype="3" fill="hold" grpId="0" nodeType="afterEffect">
                                  <p:stCondLst>
                                    <p:cond delay="0"/>
                                  </p:stCondLst>
                                  <p:childTnLst>
                                    <p:set>
                                      <p:cBhvr>
                                        <p:cTn id="10" dur="1" fill="hold">
                                          <p:stCondLst>
                                            <p:cond delay="0"/>
                                          </p:stCondLst>
                                        </p:cTn>
                                        <p:tgtEl>
                                          <p:spTgt spid="16403"/>
                                        </p:tgtEl>
                                        <p:attrNameLst>
                                          <p:attrName>style.visibility</p:attrName>
                                        </p:attrNameLst>
                                      </p:cBhvr>
                                      <p:to>
                                        <p:strVal val="visible"/>
                                      </p:to>
                                    </p:set>
                                    <p:animEffect transition="in" filter="strips(upRight)">
                                      <p:cBhvr>
                                        <p:cTn id="11" dur="2000"/>
                                        <p:tgtEl>
                                          <p:spTgt spid="16403"/>
                                        </p:tgtEl>
                                      </p:cBhvr>
                                    </p:animEffect>
                                  </p:childTnLst>
                                </p:cTn>
                              </p:par>
                            </p:childTnLst>
                          </p:cTn>
                        </p:par>
                        <p:par>
                          <p:cTn id="12" fill="hold">
                            <p:stCondLst>
                              <p:cond delay="4000"/>
                            </p:stCondLst>
                            <p:childTnLst>
                              <p:par>
                                <p:cTn id="13" presetID="18" presetClass="entr" presetSubtype="3" fill="hold" grpId="0" nodeType="afterEffect">
                                  <p:stCondLst>
                                    <p:cond delay="0"/>
                                  </p:stCondLst>
                                  <p:childTnLst>
                                    <p:set>
                                      <p:cBhvr>
                                        <p:cTn id="14" dur="1" fill="hold">
                                          <p:stCondLst>
                                            <p:cond delay="0"/>
                                          </p:stCondLst>
                                        </p:cTn>
                                        <p:tgtEl>
                                          <p:spTgt spid="16405"/>
                                        </p:tgtEl>
                                        <p:attrNameLst>
                                          <p:attrName>style.visibility</p:attrName>
                                        </p:attrNameLst>
                                      </p:cBhvr>
                                      <p:to>
                                        <p:strVal val="visible"/>
                                      </p:to>
                                    </p:set>
                                    <p:animEffect transition="in" filter="strips(upRight)">
                                      <p:cBhvr>
                                        <p:cTn id="15" dur="2000"/>
                                        <p:tgtEl>
                                          <p:spTgt spid="16405"/>
                                        </p:tgtEl>
                                      </p:cBhvr>
                                    </p:animEffect>
                                  </p:childTnLst>
                                </p:cTn>
                              </p:par>
                            </p:childTnLst>
                          </p:cTn>
                        </p:par>
                        <p:par>
                          <p:cTn id="16" fill="hold">
                            <p:stCondLst>
                              <p:cond delay="6000"/>
                            </p:stCondLst>
                            <p:childTnLst>
                              <p:par>
                                <p:cTn id="17" presetID="18" presetClass="entr" presetSubtype="12" fill="hold" grpId="0" nodeType="afterEffect">
                                  <p:stCondLst>
                                    <p:cond delay="0"/>
                                  </p:stCondLst>
                                  <p:childTnLst>
                                    <p:set>
                                      <p:cBhvr>
                                        <p:cTn id="18" dur="1" fill="hold">
                                          <p:stCondLst>
                                            <p:cond delay="0"/>
                                          </p:stCondLst>
                                        </p:cTn>
                                        <p:tgtEl>
                                          <p:spTgt spid="16406"/>
                                        </p:tgtEl>
                                        <p:attrNameLst>
                                          <p:attrName>style.visibility</p:attrName>
                                        </p:attrNameLst>
                                      </p:cBhvr>
                                      <p:to>
                                        <p:strVal val="visible"/>
                                      </p:to>
                                    </p:set>
                                    <p:animEffect transition="in" filter="strips(downLeft)">
                                      <p:cBhvr>
                                        <p:cTn id="19" dur="2000"/>
                                        <p:tgtEl>
                                          <p:spTgt spid="16406"/>
                                        </p:tgtEl>
                                      </p:cBhvr>
                                    </p:animEffect>
                                  </p:childTnLst>
                                </p:cTn>
                              </p:par>
                            </p:childTnLst>
                          </p:cTn>
                        </p:par>
                        <p:par>
                          <p:cTn id="20" fill="hold">
                            <p:stCondLst>
                              <p:cond delay="8000"/>
                            </p:stCondLst>
                            <p:childTnLst>
                              <p:par>
                                <p:cTn id="21" presetID="18" presetClass="entr" presetSubtype="3" fill="hold" grpId="0" nodeType="afterEffect">
                                  <p:stCondLst>
                                    <p:cond delay="0"/>
                                  </p:stCondLst>
                                  <p:childTnLst>
                                    <p:set>
                                      <p:cBhvr>
                                        <p:cTn id="22" dur="1" fill="hold">
                                          <p:stCondLst>
                                            <p:cond delay="0"/>
                                          </p:stCondLst>
                                        </p:cTn>
                                        <p:tgtEl>
                                          <p:spTgt spid="16414"/>
                                        </p:tgtEl>
                                        <p:attrNameLst>
                                          <p:attrName>style.visibility</p:attrName>
                                        </p:attrNameLst>
                                      </p:cBhvr>
                                      <p:to>
                                        <p:strVal val="visible"/>
                                      </p:to>
                                    </p:set>
                                    <p:animEffect transition="in" filter="strips(upRight)">
                                      <p:cBhvr>
                                        <p:cTn id="23" dur="2000"/>
                                        <p:tgtEl>
                                          <p:spTgt spid="16414"/>
                                        </p:tgtEl>
                                      </p:cBhvr>
                                    </p:animEffect>
                                  </p:childTnLst>
                                </p:cTn>
                              </p:par>
                            </p:childTnLst>
                          </p:cTn>
                        </p:par>
                        <p:par>
                          <p:cTn id="24" fill="hold">
                            <p:stCondLst>
                              <p:cond delay="10000"/>
                            </p:stCondLst>
                            <p:childTnLst>
                              <p:par>
                                <p:cTn id="25" presetID="18" presetClass="entr" presetSubtype="3" fill="hold" grpId="0" nodeType="afterEffect">
                                  <p:stCondLst>
                                    <p:cond delay="0"/>
                                  </p:stCondLst>
                                  <p:childTnLst>
                                    <p:set>
                                      <p:cBhvr>
                                        <p:cTn id="26" dur="1" fill="hold">
                                          <p:stCondLst>
                                            <p:cond delay="0"/>
                                          </p:stCondLst>
                                        </p:cTn>
                                        <p:tgtEl>
                                          <p:spTgt spid="16415"/>
                                        </p:tgtEl>
                                        <p:attrNameLst>
                                          <p:attrName>style.visibility</p:attrName>
                                        </p:attrNameLst>
                                      </p:cBhvr>
                                      <p:to>
                                        <p:strVal val="visible"/>
                                      </p:to>
                                    </p:set>
                                    <p:animEffect transition="in" filter="strips(upRight)">
                                      <p:cBhvr>
                                        <p:cTn id="27" dur="2000"/>
                                        <p:tgtEl>
                                          <p:spTgt spid="16415"/>
                                        </p:tgtEl>
                                      </p:cBhvr>
                                    </p:animEffect>
                                  </p:childTnLst>
                                </p:cTn>
                              </p:par>
                            </p:childTnLst>
                          </p:cTn>
                        </p:par>
                        <p:par>
                          <p:cTn id="28" fill="hold">
                            <p:stCondLst>
                              <p:cond delay="12000"/>
                            </p:stCondLst>
                            <p:childTnLst>
                              <p:par>
                                <p:cTn id="29" presetID="18" presetClass="entr" presetSubtype="3" fill="hold" grpId="0" nodeType="afterEffect">
                                  <p:stCondLst>
                                    <p:cond delay="0"/>
                                  </p:stCondLst>
                                  <p:childTnLst>
                                    <p:set>
                                      <p:cBhvr>
                                        <p:cTn id="30" dur="1" fill="hold">
                                          <p:stCondLst>
                                            <p:cond delay="0"/>
                                          </p:stCondLst>
                                        </p:cTn>
                                        <p:tgtEl>
                                          <p:spTgt spid="16416"/>
                                        </p:tgtEl>
                                        <p:attrNameLst>
                                          <p:attrName>style.visibility</p:attrName>
                                        </p:attrNameLst>
                                      </p:cBhvr>
                                      <p:to>
                                        <p:strVal val="visible"/>
                                      </p:to>
                                    </p:set>
                                    <p:animEffect transition="in" filter="strips(upRight)">
                                      <p:cBhvr>
                                        <p:cTn id="31" dur="2000"/>
                                        <p:tgtEl>
                                          <p:spTgt spid="164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02" grpId="0" animBg="1"/>
      <p:bldP spid="16403" grpId="0" animBg="1"/>
      <p:bldP spid="16405" grpId="0" animBg="1"/>
      <p:bldP spid="16406" grpId="0" animBg="1"/>
      <p:bldP spid="16414" grpId="0" animBg="1"/>
      <p:bldP spid="16415" grpId="0" animBg="1"/>
      <p:bldP spid="1641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57200" y="-219075"/>
            <a:ext cx="8229600" cy="1143000"/>
          </a:xfrm>
        </p:spPr>
        <p:txBody>
          <a:bodyPr/>
          <a:lstStyle/>
          <a:p>
            <a:pPr eaLnBrk="1" hangingPunct="1"/>
            <a:r>
              <a:rPr lang="en-US" dirty="0" smtClean="0"/>
              <a:t>Linkages and Connectivity</a:t>
            </a:r>
          </a:p>
        </p:txBody>
      </p:sp>
      <p:sp>
        <p:nvSpPr>
          <p:cNvPr id="1287171" name="Rectangle 3"/>
          <p:cNvSpPr>
            <a:spLocks noGrp="1" noChangeArrowheads="1"/>
          </p:cNvSpPr>
          <p:nvPr>
            <p:ph type="body" idx="1"/>
          </p:nvPr>
        </p:nvSpPr>
        <p:spPr>
          <a:xfrm>
            <a:off x="174625" y="5230813"/>
            <a:ext cx="8843963" cy="1517650"/>
          </a:xfrm>
        </p:spPr>
        <p:txBody>
          <a:bodyPr/>
          <a:lstStyle/>
          <a:p>
            <a:pPr marL="228600" indent="-228600" eaLnBrk="1" hangingPunct="1"/>
            <a:r>
              <a:rPr lang="en-US" sz="1400" dirty="0" smtClean="0"/>
              <a:t>Easy vehicle, bus, bicycle access to University District via Eastlake Ave E.</a:t>
            </a:r>
          </a:p>
          <a:p>
            <a:pPr marL="228600" indent="-228600" eaLnBrk="1" hangingPunct="1"/>
            <a:r>
              <a:rPr lang="en-US" sz="1400" dirty="0" smtClean="0"/>
              <a:t>Easy vehicle, bus, bicycle access to Downtown, Capitol Hill, S. Lake Union, Queen Anne.</a:t>
            </a:r>
          </a:p>
          <a:p>
            <a:pPr marL="228600" indent="-228600" eaLnBrk="1" hangingPunct="1"/>
            <a:r>
              <a:rPr lang="en-US" sz="1400" dirty="0" smtClean="0"/>
              <a:t>Eastlake Ave: heavy traffic commuting between Downtown and U. District. 30,000 vehicle trips/day.</a:t>
            </a:r>
          </a:p>
        </p:txBody>
      </p:sp>
      <p:pic>
        <p:nvPicPr>
          <p:cNvPr id="1287172" name="Picture 4" descr="3d road udistrict road map"/>
          <p:cNvPicPr>
            <a:picLocks noChangeAspect="1" noChangeArrowheads="1"/>
          </p:cNvPicPr>
          <p:nvPr/>
        </p:nvPicPr>
        <p:blipFill>
          <a:blip r:embed="rId3" cstate="print"/>
          <a:srcRect l="12045" r="1204"/>
          <a:stretch>
            <a:fillRect/>
          </a:stretch>
        </p:blipFill>
        <p:spPr bwMode="auto">
          <a:xfrm>
            <a:off x="192088" y="711200"/>
            <a:ext cx="4597400" cy="4360863"/>
          </a:xfrm>
          <a:prstGeom prst="rect">
            <a:avLst/>
          </a:prstGeom>
          <a:noFill/>
          <a:ln w="22225">
            <a:solidFill>
              <a:schemeClr val="tx1"/>
            </a:solidFill>
            <a:miter lim="800000"/>
            <a:headEnd/>
            <a:tailEnd/>
          </a:ln>
        </p:spPr>
      </p:pic>
      <p:pic>
        <p:nvPicPr>
          <p:cNvPr id="1287173" name="Picture 5" descr="3d road downtown road map"/>
          <p:cNvPicPr>
            <a:picLocks noChangeAspect="1" noChangeArrowheads="1"/>
          </p:cNvPicPr>
          <p:nvPr/>
        </p:nvPicPr>
        <p:blipFill>
          <a:blip r:embed="rId4" cstate="print"/>
          <a:srcRect l="4564" b="4185"/>
          <a:stretch>
            <a:fillRect/>
          </a:stretch>
        </p:blipFill>
        <p:spPr bwMode="auto">
          <a:xfrm>
            <a:off x="4941888" y="712788"/>
            <a:ext cx="3981450" cy="4359275"/>
          </a:xfrm>
          <a:prstGeom prst="rect">
            <a:avLst/>
          </a:prstGeom>
          <a:noFill/>
          <a:ln w="22225">
            <a:solidFill>
              <a:schemeClr val="tx1"/>
            </a:solidFill>
            <a:miter lim="800000"/>
            <a:headEnd/>
            <a:tailEnd/>
          </a:ln>
        </p:spPr>
      </p:pic>
      <p:sp>
        <p:nvSpPr>
          <p:cNvPr id="1287174" name="AutoShape 6"/>
          <p:cNvSpPr>
            <a:spLocks noChangeArrowheads="1"/>
          </p:cNvSpPr>
          <p:nvPr/>
        </p:nvSpPr>
        <p:spPr bwMode="auto">
          <a:xfrm rot="-230828">
            <a:off x="982663" y="3443288"/>
            <a:ext cx="166687" cy="274637"/>
          </a:xfrm>
          <a:prstGeom prst="parallelogram">
            <a:avLst>
              <a:gd name="adj" fmla="val 22787"/>
            </a:avLst>
          </a:prstGeom>
          <a:solidFill>
            <a:srgbClr val="FF0000">
              <a:alpha val="70195"/>
            </a:srgbClr>
          </a:solidFill>
          <a:ln w="6350">
            <a:solidFill>
              <a:schemeClr val="tx1"/>
            </a:solidFill>
            <a:miter lim="800000"/>
            <a:headEnd/>
            <a:tailEnd/>
          </a:ln>
        </p:spPr>
        <p:txBody>
          <a:bodyPr wrap="none" anchor="ctr"/>
          <a:lstStyle/>
          <a:p>
            <a:endParaRPr lang="en-US"/>
          </a:p>
        </p:txBody>
      </p:sp>
      <p:sp>
        <p:nvSpPr>
          <p:cNvPr id="1287175" name="AutoShape 7"/>
          <p:cNvSpPr>
            <a:spLocks noChangeArrowheads="1"/>
          </p:cNvSpPr>
          <p:nvPr/>
        </p:nvSpPr>
        <p:spPr bwMode="auto">
          <a:xfrm rot="-2960017">
            <a:off x="6197600" y="4402138"/>
            <a:ext cx="315913" cy="147637"/>
          </a:xfrm>
          <a:prstGeom prst="parallelogram">
            <a:avLst>
              <a:gd name="adj" fmla="val 9461"/>
            </a:avLst>
          </a:prstGeom>
          <a:solidFill>
            <a:srgbClr val="FF0000">
              <a:alpha val="70195"/>
            </a:srgbClr>
          </a:solidFill>
          <a:ln w="6350">
            <a:solidFill>
              <a:schemeClr val="tx1"/>
            </a:solidFill>
            <a:miter lim="800000"/>
            <a:headEnd/>
            <a:tailEnd/>
          </a:ln>
        </p:spPr>
        <p:txBody>
          <a:bodyPr wrap="none" anchor="ctr"/>
          <a:lstStyle/>
          <a:p>
            <a:endParaRPr lang="en-US"/>
          </a:p>
        </p:txBody>
      </p:sp>
      <p:grpSp>
        <p:nvGrpSpPr>
          <p:cNvPr id="2" name="Group 8"/>
          <p:cNvGrpSpPr>
            <a:grpSpLocks/>
          </p:cNvGrpSpPr>
          <p:nvPr/>
        </p:nvGrpSpPr>
        <p:grpSpPr bwMode="auto">
          <a:xfrm>
            <a:off x="1179513" y="1541463"/>
            <a:ext cx="1011237" cy="2070100"/>
            <a:chOff x="743" y="971"/>
            <a:chExt cx="637" cy="1304"/>
          </a:xfrm>
        </p:grpSpPr>
        <p:sp>
          <p:nvSpPr>
            <p:cNvPr id="29737" name="Line 9"/>
            <p:cNvSpPr>
              <a:spLocks noChangeShapeType="1"/>
            </p:cNvSpPr>
            <p:nvPr/>
          </p:nvSpPr>
          <p:spPr bwMode="auto">
            <a:xfrm flipV="1">
              <a:off x="743" y="1129"/>
              <a:ext cx="58" cy="1146"/>
            </a:xfrm>
            <a:prstGeom prst="line">
              <a:avLst/>
            </a:prstGeom>
            <a:noFill/>
            <a:ln w="41275">
              <a:solidFill>
                <a:srgbClr val="0000FF"/>
              </a:solidFill>
              <a:prstDash val="sysDot"/>
              <a:round/>
              <a:headEnd/>
              <a:tailEnd/>
            </a:ln>
          </p:spPr>
          <p:txBody>
            <a:bodyPr/>
            <a:lstStyle/>
            <a:p>
              <a:endParaRPr lang="en-US"/>
            </a:p>
          </p:txBody>
        </p:sp>
        <p:sp>
          <p:nvSpPr>
            <p:cNvPr id="29738" name="Line 10"/>
            <p:cNvSpPr>
              <a:spLocks noChangeShapeType="1"/>
            </p:cNvSpPr>
            <p:nvPr/>
          </p:nvSpPr>
          <p:spPr bwMode="auto">
            <a:xfrm flipV="1">
              <a:off x="793" y="971"/>
              <a:ext cx="587" cy="168"/>
            </a:xfrm>
            <a:prstGeom prst="line">
              <a:avLst/>
            </a:prstGeom>
            <a:noFill/>
            <a:ln w="41275">
              <a:solidFill>
                <a:srgbClr val="0000FF"/>
              </a:solidFill>
              <a:prstDash val="sysDot"/>
              <a:round/>
              <a:headEnd/>
              <a:tailEnd/>
            </a:ln>
          </p:spPr>
          <p:txBody>
            <a:bodyPr/>
            <a:lstStyle/>
            <a:p>
              <a:endParaRPr lang="en-US"/>
            </a:p>
          </p:txBody>
        </p:sp>
      </p:grpSp>
      <p:grpSp>
        <p:nvGrpSpPr>
          <p:cNvPr id="3" name="Group 11"/>
          <p:cNvGrpSpPr>
            <a:grpSpLocks/>
          </p:cNvGrpSpPr>
          <p:nvPr/>
        </p:nvGrpSpPr>
        <p:grpSpPr bwMode="auto">
          <a:xfrm>
            <a:off x="877888" y="885825"/>
            <a:ext cx="1735137" cy="927100"/>
            <a:chOff x="553" y="558"/>
            <a:chExt cx="1093" cy="584"/>
          </a:xfrm>
        </p:grpSpPr>
        <p:sp>
          <p:nvSpPr>
            <p:cNvPr id="29734" name="Line 12"/>
            <p:cNvSpPr>
              <a:spLocks noChangeShapeType="1"/>
            </p:cNvSpPr>
            <p:nvPr/>
          </p:nvSpPr>
          <p:spPr bwMode="auto">
            <a:xfrm>
              <a:off x="802" y="980"/>
              <a:ext cx="0" cy="162"/>
            </a:xfrm>
            <a:prstGeom prst="line">
              <a:avLst/>
            </a:prstGeom>
            <a:noFill/>
            <a:ln w="41275">
              <a:solidFill>
                <a:srgbClr val="0000FF"/>
              </a:solidFill>
              <a:prstDash val="sysDot"/>
              <a:round/>
              <a:headEnd/>
              <a:tailEnd/>
            </a:ln>
          </p:spPr>
          <p:txBody>
            <a:bodyPr/>
            <a:lstStyle/>
            <a:p>
              <a:endParaRPr lang="en-US"/>
            </a:p>
          </p:txBody>
        </p:sp>
        <p:sp>
          <p:nvSpPr>
            <p:cNvPr id="29735" name="Line 13"/>
            <p:cNvSpPr>
              <a:spLocks noChangeShapeType="1"/>
            </p:cNvSpPr>
            <p:nvPr/>
          </p:nvSpPr>
          <p:spPr bwMode="auto">
            <a:xfrm flipH="1" flipV="1">
              <a:off x="554" y="785"/>
              <a:ext cx="243" cy="197"/>
            </a:xfrm>
            <a:prstGeom prst="line">
              <a:avLst/>
            </a:prstGeom>
            <a:noFill/>
            <a:ln w="41275">
              <a:solidFill>
                <a:srgbClr val="0000FF"/>
              </a:solidFill>
              <a:prstDash val="sysDot"/>
              <a:round/>
              <a:headEnd/>
              <a:tailEnd/>
            </a:ln>
          </p:spPr>
          <p:txBody>
            <a:bodyPr/>
            <a:lstStyle/>
            <a:p>
              <a:endParaRPr lang="en-US"/>
            </a:p>
          </p:txBody>
        </p:sp>
        <p:sp>
          <p:nvSpPr>
            <p:cNvPr id="29736" name="Line 14"/>
            <p:cNvSpPr>
              <a:spLocks noChangeShapeType="1"/>
            </p:cNvSpPr>
            <p:nvPr/>
          </p:nvSpPr>
          <p:spPr bwMode="auto">
            <a:xfrm flipV="1">
              <a:off x="553" y="558"/>
              <a:ext cx="1093" cy="226"/>
            </a:xfrm>
            <a:prstGeom prst="line">
              <a:avLst/>
            </a:prstGeom>
            <a:noFill/>
            <a:ln w="41275">
              <a:solidFill>
                <a:srgbClr val="0000FF"/>
              </a:solidFill>
              <a:prstDash val="sysDot"/>
              <a:round/>
              <a:headEnd/>
              <a:tailEnd/>
            </a:ln>
          </p:spPr>
          <p:txBody>
            <a:bodyPr/>
            <a:lstStyle/>
            <a:p>
              <a:endParaRPr lang="en-US"/>
            </a:p>
          </p:txBody>
        </p:sp>
      </p:grpSp>
      <p:grpSp>
        <p:nvGrpSpPr>
          <p:cNvPr id="4" name="Group 15"/>
          <p:cNvGrpSpPr>
            <a:grpSpLocks/>
          </p:cNvGrpSpPr>
          <p:nvPr/>
        </p:nvGrpSpPr>
        <p:grpSpPr bwMode="auto">
          <a:xfrm>
            <a:off x="2197100" y="1539875"/>
            <a:ext cx="2127250" cy="263525"/>
            <a:chOff x="1384" y="970"/>
            <a:chExt cx="1340" cy="166"/>
          </a:xfrm>
        </p:grpSpPr>
        <p:sp>
          <p:nvSpPr>
            <p:cNvPr id="29732" name="Line 16"/>
            <p:cNvSpPr>
              <a:spLocks noChangeShapeType="1"/>
            </p:cNvSpPr>
            <p:nvPr/>
          </p:nvSpPr>
          <p:spPr bwMode="auto">
            <a:xfrm>
              <a:off x="1384" y="970"/>
              <a:ext cx="230" cy="155"/>
            </a:xfrm>
            <a:prstGeom prst="line">
              <a:avLst/>
            </a:prstGeom>
            <a:noFill/>
            <a:ln w="41275">
              <a:solidFill>
                <a:srgbClr val="0000FF"/>
              </a:solidFill>
              <a:prstDash val="sysDot"/>
              <a:round/>
              <a:headEnd/>
              <a:tailEnd/>
            </a:ln>
          </p:spPr>
          <p:txBody>
            <a:bodyPr/>
            <a:lstStyle/>
            <a:p>
              <a:endParaRPr lang="en-US"/>
            </a:p>
          </p:txBody>
        </p:sp>
        <p:sp>
          <p:nvSpPr>
            <p:cNvPr id="29733" name="Line 17"/>
            <p:cNvSpPr>
              <a:spLocks noChangeShapeType="1"/>
            </p:cNvSpPr>
            <p:nvPr/>
          </p:nvSpPr>
          <p:spPr bwMode="auto">
            <a:xfrm>
              <a:off x="1642" y="1125"/>
              <a:ext cx="1082" cy="11"/>
            </a:xfrm>
            <a:prstGeom prst="line">
              <a:avLst/>
            </a:prstGeom>
            <a:noFill/>
            <a:ln w="41275">
              <a:solidFill>
                <a:srgbClr val="0000FF"/>
              </a:solidFill>
              <a:prstDash val="sysDot"/>
              <a:round/>
              <a:headEnd/>
              <a:tailEnd/>
            </a:ln>
          </p:spPr>
          <p:txBody>
            <a:bodyPr/>
            <a:lstStyle/>
            <a:p>
              <a:endParaRPr lang="en-US"/>
            </a:p>
          </p:txBody>
        </p:sp>
      </p:grpSp>
      <p:grpSp>
        <p:nvGrpSpPr>
          <p:cNvPr id="5" name="Group 18"/>
          <p:cNvGrpSpPr>
            <a:grpSpLocks/>
          </p:cNvGrpSpPr>
          <p:nvPr/>
        </p:nvGrpSpPr>
        <p:grpSpPr bwMode="auto">
          <a:xfrm>
            <a:off x="6251575" y="1438275"/>
            <a:ext cx="920750" cy="2951163"/>
            <a:chOff x="3938" y="906"/>
            <a:chExt cx="580" cy="1859"/>
          </a:xfrm>
        </p:grpSpPr>
        <p:sp>
          <p:nvSpPr>
            <p:cNvPr id="29726" name="Line 19"/>
            <p:cNvSpPr>
              <a:spLocks noChangeShapeType="1"/>
            </p:cNvSpPr>
            <p:nvPr/>
          </p:nvSpPr>
          <p:spPr bwMode="auto">
            <a:xfrm flipV="1">
              <a:off x="3938" y="2540"/>
              <a:ext cx="189" cy="225"/>
            </a:xfrm>
            <a:prstGeom prst="line">
              <a:avLst/>
            </a:prstGeom>
            <a:noFill/>
            <a:ln w="41275">
              <a:solidFill>
                <a:srgbClr val="0000FF"/>
              </a:solidFill>
              <a:prstDash val="sysDot"/>
              <a:round/>
              <a:headEnd/>
              <a:tailEnd/>
            </a:ln>
          </p:spPr>
          <p:txBody>
            <a:bodyPr/>
            <a:lstStyle/>
            <a:p>
              <a:endParaRPr lang="en-US"/>
            </a:p>
          </p:txBody>
        </p:sp>
        <p:sp>
          <p:nvSpPr>
            <p:cNvPr id="29727" name="Line 20"/>
            <p:cNvSpPr>
              <a:spLocks noChangeShapeType="1"/>
            </p:cNvSpPr>
            <p:nvPr/>
          </p:nvSpPr>
          <p:spPr bwMode="auto">
            <a:xfrm flipV="1">
              <a:off x="4123" y="1561"/>
              <a:ext cx="69" cy="974"/>
            </a:xfrm>
            <a:prstGeom prst="line">
              <a:avLst/>
            </a:prstGeom>
            <a:noFill/>
            <a:ln w="41275">
              <a:solidFill>
                <a:srgbClr val="0000FF"/>
              </a:solidFill>
              <a:prstDash val="sysDot"/>
              <a:round/>
              <a:headEnd/>
              <a:tailEnd/>
            </a:ln>
          </p:spPr>
          <p:txBody>
            <a:bodyPr/>
            <a:lstStyle/>
            <a:p>
              <a:endParaRPr lang="en-US"/>
            </a:p>
          </p:txBody>
        </p:sp>
        <p:sp>
          <p:nvSpPr>
            <p:cNvPr id="29728" name="Line 21"/>
            <p:cNvSpPr>
              <a:spLocks noChangeShapeType="1"/>
            </p:cNvSpPr>
            <p:nvPr/>
          </p:nvSpPr>
          <p:spPr bwMode="auto">
            <a:xfrm flipH="1" flipV="1">
              <a:off x="4127" y="1463"/>
              <a:ext cx="65" cy="98"/>
            </a:xfrm>
            <a:prstGeom prst="line">
              <a:avLst/>
            </a:prstGeom>
            <a:noFill/>
            <a:ln w="41275">
              <a:solidFill>
                <a:srgbClr val="0000FF"/>
              </a:solidFill>
              <a:prstDash val="sysDot"/>
              <a:round/>
              <a:headEnd/>
              <a:tailEnd/>
            </a:ln>
          </p:spPr>
          <p:txBody>
            <a:bodyPr/>
            <a:lstStyle/>
            <a:p>
              <a:endParaRPr lang="en-US"/>
            </a:p>
          </p:txBody>
        </p:sp>
        <p:sp>
          <p:nvSpPr>
            <p:cNvPr id="29729" name="Line 22"/>
            <p:cNvSpPr>
              <a:spLocks noChangeShapeType="1"/>
            </p:cNvSpPr>
            <p:nvPr/>
          </p:nvSpPr>
          <p:spPr bwMode="auto">
            <a:xfrm flipV="1">
              <a:off x="4127" y="1288"/>
              <a:ext cx="156" cy="174"/>
            </a:xfrm>
            <a:prstGeom prst="line">
              <a:avLst/>
            </a:prstGeom>
            <a:noFill/>
            <a:ln w="41275">
              <a:solidFill>
                <a:srgbClr val="0000FF"/>
              </a:solidFill>
              <a:prstDash val="sysDot"/>
              <a:round/>
              <a:headEnd/>
              <a:tailEnd/>
            </a:ln>
          </p:spPr>
          <p:txBody>
            <a:bodyPr/>
            <a:lstStyle/>
            <a:p>
              <a:endParaRPr lang="en-US"/>
            </a:p>
          </p:txBody>
        </p:sp>
        <p:sp>
          <p:nvSpPr>
            <p:cNvPr id="29730" name="Line 23"/>
            <p:cNvSpPr>
              <a:spLocks noChangeShapeType="1"/>
            </p:cNvSpPr>
            <p:nvPr/>
          </p:nvSpPr>
          <p:spPr bwMode="auto">
            <a:xfrm flipV="1">
              <a:off x="4275" y="1171"/>
              <a:ext cx="243" cy="122"/>
            </a:xfrm>
            <a:prstGeom prst="line">
              <a:avLst/>
            </a:prstGeom>
            <a:noFill/>
            <a:ln w="41275">
              <a:solidFill>
                <a:srgbClr val="0000FF"/>
              </a:solidFill>
              <a:prstDash val="sysDot"/>
              <a:round/>
              <a:headEnd/>
              <a:tailEnd/>
            </a:ln>
          </p:spPr>
          <p:txBody>
            <a:bodyPr/>
            <a:lstStyle/>
            <a:p>
              <a:endParaRPr lang="en-US"/>
            </a:p>
          </p:txBody>
        </p:sp>
        <p:sp>
          <p:nvSpPr>
            <p:cNvPr id="29731" name="Line 24"/>
            <p:cNvSpPr>
              <a:spLocks noChangeShapeType="1"/>
            </p:cNvSpPr>
            <p:nvPr/>
          </p:nvSpPr>
          <p:spPr bwMode="auto">
            <a:xfrm flipH="1" flipV="1">
              <a:off x="4454" y="906"/>
              <a:ext cx="40" cy="266"/>
            </a:xfrm>
            <a:prstGeom prst="line">
              <a:avLst/>
            </a:prstGeom>
            <a:noFill/>
            <a:ln w="41275">
              <a:solidFill>
                <a:srgbClr val="0000FF"/>
              </a:solidFill>
              <a:prstDash val="sysDot"/>
              <a:round/>
              <a:headEnd/>
              <a:tailEnd/>
            </a:ln>
          </p:spPr>
          <p:txBody>
            <a:bodyPr/>
            <a:lstStyle/>
            <a:p>
              <a:endParaRPr lang="en-US"/>
            </a:p>
          </p:txBody>
        </p:sp>
      </p:grpSp>
      <p:grpSp>
        <p:nvGrpSpPr>
          <p:cNvPr id="6" name="Group 25"/>
          <p:cNvGrpSpPr>
            <a:grpSpLocks/>
          </p:cNvGrpSpPr>
          <p:nvPr/>
        </p:nvGrpSpPr>
        <p:grpSpPr bwMode="auto">
          <a:xfrm>
            <a:off x="6062663" y="1517650"/>
            <a:ext cx="1050925" cy="330200"/>
            <a:chOff x="3819" y="956"/>
            <a:chExt cx="662" cy="208"/>
          </a:xfrm>
        </p:grpSpPr>
        <p:sp>
          <p:nvSpPr>
            <p:cNvPr id="29723" name="Line 26"/>
            <p:cNvSpPr>
              <a:spLocks noChangeShapeType="1"/>
            </p:cNvSpPr>
            <p:nvPr/>
          </p:nvSpPr>
          <p:spPr bwMode="auto">
            <a:xfrm flipH="1" flipV="1">
              <a:off x="4309" y="1117"/>
              <a:ext cx="172" cy="47"/>
            </a:xfrm>
            <a:prstGeom prst="line">
              <a:avLst/>
            </a:prstGeom>
            <a:noFill/>
            <a:ln w="41275">
              <a:solidFill>
                <a:srgbClr val="0000FF"/>
              </a:solidFill>
              <a:prstDash val="sysDot"/>
              <a:round/>
              <a:headEnd/>
              <a:tailEnd/>
            </a:ln>
          </p:spPr>
          <p:txBody>
            <a:bodyPr/>
            <a:lstStyle/>
            <a:p>
              <a:endParaRPr lang="en-US"/>
            </a:p>
          </p:txBody>
        </p:sp>
        <p:sp>
          <p:nvSpPr>
            <p:cNvPr id="29724" name="Line 27"/>
            <p:cNvSpPr>
              <a:spLocks noChangeShapeType="1"/>
            </p:cNvSpPr>
            <p:nvPr/>
          </p:nvSpPr>
          <p:spPr bwMode="auto">
            <a:xfrm flipH="1" flipV="1">
              <a:off x="4066" y="961"/>
              <a:ext cx="236" cy="151"/>
            </a:xfrm>
            <a:prstGeom prst="line">
              <a:avLst/>
            </a:prstGeom>
            <a:noFill/>
            <a:ln w="41275">
              <a:solidFill>
                <a:srgbClr val="0000FF"/>
              </a:solidFill>
              <a:prstDash val="sysDot"/>
              <a:round/>
              <a:headEnd/>
              <a:tailEnd/>
            </a:ln>
          </p:spPr>
          <p:txBody>
            <a:bodyPr/>
            <a:lstStyle/>
            <a:p>
              <a:endParaRPr lang="en-US"/>
            </a:p>
          </p:txBody>
        </p:sp>
        <p:sp>
          <p:nvSpPr>
            <p:cNvPr id="29725" name="Line 28"/>
            <p:cNvSpPr>
              <a:spLocks noChangeShapeType="1"/>
            </p:cNvSpPr>
            <p:nvPr/>
          </p:nvSpPr>
          <p:spPr bwMode="auto">
            <a:xfrm flipH="1" flipV="1">
              <a:off x="3819" y="956"/>
              <a:ext cx="253" cy="12"/>
            </a:xfrm>
            <a:prstGeom prst="line">
              <a:avLst/>
            </a:prstGeom>
            <a:noFill/>
            <a:ln w="41275">
              <a:solidFill>
                <a:srgbClr val="0000FF"/>
              </a:solidFill>
              <a:prstDash val="sysDot"/>
              <a:round/>
              <a:headEnd/>
              <a:tailEnd/>
            </a:ln>
          </p:spPr>
          <p:txBody>
            <a:bodyPr/>
            <a:lstStyle/>
            <a:p>
              <a:endParaRPr lang="en-US"/>
            </a:p>
          </p:txBody>
        </p:sp>
      </p:grpSp>
      <p:grpSp>
        <p:nvGrpSpPr>
          <p:cNvPr id="7" name="Group 29"/>
          <p:cNvGrpSpPr>
            <a:grpSpLocks/>
          </p:cNvGrpSpPr>
          <p:nvPr/>
        </p:nvGrpSpPr>
        <p:grpSpPr bwMode="auto">
          <a:xfrm>
            <a:off x="6759575" y="1598613"/>
            <a:ext cx="2063750" cy="525462"/>
            <a:chOff x="4258" y="1007"/>
            <a:chExt cx="1300" cy="331"/>
          </a:xfrm>
        </p:grpSpPr>
        <p:sp>
          <p:nvSpPr>
            <p:cNvPr id="29719" name="Line 30"/>
            <p:cNvSpPr>
              <a:spLocks noChangeShapeType="1"/>
            </p:cNvSpPr>
            <p:nvPr/>
          </p:nvSpPr>
          <p:spPr bwMode="auto">
            <a:xfrm>
              <a:off x="4258" y="1316"/>
              <a:ext cx="81" cy="22"/>
            </a:xfrm>
            <a:prstGeom prst="line">
              <a:avLst/>
            </a:prstGeom>
            <a:noFill/>
            <a:ln w="41275">
              <a:solidFill>
                <a:srgbClr val="0000FF"/>
              </a:solidFill>
              <a:prstDash val="sysDot"/>
              <a:round/>
              <a:headEnd/>
              <a:tailEnd/>
            </a:ln>
          </p:spPr>
          <p:txBody>
            <a:bodyPr/>
            <a:lstStyle/>
            <a:p>
              <a:endParaRPr lang="en-US"/>
            </a:p>
          </p:txBody>
        </p:sp>
        <p:sp>
          <p:nvSpPr>
            <p:cNvPr id="29720" name="Line 31"/>
            <p:cNvSpPr>
              <a:spLocks noChangeShapeType="1"/>
            </p:cNvSpPr>
            <p:nvPr/>
          </p:nvSpPr>
          <p:spPr bwMode="auto">
            <a:xfrm flipV="1">
              <a:off x="4321" y="1095"/>
              <a:ext cx="588" cy="238"/>
            </a:xfrm>
            <a:prstGeom prst="line">
              <a:avLst/>
            </a:prstGeom>
            <a:noFill/>
            <a:ln w="41275">
              <a:solidFill>
                <a:srgbClr val="0000FF"/>
              </a:solidFill>
              <a:prstDash val="sysDot"/>
              <a:round/>
              <a:headEnd/>
              <a:tailEnd/>
            </a:ln>
          </p:spPr>
          <p:txBody>
            <a:bodyPr/>
            <a:lstStyle/>
            <a:p>
              <a:endParaRPr lang="en-US"/>
            </a:p>
          </p:txBody>
        </p:sp>
        <p:sp>
          <p:nvSpPr>
            <p:cNvPr id="29721" name="Line 32"/>
            <p:cNvSpPr>
              <a:spLocks noChangeShapeType="1"/>
            </p:cNvSpPr>
            <p:nvPr/>
          </p:nvSpPr>
          <p:spPr bwMode="auto">
            <a:xfrm flipV="1">
              <a:off x="4900" y="1076"/>
              <a:ext cx="380" cy="19"/>
            </a:xfrm>
            <a:prstGeom prst="line">
              <a:avLst/>
            </a:prstGeom>
            <a:noFill/>
            <a:ln w="41275">
              <a:solidFill>
                <a:srgbClr val="0000FF"/>
              </a:solidFill>
              <a:prstDash val="sysDot"/>
              <a:round/>
              <a:headEnd/>
              <a:tailEnd/>
            </a:ln>
          </p:spPr>
          <p:txBody>
            <a:bodyPr/>
            <a:lstStyle/>
            <a:p>
              <a:endParaRPr lang="en-US"/>
            </a:p>
          </p:txBody>
        </p:sp>
        <p:sp>
          <p:nvSpPr>
            <p:cNvPr id="29722" name="Line 33"/>
            <p:cNvSpPr>
              <a:spLocks noChangeShapeType="1"/>
            </p:cNvSpPr>
            <p:nvPr/>
          </p:nvSpPr>
          <p:spPr bwMode="auto">
            <a:xfrm flipV="1">
              <a:off x="5275" y="1007"/>
              <a:ext cx="283" cy="71"/>
            </a:xfrm>
            <a:prstGeom prst="line">
              <a:avLst/>
            </a:prstGeom>
            <a:noFill/>
            <a:ln w="41275">
              <a:solidFill>
                <a:srgbClr val="0000FF"/>
              </a:solidFill>
              <a:prstDash val="sysDot"/>
              <a:round/>
              <a:headEnd/>
              <a:tailEnd/>
            </a:ln>
          </p:spPr>
          <p:txBody>
            <a:bodyPr/>
            <a:lstStyle/>
            <a:p>
              <a:endParaRPr lang="en-US"/>
            </a:p>
          </p:txBody>
        </p:sp>
      </p:grpSp>
      <p:sp>
        <p:nvSpPr>
          <p:cNvPr id="1287202" name="Text Box 34"/>
          <p:cNvSpPr txBox="1">
            <a:spLocks noChangeArrowheads="1"/>
          </p:cNvSpPr>
          <p:nvPr/>
        </p:nvSpPr>
        <p:spPr bwMode="auto">
          <a:xfrm>
            <a:off x="2643188" y="717550"/>
            <a:ext cx="1041400" cy="225425"/>
          </a:xfrm>
          <a:prstGeom prst="rect">
            <a:avLst/>
          </a:prstGeom>
          <a:solidFill>
            <a:schemeClr val="bg1"/>
          </a:solidFill>
          <a:ln w="19050">
            <a:solidFill>
              <a:schemeClr val="tx1"/>
            </a:solidFill>
            <a:miter lim="800000"/>
            <a:headEnd/>
            <a:tailEnd/>
          </a:ln>
        </p:spPr>
        <p:txBody>
          <a:bodyPr lIns="27432" tIns="27432" rIns="27432" bIns="27432">
            <a:spAutoFit/>
          </a:bodyPr>
          <a:lstStyle/>
          <a:p>
            <a:pPr>
              <a:spcBef>
                <a:spcPct val="50000"/>
              </a:spcBef>
            </a:pPr>
            <a:r>
              <a:rPr lang="en-US" sz="1000" b="0"/>
              <a:t>University Village</a:t>
            </a:r>
          </a:p>
        </p:txBody>
      </p:sp>
      <p:sp>
        <p:nvSpPr>
          <p:cNvPr id="1287203" name="Text Box 35"/>
          <p:cNvSpPr txBox="1">
            <a:spLocks noChangeArrowheads="1"/>
          </p:cNvSpPr>
          <p:nvPr/>
        </p:nvSpPr>
        <p:spPr bwMode="auto">
          <a:xfrm>
            <a:off x="2338388" y="1317625"/>
            <a:ext cx="1425575" cy="225425"/>
          </a:xfrm>
          <a:prstGeom prst="rect">
            <a:avLst/>
          </a:prstGeom>
          <a:solidFill>
            <a:schemeClr val="bg1"/>
          </a:solidFill>
          <a:ln w="19050">
            <a:solidFill>
              <a:schemeClr val="tx1"/>
            </a:solidFill>
            <a:miter lim="800000"/>
            <a:headEnd/>
            <a:tailEnd/>
          </a:ln>
        </p:spPr>
        <p:txBody>
          <a:bodyPr lIns="27432" tIns="27432" rIns="27432" bIns="27432">
            <a:spAutoFit/>
          </a:bodyPr>
          <a:lstStyle/>
          <a:p>
            <a:pPr>
              <a:spcBef>
                <a:spcPct val="50000"/>
              </a:spcBef>
            </a:pPr>
            <a:r>
              <a:rPr lang="en-US" sz="1000" b="0"/>
              <a:t>University of Washington</a:t>
            </a:r>
          </a:p>
        </p:txBody>
      </p:sp>
      <p:sp>
        <p:nvSpPr>
          <p:cNvPr id="1287204" name="Text Box 36"/>
          <p:cNvSpPr txBox="1">
            <a:spLocks noChangeArrowheads="1"/>
          </p:cNvSpPr>
          <p:nvPr/>
        </p:nvSpPr>
        <p:spPr bwMode="auto">
          <a:xfrm>
            <a:off x="2965450" y="1936750"/>
            <a:ext cx="1751013" cy="225425"/>
          </a:xfrm>
          <a:prstGeom prst="rect">
            <a:avLst/>
          </a:prstGeom>
          <a:solidFill>
            <a:schemeClr val="bg1"/>
          </a:solidFill>
          <a:ln w="19050">
            <a:solidFill>
              <a:schemeClr val="tx1"/>
            </a:solidFill>
            <a:miter lim="800000"/>
            <a:headEnd/>
            <a:tailEnd/>
          </a:ln>
        </p:spPr>
        <p:txBody>
          <a:bodyPr lIns="27432" tIns="27432" rIns="27432" bIns="27432">
            <a:spAutoFit/>
          </a:bodyPr>
          <a:lstStyle/>
          <a:p>
            <a:pPr>
              <a:spcBef>
                <a:spcPct val="50000"/>
              </a:spcBef>
            </a:pPr>
            <a:r>
              <a:rPr lang="en-US" sz="1000" b="0"/>
              <a:t>UW Med Center/Husky Stadium</a:t>
            </a:r>
          </a:p>
        </p:txBody>
      </p:sp>
      <p:sp>
        <p:nvSpPr>
          <p:cNvPr id="1287205" name="Text Box 37"/>
          <p:cNvSpPr txBox="1">
            <a:spLocks noChangeArrowheads="1"/>
          </p:cNvSpPr>
          <p:nvPr/>
        </p:nvSpPr>
        <p:spPr bwMode="auto">
          <a:xfrm>
            <a:off x="192088" y="3514725"/>
            <a:ext cx="681037" cy="225425"/>
          </a:xfrm>
          <a:prstGeom prst="rect">
            <a:avLst/>
          </a:prstGeom>
          <a:solidFill>
            <a:schemeClr val="bg1"/>
          </a:solidFill>
          <a:ln w="19050">
            <a:solidFill>
              <a:schemeClr val="tx1"/>
            </a:solidFill>
            <a:miter lim="800000"/>
            <a:headEnd/>
            <a:tailEnd/>
          </a:ln>
        </p:spPr>
        <p:txBody>
          <a:bodyPr lIns="27432" tIns="27432" rIns="27432" bIns="27432">
            <a:spAutoFit/>
          </a:bodyPr>
          <a:lstStyle/>
          <a:p>
            <a:pPr>
              <a:spcBef>
                <a:spcPct val="50000"/>
              </a:spcBef>
            </a:pPr>
            <a:r>
              <a:rPr lang="en-US" sz="1000" b="0"/>
              <a:t>Project Site</a:t>
            </a:r>
          </a:p>
        </p:txBody>
      </p:sp>
      <p:sp>
        <p:nvSpPr>
          <p:cNvPr id="1287206" name="Text Box 38"/>
          <p:cNvSpPr txBox="1">
            <a:spLocks noChangeArrowheads="1"/>
          </p:cNvSpPr>
          <p:nvPr/>
        </p:nvSpPr>
        <p:spPr bwMode="auto">
          <a:xfrm>
            <a:off x="7262813" y="619125"/>
            <a:ext cx="1020762" cy="225425"/>
          </a:xfrm>
          <a:prstGeom prst="rect">
            <a:avLst/>
          </a:prstGeom>
          <a:solidFill>
            <a:schemeClr val="bg1"/>
          </a:solidFill>
          <a:ln w="19050">
            <a:solidFill>
              <a:schemeClr val="tx1"/>
            </a:solidFill>
            <a:miter lim="800000"/>
            <a:headEnd/>
            <a:tailEnd/>
          </a:ln>
        </p:spPr>
        <p:txBody>
          <a:bodyPr lIns="27432" tIns="27432" rIns="27432" bIns="27432">
            <a:spAutoFit/>
          </a:bodyPr>
          <a:lstStyle/>
          <a:p>
            <a:pPr>
              <a:spcBef>
                <a:spcPct val="50000"/>
              </a:spcBef>
            </a:pPr>
            <a:r>
              <a:rPr lang="en-US" sz="1000" b="0"/>
              <a:t>Downtown Seattle</a:t>
            </a:r>
          </a:p>
        </p:txBody>
      </p:sp>
      <p:sp>
        <p:nvSpPr>
          <p:cNvPr id="1287207" name="Text Box 39"/>
          <p:cNvSpPr txBox="1">
            <a:spLocks noChangeArrowheads="1"/>
          </p:cNvSpPr>
          <p:nvPr/>
        </p:nvSpPr>
        <p:spPr bwMode="auto">
          <a:xfrm>
            <a:off x="6469063" y="4573588"/>
            <a:ext cx="681037" cy="225425"/>
          </a:xfrm>
          <a:prstGeom prst="rect">
            <a:avLst/>
          </a:prstGeom>
          <a:solidFill>
            <a:schemeClr val="bg1"/>
          </a:solidFill>
          <a:ln w="19050">
            <a:solidFill>
              <a:schemeClr val="tx1"/>
            </a:solidFill>
            <a:miter lim="800000"/>
            <a:headEnd/>
            <a:tailEnd/>
          </a:ln>
        </p:spPr>
        <p:txBody>
          <a:bodyPr lIns="27432" tIns="27432" rIns="27432" bIns="27432">
            <a:spAutoFit/>
          </a:bodyPr>
          <a:lstStyle/>
          <a:p>
            <a:pPr>
              <a:spcBef>
                <a:spcPct val="50000"/>
              </a:spcBef>
            </a:pPr>
            <a:r>
              <a:rPr lang="en-US" sz="1000" b="0"/>
              <a:t>Project Site</a:t>
            </a:r>
          </a:p>
        </p:txBody>
      </p:sp>
      <p:sp>
        <p:nvSpPr>
          <p:cNvPr id="1287208" name="Text Box 40"/>
          <p:cNvSpPr txBox="1">
            <a:spLocks noChangeArrowheads="1"/>
          </p:cNvSpPr>
          <p:nvPr/>
        </p:nvSpPr>
        <p:spPr bwMode="auto">
          <a:xfrm>
            <a:off x="5329238" y="1365250"/>
            <a:ext cx="674687" cy="225425"/>
          </a:xfrm>
          <a:prstGeom prst="rect">
            <a:avLst/>
          </a:prstGeom>
          <a:solidFill>
            <a:schemeClr val="bg1"/>
          </a:solidFill>
          <a:ln w="19050">
            <a:solidFill>
              <a:schemeClr val="tx1"/>
            </a:solidFill>
            <a:miter lim="800000"/>
            <a:headEnd/>
            <a:tailEnd/>
          </a:ln>
        </p:spPr>
        <p:txBody>
          <a:bodyPr wrap="none" lIns="27432" tIns="27432" rIns="27432" bIns="27432">
            <a:spAutoFit/>
          </a:bodyPr>
          <a:lstStyle/>
          <a:p>
            <a:pPr>
              <a:spcBef>
                <a:spcPct val="50000"/>
              </a:spcBef>
            </a:pPr>
            <a:r>
              <a:rPr lang="en-US" sz="1000" b="0"/>
              <a:t>Capitol Hill</a:t>
            </a:r>
          </a:p>
        </p:txBody>
      </p:sp>
      <p:sp>
        <p:nvSpPr>
          <p:cNvPr id="1287209" name="Text Box 41"/>
          <p:cNvSpPr txBox="1">
            <a:spLocks noChangeArrowheads="1"/>
          </p:cNvSpPr>
          <p:nvPr/>
        </p:nvSpPr>
        <p:spPr bwMode="auto">
          <a:xfrm>
            <a:off x="7783513" y="1827213"/>
            <a:ext cx="811212" cy="225425"/>
          </a:xfrm>
          <a:prstGeom prst="rect">
            <a:avLst/>
          </a:prstGeom>
          <a:solidFill>
            <a:schemeClr val="bg1"/>
          </a:solidFill>
          <a:ln w="19050">
            <a:solidFill>
              <a:schemeClr val="tx1"/>
            </a:solidFill>
            <a:miter lim="800000"/>
            <a:headEnd/>
            <a:tailEnd/>
          </a:ln>
        </p:spPr>
        <p:txBody>
          <a:bodyPr wrap="none" lIns="27432" tIns="27432" rIns="27432" bIns="27432">
            <a:spAutoFit/>
          </a:bodyPr>
          <a:lstStyle/>
          <a:p>
            <a:pPr>
              <a:spcBef>
                <a:spcPct val="50000"/>
              </a:spcBef>
            </a:pPr>
            <a:r>
              <a:rPr lang="en-US" sz="1000" b="0"/>
              <a:t>S. Lake Union</a:t>
            </a:r>
          </a:p>
        </p:txBody>
      </p:sp>
      <p:sp>
        <p:nvSpPr>
          <p:cNvPr id="1287210" name="Text Box 42"/>
          <p:cNvSpPr txBox="1">
            <a:spLocks noChangeArrowheads="1"/>
          </p:cNvSpPr>
          <p:nvPr/>
        </p:nvSpPr>
        <p:spPr bwMode="auto">
          <a:xfrm>
            <a:off x="8312150" y="1330325"/>
            <a:ext cx="714375" cy="225425"/>
          </a:xfrm>
          <a:prstGeom prst="rect">
            <a:avLst/>
          </a:prstGeom>
          <a:solidFill>
            <a:schemeClr val="bg1"/>
          </a:solidFill>
          <a:ln w="19050">
            <a:solidFill>
              <a:schemeClr val="tx1"/>
            </a:solidFill>
            <a:miter lim="800000"/>
            <a:headEnd/>
            <a:tailEnd/>
          </a:ln>
        </p:spPr>
        <p:txBody>
          <a:bodyPr wrap="none" lIns="27432" tIns="27432" rIns="27432" bIns="27432">
            <a:spAutoFit/>
          </a:bodyPr>
          <a:lstStyle/>
          <a:p>
            <a:pPr>
              <a:spcBef>
                <a:spcPct val="50000"/>
              </a:spcBef>
            </a:pPr>
            <a:r>
              <a:rPr lang="en-US" sz="1000" b="0"/>
              <a:t>Queen Anne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87172"/>
                                        </p:tgtEl>
                                        <p:attrNameLst>
                                          <p:attrName>style.visibility</p:attrName>
                                        </p:attrNameLst>
                                      </p:cBhvr>
                                      <p:to>
                                        <p:strVal val="visible"/>
                                      </p:to>
                                    </p:set>
                                    <p:animEffect transition="in" filter="fade">
                                      <p:cBhvr>
                                        <p:cTn id="7" dur="1000"/>
                                        <p:tgtEl>
                                          <p:spTgt spid="128717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87174"/>
                                        </p:tgtEl>
                                        <p:attrNameLst>
                                          <p:attrName>style.visibility</p:attrName>
                                        </p:attrNameLst>
                                      </p:cBhvr>
                                      <p:to>
                                        <p:strVal val="visible"/>
                                      </p:to>
                                    </p:set>
                                    <p:animEffect transition="in" filter="fade">
                                      <p:cBhvr>
                                        <p:cTn id="10" dur="1000"/>
                                        <p:tgtEl>
                                          <p:spTgt spid="128717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87205"/>
                                        </p:tgtEl>
                                        <p:attrNameLst>
                                          <p:attrName>style.visibility</p:attrName>
                                        </p:attrNameLst>
                                      </p:cBhvr>
                                      <p:to>
                                        <p:strVal val="visible"/>
                                      </p:to>
                                    </p:set>
                                    <p:animEffect transition="in" filter="fade">
                                      <p:cBhvr>
                                        <p:cTn id="13" dur="1000"/>
                                        <p:tgtEl>
                                          <p:spTgt spid="1287205"/>
                                        </p:tgtEl>
                                      </p:cBhvr>
                                    </p:animEffect>
                                  </p:childTnLst>
                                </p:cTn>
                              </p:par>
                            </p:childTnLst>
                          </p:cTn>
                        </p:par>
                        <p:par>
                          <p:cTn id="14" fill="hold">
                            <p:stCondLst>
                              <p:cond delay="1000"/>
                            </p:stCondLst>
                            <p:childTnLst>
                              <p:par>
                                <p:cTn id="15" presetID="42" presetClass="entr" presetSubtype="0" fill="hold" nodeType="afterEffect">
                                  <p:stCondLst>
                                    <p:cond delay="1000"/>
                                  </p:stCondLst>
                                  <p:childTnLst>
                                    <p:set>
                                      <p:cBhvr>
                                        <p:cTn id="16" dur="1" fill="hold">
                                          <p:stCondLst>
                                            <p:cond delay="0"/>
                                          </p:stCondLst>
                                        </p:cTn>
                                        <p:tgtEl>
                                          <p:spTgt spid="1287171">
                                            <p:txEl>
                                              <p:pRg st="0" end="0"/>
                                            </p:txEl>
                                          </p:spTgt>
                                        </p:tgtEl>
                                        <p:attrNameLst>
                                          <p:attrName>style.visibility</p:attrName>
                                        </p:attrNameLst>
                                      </p:cBhvr>
                                      <p:to>
                                        <p:strVal val="visible"/>
                                      </p:to>
                                    </p:set>
                                    <p:animEffect transition="in" filter="fade">
                                      <p:cBhvr>
                                        <p:cTn id="17" dur="2000"/>
                                        <p:tgtEl>
                                          <p:spTgt spid="1287171">
                                            <p:txEl>
                                              <p:pRg st="0" end="0"/>
                                            </p:txEl>
                                          </p:spTgt>
                                        </p:tgtEl>
                                      </p:cBhvr>
                                    </p:animEffect>
                                    <p:anim calcmode="lin" valueType="num">
                                      <p:cBhvr>
                                        <p:cTn id="18" dur="2000" fill="hold"/>
                                        <p:tgtEl>
                                          <p:spTgt spid="1287171">
                                            <p:txEl>
                                              <p:pRg st="0" end="0"/>
                                            </p:txEl>
                                          </p:spTgt>
                                        </p:tgtEl>
                                        <p:attrNameLst>
                                          <p:attrName>ppt_x</p:attrName>
                                        </p:attrNameLst>
                                      </p:cBhvr>
                                      <p:tavLst>
                                        <p:tav tm="0">
                                          <p:val>
                                            <p:strVal val="#ppt_x"/>
                                          </p:val>
                                        </p:tav>
                                        <p:tav tm="100000">
                                          <p:val>
                                            <p:strVal val="#ppt_x"/>
                                          </p:val>
                                        </p:tav>
                                      </p:tavLst>
                                    </p:anim>
                                    <p:anim calcmode="lin" valueType="num">
                                      <p:cBhvr>
                                        <p:cTn id="19" dur="2000" fill="hold"/>
                                        <p:tgtEl>
                                          <p:spTgt spid="1287171">
                                            <p:txEl>
                                              <p:pRg st="0" end="0"/>
                                            </p:txEl>
                                          </p:spTgt>
                                        </p:tgtEl>
                                        <p:attrNameLst>
                                          <p:attrName>ppt_y</p:attrName>
                                        </p:attrNameLst>
                                      </p:cBhvr>
                                      <p:tavLst>
                                        <p:tav tm="0">
                                          <p:val>
                                            <p:strVal val="#ppt_y+.1"/>
                                          </p:val>
                                        </p:tav>
                                        <p:tav tm="100000">
                                          <p:val>
                                            <p:strVal val="#ppt_y"/>
                                          </p:val>
                                        </p:tav>
                                      </p:tavLst>
                                    </p:anim>
                                  </p:childTnLst>
                                </p:cTn>
                              </p:par>
                              <p:par>
                                <p:cTn id="20" presetID="18" presetClass="entr" presetSubtype="3" fill="hold" nodeType="withEffect">
                                  <p:stCondLst>
                                    <p:cond delay="2000"/>
                                  </p:stCondLst>
                                  <p:childTnLst>
                                    <p:set>
                                      <p:cBhvr>
                                        <p:cTn id="21" dur="1" fill="hold">
                                          <p:stCondLst>
                                            <p:cond delay="0"/>
                                          </p:stCondLst>
                                        </p:cTn>
                                        <p:tgtEl>
                                          <p:spTgt spid="2"/>
                                        </p:tgtEl>
                                        <p:attrNameLst>
                                          <p:attrName>style.visibility</p:attrName>
                                        </p:attrNameLst>
                                      </p:cBhvr>
                                      <p:to>
                                        <p:strVal val="visible"/>
                                      </p:to>
                                    </p:set>
                                    <p:animEffect transition="in" filter="strips(upRight)">
                                      <p:cBhvr>
                                        <p:cTn id="22" dur="2000"/>
                                        <p:tgtEl>
                                          <p:spTgt spid="2"/>
                                        </p:tgtEl>
                                      </p:cBhvr>
                                    </p:animEffect>
                                  </p:childTnLst>
                                </p:cTn>
                              </p:par>
                            </p:childTnLst>
                          </p:cTn>
                        </p:par>
                        <p:par>
                          <p:cTn id="23" fill="hold">
                            <p:stCondLst>
                              <p:cond delay="5000"/>
                            </p:stCondLst>
                            <p:childTnLst>
                              <p:par>
                                <p:cTn id="24" presetID="10" presetClass="entr" presetSubtype="0" fill="hold" grpId="0" nodeType="afterEffect">
                                  <p:stCondLst>
                                    <p:cond delay="0"/>
                                  </p:stCondLst>
                                  <p:childTnLst>
                                    <p:set>
                                      <p:cBhvr>
                                        <p:cTn id="25" dur="1" fill="hold">
                                          <p:stCondLst>
                                            <p:cond delay="0"/>
                                          </p:stCondLst>
                                        </p:cTn>
                                        <p:tgtEl>
                                          <p:spTgt spid="1287203"/>
                                        </p:tgtEl>
                                        <p:attrNameLst>
                                          <p:attrName>style.visibility</p:attrName>
                                        </p:attrNameLst>
                                      </p:cBhvr>
                                      <p:to>
                                        <p:strVal val="visible"/>
                                      </p:to>
                                    </p:set>
                                    <p:animEffect transition="in" filter="fade">
                                      <p:cBhvr>
                                        <p:cTn id="26" dur="1000"/>
                                        <p:tgtEl>
                                          <p:spTgt spid="1287203"/>
                                        </p:tgtEl>
                                      </p:cBhvr>
                                    </p:animEffect>
                                  </p:childTnLst>
                                </p:cTn>
                              </p:par>
                            </p:childTnLst>
                          </p:cTn>
                        </p:par>
                        <p:par>
                          <p:cTn id="27" fill="hold">
                            <p:stCondLst>
                              <p:cond delay="6000"/>
                            </p:stCondLst>
                            <p:childTnLst>
                              <p:par>
                                <p:cTn id="28" presetID="18" presetClass="entr" presetSubtype="3"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strips(upRight)">
                                      <p:cBhvr>
                                        <p:cTn id="30" dur="1000"/>
                                        <p:tgtEl>
                                          <p:spTgt spid="4"/>
                                        </p:tgtEl>
                                      </p:cBhvr>
                                    </p:animEffect>
                                  </p:childTnLst>
                                </p:cTn>
                              </p:par>
                            </p:childTnLst>
                          </p:cTn>
                        </p:par>
                        <p:par>
                          <p:cTn id="31" fill="hold">
                            <p:stCondLst>
                              <p:cond delay="7000"/>
                            </p:stCondLst>
                            <p:childTnLst>
                              <p:par>
                                <p:cTn id="32" presetID="10" presetClass="entr" presetSubtype="0" fill="hold" grpId="0" nodeType="afterEffect">
                                  <p:stCondLst>
                                    <p:cond delay="0"/>
                                  </p:stCondLst>
                                  <p:childTnLst>
                                    <p:set>
                                      <p:cBhvr>
                                        <p:cTn id="33" dur="1" fill="hold">
                                          <p:stCondLst>
                                            <p:cond delay="0"/>
                                          </p:stCondLst>
                                        </p:cTn>
                                        <p:tgtEl>
                                          <p:spTgt spid="1287204"/>
                                        </p:tgtEl>
                                        <p:attrNameLst>
                                          <p:attrName>style.visibility</p:attrName>
                                        </p:attrNameLst>
                                      </p:cBhvr>
                                      <p:to>
                                        <p:strVal val="visible"/>
                                      </p:to>
                                    </p:set>
                                    <p:animEffect transition="in" filter="fade">
                                      <p:cBhvr>
                                        <p:cTn id="34" dur="1000"/>
                                        <p:tgtEl>
                                          <p:spTgt spid="1287204"/>
                                        </p:tgtEl>
                                      </p:cBhvr>
                                    </p:animEffect>
                                  </p:childTnLst>
                                </p:cTn>
                              </p:par>
                            </p:childTnLst>
                          </p:cTn>
                        </p:par>
                        <p:par>
                          <p:cTn id="35" fill="hold">
                            <p:stCondLst>
                              <p:cond delay="8000"/>
                            </p:stCondLst>
                            <p:childTnLst>
                              <p:par>
                                <p:cTn id="36" presetID="18" presetClass="entr" presetSubtype="3" fill="hold" nodeType="afterEffect">
                                  <p:stCondLst>
                                    <p:cond delay="0"/>
                                  </p:stCondLst>
                                  <p:childTnLst>
                                    <p:set>
                                      <p:cBhvr>
                                        <p:cTn id="37" dur="1" fill="hold">
                                          <p:stCondLst>
                                            <p:cond delay="0"/>
                                          </p:stCondLst>
                                        </p:cTn>
                                        <p:tgtEl>
                                          <p:spTgt spid="3"/>
                                        </p:tgtEl>
                                        <p:attrNameLst>
                                          <p:attrName>style.visibility</p:attrName>
                                        </p:attrNameLst>
                                      </p:cBhvr>
                                      <p:to>
                                        <p:strVal val="visible"/>
                                      </p:to>
                                    </p:set>
                                    <p:animEffect transition="in" filter="strips(upRight)">
                                      <p:cBhvr>
                                        <p:cTn id="38" dur="2000"/>
                                        <p:tgtEl>
                                          <p:spTgt spid="3"/>
                                        </p:tgtEl>
                                      </p:cBhvr>
                                    </p:animEffect>
                                  </p:childTnLst>
                                </p:cTn>
                              </p:par>
                            </p:childTnLst>
                          </p:cTn>
                        </p:par>
                        <p:par>
                          <p:cTn id="39" fill="hold">
                            <p:stCondLst>
                              <p:cond delay="10000"/>
                            </p:stCondLst>
                            <p:childTnLst>
                              <p:par>
                                <p:cTn id="40" presetID="10" presetClass="entr" presetSubtype="0" fill="hold" grpId="0" nodeType="afterEffect">
                                  <p:stCondLst>
                                    <p:cond delay="0"/>
                                  </p:stCondLst>
                                  <p:childTnLst>
                                    <p:set>
                                      <p:cBhvr>
                                        <p:cTn id="41" dur="1" fill="hold">
                                          <p:stCondLst>
                                            <p:cond delay="0"/>
                                          </p:stCondLst>
                                        </p:cTn>
                                        <p:tgtEl>
                                          <p:spTgt spid="1287202"/>
                                        </p:tgtEl>
                                        <p:attrNameLst>
                                          <p:attrName>style.visibility</p:attrName>
                                        </p:attrNameLst>
                                      </p:cBhvr>
                                      <p:to>
                                        <p:strVal val="visible"/>
                                      </p:to>
                                    </p:set>
                                    <p:animEffect transition="in" filter="fade">
                                      <p:cBhvr>
                                        <p:cTn id="42" dur="1000"/>
                                        <p:tgtEl>
                                          <p:spTgt spid="128720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287173"/>
                                        </p:tgtEl>
                                        <p:attrNameLst>
                                          <p:attrName>style.visibility</p:attrName>
                                        </p:attrNameLst>
                                      </p:cBhvr>
                                      <p:to>
                                        <p:strVal val="visible"/>
                                      </p:to>
                                    </p:set>
                                    <p:animEffect transition="in" filter="fade">
                                      <p:cBhvr>
                                        <p:cTn id="47" dur="1000"/>
                                        <p:tgtEl>
                                          <p:spTgt spid="1287173"/>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287175"/>
                                        </p:tgtEl>
                                        <p:attrNameLst>
                                          <p:attrName>style.visibility</p:attrName>
                                        </p:attrNameLst>
                                      </p:cBhvr>
                                      <p:to>
                                        <p:strVal val="visible"/>
                                      </p:to>
                                    </p:set>
                                    <p:animEffect transition="in" filter="fade">
                                      <p:cBhvr>
                                        <p:cTn id="50" dur="1000"/>
                                        <p:tgtEl>
                                          <p:spTgt spid="1287175"/>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287207"/>
                                        </p:tgtEl>
                                        <p:attrNameLst>
                                          <p:attrName>style.visibility</p:attrName>
                                        </p:attrNameLst>
                                      </p:cBhvr>
                                      <p:to>
                                        <p:strVal val="visible"/>
                                      </p:to>
                                    </p:set>
                                    <p:animEffect transition="in" filter="fade">
                                      <p:cBhvr>
                                        <p:cTn id="53" dur="1000"/>
                                        <p:tgtEl>
                                          <p:spTgt spid="1287207"/>
                                        </p:tgtEl>
                                      </p:cBhvr>
                                    </p:animEffect>
                                  </p:childTnLst>
                                </p:cTn>
                              </p:par>
                            </p:childTnLst>
                          </p:cTn>
                        </p:par>
                        <p:par>
                          <p:cTn id="54" fill="hold">
                            <p:stCondLst>
                              <p:cond delay="1000"/>
                            </p:stCondLst>
                            <p:childTnLst>
                              <p:par>
                                <p:cTn id="55" presetID="2" presetClass="entr" presetSubtype="4" fill="hold" nodeType="afterEffect">
                                  <p:stCondLst>
                                    <p:cond delay="1000"/>
                                  </p:stCondLst>
                                  <p:childTnLst>
                                    <p:set>
                                      <p:cBhvr>
                                        <p:cTn id="56" dur="1" fill="hold">
                                          <p:stCondLst>
                                            <p:cond delay="0"/>
                                          </p:stCondLst>
                                        </p:cTn>
                                        <p:tgtEl>
                                          <p:spTgt spid="1287171">
                                            <p:txEl>
                                              <p:pRg st="1" end="1"/>
                                            </p:txEl>
                                          </p:spTgt>
                                        </p:tgtEl>
                                        <p:attrNameLst>
                                          <p:attrName>style.visibility</p:attrName>
                                        </p:attrNameLst>
                                      </p:cBhvr>
                                      <p:to>
                                        <p:strVal val="visible"/>
                                      </p:to>
                                    </p:set>
                                    <p:anim calcmode="lin" valueType="num">
                                      <p:cBhvr additive="base">
                                        <p:cTn id="57" dur="2000" fill="hold"/>
                                        <p:tgtEl>
                                          <p:spTgt spid="1287171">
                                            <p:txEl>
                                              <p:pRg st="1" end="1"/>
                                            </p:txEl>
                                          </p:spTgt>
                                        </p:tgtEl>
                                        <p:attrNameLst>
                                          <p:attrName>ppt_x</p:attrName>
                                        </p:attrNameLst>
                                      </p:cBhvr>
                                      <p:tavLst>
                                        <p:tav tm="0">
                                          <p:val>
                                            <p:strVal val="#ppt_x"/>
                                          </p:val>
                                        </p:tav>
                                        <p:tav tm="100000">
                                          <p:val>
                                            <p:strVal val="#ppt_x"/>
                                          </p:val>
                                        </p:tav>
                                      </p:tavLst>
                                    </p:anim>
                                    <p:anim calcmode="lin" valueType="num">
                                      <p:cBhvr additive="base">
                                        <p:cTn id="58" dur="2000" fill="hold"/>
                                        <p:tgtEl>
                                          <p:spTgt spid="1287171">
                                            <p:txEl>
                                              <p:pRg st="1" end="1"/>
                                            </p:txEl>
                                          </p:spTgt>
                                        </p:tgtEl>
                                        <p:attrNameLst>
                                          <p:attrName>ppt_y</p:attrName>
                                        </p:attrNameLst>
                                      </p:cBhvr>
                                      <p:tavLst>
                                        <p:tav tm="0">
                                          <p:val>
                                            <p:strVal val="1+#ppt_h/2"/>
                                          </p:val>
                                        </p:tav>
                                        <p:tav tm="100000">
                                          <p:val>
                                            <p:strVal val="#ppt_y"/>
                                          </p:val>
                                        </p:tav>
                                      </p:tavLst>
                                    </p:anim>
                                  </p:childTnLst>
                                </p:cTn>
                              </p:par>
                              <p:par>
                                <p:cTn id="59" presetID="18" presetClass="entr" presetSubtype="3" fill="hold" nodeType="withEffect">
                                  <p:stCondLst>
                                    <p:cond delay="0"/>
                                  </p:stCondLst>
                                  <p:childTnLst>
                                    <p:set>
                                      <p:cBhvr>
                                        <p:cTn id="60" dur="1" fill="hold">
                                          <p:stCondLst>
                                            <p:cond delay="0"/>
                                          </p:stCondLst>
                                        </p:cTn>
                                        <p:tgtEl>
                                          <p:spTgt spid="5"/>
                                        </p:tgtEl>
                                        <p:attrNameLst>
                                          <p:attrName>style.visibility</p:attrName>
                                        </p:attrNameLst>
                                      </p:cBhvr>
                                      <p:to>
                                        <p:strVal val="visible"/>
                                      </p:to>
                                    </p:set>
                                    <p:animEffect transition="in" filter="strips(upRight)">
                                      <p:cBhvr>
                                        <p:cTn id="61" dur="2000"/>
                                        <p:tgtEl>
                                          <p:spTgt spid="5"/>
                                        </p:tgtEl>
                                      </p:cBhvr>
                                    </p:animEffect>
                                  </p:childTnLst>
                                </p:cTn>
                              </p:par>
                            </p:childTnLst>
                          </p:cTn>
                        </p:par>
                        <p:par>
                          <p:cTn id="62" fill="hold">
                            <p:stCondLst>
                              <p:cond delay="4000"/>
                            </p:stCondLst>
                            <p:childTnLst>
                              <p:par>
                                <p:cTn id="63" presetID="10" presetClass="entr" presetSubtype="0" fill="hold" grpId="0" nodeType="afterEffect">
                                  <p:stCondLst>
                                    <p:cond delay="0"/>
                                  </p:stCondLst>
                                  <p:childTnLst>
                                    <p:set>
                                      <p:cBhvr>
                                        <p:cTn id="64" dur="1" fill="hold">
                                          <p:stCondLst>
                                            <p:cond delay="0"/>
                                          </p:stCondLst>
                                        </p:cTn>
                                        <p:tgtEl>
                                          <p:spTgt spid="1287206"/>
                                        </p:tgtEl>
                                        <p:attrNameLst>
                                          <p:attrName>style.visibility</p:attrName>
                                        </p:attrNameLst>
                                      </p:cBhvr>
                                      <p:to>
                                        <p:strVal val="visible"/>
                                      </p:to>
                                    </p:set>
                                    <p:animEffect transition="in" filter="fade">
                                      <p:cBhvr>
                                        <p:cTn id="65" dur="1000"/>
                                        <p:tgtEl>
                                          <p:spTgt spid="1287206"/>
                                        </p:tgtEl>
                                      </p:cBhvr>
                                    </p:animEffect>
                                  </p:childTnLst>
                                </p:cTn>
                              </p:par>
                            </p:childTnLst>
                          </p:cTn>
                        </p:par>
                        <p:par>
                          <p:cTn id="66" fill="hold">
                            <p:stCondLst>
                              <p:cond delay="5000"/>
                            </p:stCondLst>
                            <p:childTnLst>
                              <p:par>
                                <p:cTn id="67" presetID="18" presetClass="entr" presetSubtype="12"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Effect transition="in" filter="strips(downLeft)">
                                      <p:cBhvr>
                                        <p:cTn id="69" dur="2000"/>
                                        <p:tgtEl>
                                          <p:spTgt spid="6"/>
                                        </p:tgtEl>
                                      </p:cBhvr>
                                    </p:animEffect>
                                  </p:childTnLst>
                                </p:cTn>
                              </p:par>
                            </p:childTnLst>
                          </p:cTn>
                        </p:par>
                        <p:par>
                          <p:cTn id="70" fill="hold">
                            <p:stCondLst>
                              <p:cond delay="7000"/>
                            </p:stCondLst>
                            <p:childTnLst>
                              <p:par>
                                <p:cTn id="71" presetID="10" presetClass="entr" presetSubtype="0" fill="hold" grpId="0" nodeType="afterEffect">
                                  <p:stCondLst>
                                    <p:cond delay="0"/>
                                  </p:stCondLst>
                                  <p:childTnLst>
                                    <p:set>
                                      <p:cBhvr>
                                        <p:cTn id="72" dur="1" fill="hold">
                                          <p:stCondLst>
                                            <p:cond delay="0"/>
                                          </p:stCondLst>
                                        </p:cTn>
                                        <p:tgtEl>
                                          <p:spTgt spid="1287208"/>
                                        </p:tgtEl>
                                        <p:attrNameLst>
                                          <p:attrName>style.visibility</p:attrName>
                                        </p:attrNameLst>
                                      </p:cBhvr>
                                      <p:to>
                                        <p:strVal val="visible"/>
                                      </p:to>
                                    </p:set>
                                    <p:animEffect transition="in" filter="fade">
                                      <p:cBhvr>
                                        <p:cTn id="73" dur="1000"/>
                                        <p:tgtEl>
                                          <p:spTgt spid="1287208"/>
                                        </p:tgtEl>
                                      </p:cBhvr>
                                    </p:animEffect>
                                  </p:childTnLst>
                                </p:cTn>
                              </p:par>
                            </p:childTnLst>
                          </p:cTn>
                        </p:par>
                        <p:par>
                          <p:cTn id="74" fill="hold">
                            <p:stCondLst>
                              <p:cond delay="8000"/>
                            </p:stCondLst>
                            <p:childTnLst>
                              <p:par>
                                <p:cTn id="75" presetID="18" presetClass="entr" presetSubtype="6"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Effect transition="in" filter="strips(downRight)">
                                      <p:cBhvr>
                                        <p:cTn id="77" dur="2000"/>
                                        <p:tgtEl>
                                          <p:spTgt spid="7"/>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1287209"/>
                                        </p:tgtEl>
                                        <p:attrNameLst>
                                          <p:attrName>style.visibility</p:attrName>
                                        </p:attrNameLst>
                                      </p:cBhvr>
                                      <p:to>
                                        <p:strVal val="visible"/>
                                      </p:to>
                                    </p:set>
                                    <p:animEffect transition="in" filter="fade">
                                      <p:cBhvr>
                                        <p:cTn id="80" dur="1000"/>
                                        <p:tgtEl>
                                          <p:spTgt spid="1287209"/>
                                        </p:tgtEl>
                                      </p:cBhvr>
                                    </p:animEffect>
                                  </p:childTnLst>
                                </p:cTn>
                              </p:par>
                            </p:childTnLst>
                          </p:cTn>
                        </p:par>
                        <p:par>
                          <p:cTn id="81" fill="hold">
                            <p:stCondLst>
                              <p:cond delay="10000"/>
                            </p:stCondLst>
                            <p:childTnLst>
                              <p:par>
                                <p:cTn id="82" presetID="10" presetClass="entr" presetSubtype="0" fill="hold" grpId="0" nodeType="afterEffect">
                                  <p:stCondLst>
                                    <p:cond delay="0"/>
                                  </p:stCondLst>
                                  <p:childTnLst>
                                    <p:set>
                                      <p:cBhvr>
                                        <p:cTn id="83" dur="1" fill="hold">
                                          <p:stCondLst>
                                            <p:cond delay="0"/>
                                          </p:stCondLst>
                                        </p:cTn>
                                        <p:tgtEl>
                                          <p:spTgt spid="1287210"/>
                                        </p:tgtEl>
                                        <p:attrNameLst>
                                          <p:attrName>style.visibility</p:attrName>
                                        </p:attrNameLst>
                                      </p:cBhvr>
                                      <p:to>
                                        <p:strVal val="visible"/>
                                      </p:to>
                                    </p:set>
                                    <p:animEffect transition="in" filter="fade">
                                      <p:cBhvr>
                                        <p:cTn id="84" dur="1000"/>
                                        <p:tgtEl>
                                          <p:spTgt spid="1287210"/>
                                        </p:tgtEl>
                                      </p:cBhvr>
                                    </p:animEffect>
                                  </p:childTnLst>
                                </p:cTn>
                              </p:par>
                            </p:childTnLst>
                          </p:cTn>
                        </p:par>
                        <p:par>
                          <p:cTn id="85" fill="hold">
                            <p:stCondLst>
                              <p:cond delay="11000"/>
                            </p:stCondLst>
                            <p:childTnLst>
                              <p:par>
                                <p:cTn id="86" presetID="2" presetClass="entr" presetSubtype="4" fill="hold" nodeType="afterEffect">
                                  <p:stCondLst>
                                    <p:cond delay="0"/>
                                  </p:stCondLst>
                                  <p:childTnLst>
                                    <p:set>
                                      <p:cBhvr>
                                        <p:cTn id="87" dur="1" fill="hold">
                                          <p:stCondLst>
                                            <p:cond delay="0"/>
                                          </p:stCondLst>
                                        </p:cTn>
                                        <p:tgtEl>
                                          <p:spTgt spid="1287171">
                                            <p:txEl>
                                              <p:pRg st="2" end="2"/>
                                            </p:txEl>
                                          </p:spTgt>
                                        </p:tgtEl>
                                        <p:attrNameLst>
                                          <p:attrName>style.visibility</p:attrName>
                                        </p:attrNameLst>
                                      </p:cBhvr>
                                      <p:to>
                                        <p:strVal val="visible"/>
                                      </p:to>
                                    </p:set>
                                    <p:anim calcmode="lin" valueType="num">
                                      <p:cBhvr additive="base">
                                        <p:cTn id="88" dur="1000" fill="hold"/>
                                        <p:tgtEl>
                                          <p:spTgt spid="1287171">
                                            <p:txEl>
                                              <p:pRg st="2" end="2"/>
                                            </p:txEl>
                                          </p:spTgt>
                                        </p:tgtEl>
                                        <p:attrNameLst>
                                          <p:attrName>ppt_x</p:attrName>
                                        </p:attrNameLst>
                                      </p:cBhvr>
                                      <p:tavLst>
                                        <p:tav tm="0">
                                          <p:val>
                                            <p:strVal val="#ppt_x"/>
                                          </p:val>
                                        </p:tav>
                                        <p:tav tm="100000">
                                          <p:val>
                                            <p:strVal val="#ppt_x"/>
                                          </p:val>
                                        </p:tav>
                                      </p:tavLst>
                                    </p:anim>
                                    <p:anim calcmode="lin" valueType="num">
                                      <p:cBhvr additive="base">
                                        <p:cTn id="89" dur="1000" fill="hold"/>
                                        <p:tgtEl>
                                          <p:spTgt spid="128717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7174" grpId="0" animBg="1"/>
      <p:bldP spid="1287175" grpId="0" animBg="1"/>
      <p:bldP spid="1287202" grpId="0" animBg="1"/>
      <p:bldP spid="1287203" grpId="0" animBg="1"/>
      <p:bldP spid="1287204" grpId="0" animBg="1"/>
      <p:bldP spid="1287205" grpId="0" animBg="1"/>
      <p:bldP spid="1287206" grpId="0" animBg="1"/>
      <p:bldP spid="1287207" grpId="0" animBg="1"/>
      <p:bldP spid="1287208" grpId="0" animBg="1"/>
      <p:bldP spid="1287209" grpId="0" animBg="1"/>
      <p:bldP spid="12872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dirty="0" smtClean="0"/>
              <a:t>Micro-Linkages: Ingress/Egress</a:t>
            </a:r>
          </a:p>
        </p:txBody>
      </p:sp>
      <p:pic>
        <p:nvPicPr>
          <p:cNvPr id="44035" name="Picture 2"/>
          <p:cNvPicPr>
            <a:picLocks noChangeAspect="1" noChangeArrowheads="1"/>
          </p:cNvPicPr>
          <p:nvPr/>
        </p:nvPicPr>
        <p:blipFill>
          <a:blip r:embed="rId3" cstate="print"/>
          <a:srcRect/>
          <a:stretch>
            <a:fillRect/>
          </a:stretch>
        </p:blipFill>
        <p:spPr bwMode="auto">
          <a:xfrm>
            <a:off x="4572000" y="762000"/>
            <a:ext cx="4572000" cy="3429000"/>
          </a:xfrm>
          <a:prstGeom prst="rect">
            <a:avLst/>
          </a:prstGeom>
          <a:noFill/>
          <a:ln w="9525">
            <a:noFill/>
            <a:miter lim="800000"/>
            <a:headEnd/>
            <a:tailEnd/>
          </a:ln>
        </p:spPr>
      </p:pic>
      <p:pic>
        <p:nvPicPr>
          <p:cNvPr id="22532" name="Picture 3"/>
          <p:cNvPicPr>
            <a:picLocks noChangeAspect="1" noChangeArrowheads="1"/>
          </p:cNvPicPr>
          <p:nvPr/>
        </p:nvPicPr>
        <p:blipFill>
          <a:blip r:embed="rId4" cstate="print"/>
          <a:srcRect/>
          <a:stretch>
            <a:fillRect/>
          </a:stretch>
        </p:blipFill>
        <p:spPr bwMode="auto">
          <a:xfrm>
            <a:off x="2057400" y="3352800"/>
            <a:ext cx="4572000" cy="3429000"/>
          </a:xfrm>
          <a:prstGeom prst="rect">
            <a:avLst/>
          </a:prstGeom>
          <a:noFill/>
          <a:ln w="9525">
            <a:noFill/>
            <a:miter lim="800000"/>
            <a:headEnd/>
            <a:tailEnd/>
          </a:ln>
        </p:spPr>
      </p:pic>
      <p:pic>
        <p:nvPicPr>
          <p:cNvPr id="10242" name="Picture 2"/>
          <p:cNvPicPr>
            <a:picLocks noChangeAspect="1" noChangeArrowheads="1"/>
          </p:cNvPicPr>
          <p:nvPr/>
        </p:nvPicPr>
        <p:blipFill>
          <a:blip r:embed="rId5" cstate="print"/>
          <a:srcRect/>
          <a:stretch>
            <a:fillRect/>
          </a:stretch>
        </p:blipFill>
        <p:spPr bwMode="auto">
          <a:xfrm>
            <a:off x="76200" y="838200"/>
            <a:ext cx="4267200" cy="3200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52400" y="304800"/>
            <a:ext cx="6858000" cy="533400"/>
          </a:xfrm>
        </p:spPr>
        <p:txBody>
          <a:bodyPr/>
          <a:lstStyle/>
          <a:p>
            <a:r>
              <a:rPr lang="en-US" dirty="0" smtClean="0"/>
              <a:t>Step 4: Legal-Political-Ethical Constraints</a:t>
            </a:r>
          </a:p>
        </p:txBody>
      </p:sp>
      <p:sp>
        <p:nvSpPr>
          <p:cNvPr id="1632259" name="Rectangle 3"/>
          <p:cNvSpPr>
            <a:spLocks noGrp="1" noChangeArrowheads="1"/>
          </p:cNvSpPr>
          <p:nvPr>
            <p:ph type="body" idx="1"/>
          </p:nvPr>
        </p:nvSpPr>
        <p:spPr/>
        <p:txBody>
          <a:bodyPr/>
          <a:lstStyle/>
          <a:p>
            <a:r>
              <a:rPr lang="en-US" sz="2000" dirty="0" smtClean="0"/>
              <a:t>Legal-Political-Ethical Tie</a:t>
            </a:r>
          </a:p>
          <a:p>
            <a:pPr lvl="1"/>
            <a:r>
              <a:rPr lang="en-US" sz="2000" dirty="0" smtClean="0"/>
              <a:t>Constraints by law: Legal</a:t>
            </a:r>
          </a:p>
          <a:p>
            <a:pPr lvl="2"/>
            <a:r>
              <a:rPr lang="en-US" sz="1800" dirty="0" smtClean="0"/>
              <a:t>Site constraints</a:t>
            </a:r>
          </a:p>
          <a:p>
            <a:pPr lvl="2"/>
            <a:r>
              <a:rPr lang="en-US" sz="1800" dirty="0" smtClean="0"/>
              <a:t>Enterprise constraints (users)</a:t>
            </a:r>
          </a:p>
          <a:p>
            <a:pPr lvl="1"/>
            <a:r>
              <a:rPr lang="en-US" sz="2000" dirty="0" smtClean="0"/>
              <a:t>Constraints by Market</a:t>
            </a:r>
          </a:p>
          <a:p>
            <a:pPr lvl="2"/>
            <a:r>
              <a:rPr lang="en-US" sz="1800" dirty="0" smtClean="0"/>
              <a:t>Capital Market &amp; Investor Constraints</a:t>
            </a:r>
          </a:p>
          <a:p>
            <a:pPr lvl="2"/>
            <a:r>
              <a:rPr lang="en-US" sz="1800" dirty="0" smtClean="0"/>
              <a:t>Community constraints</a:t>
            </a:r>
          </a:p>
          <a:p>
            <a:pPr lvl="1"/>
            <a:r>
              <a:rPr lang="en-US" sz="2000" dirty="0" smtClean="0"/>
              <a:t>Ethical/Political Constraints</a:t>
            </a:r>
          </a:p>
          <a:p>
            <a:pPr lvl="2"/>
            <a:r>
              <a:rPr lang="en-US" sz="1800" dirty="0" smtClean="0"/>
              <a:t>Sustainability and the irretrievable resource commitment</a:t>
            </a:r>
          </a:p>
          <a:p>
            <a:pPr lvl="2"/>
            <a:r>
              <a:rPr lang="en-US" sz="1800" dirty="0" smtClean="0"/>
              <a:t>Goodness of Fit</a:t>
            </a:r>
          </a:p>
          <a:p>
            <a:r>
              <a:rPr lang="en-US" sz="2000" dirty="0" smtClean="0"/>
              <a:t>Dynamic Nature</a:t>
            </a:r>
          </a:p>
          <a:p>
            <a:pPr lvl="1"/>
            <a:r>
              <a:rPr lang="en-US" sz="2000" dirty="0" smtClean="0"/>
              <a:t>Many constraints are subject to change/negotiation</a:t>
            </a:r>
          </a:p>
          <a:p>
            <a:pPr lvl="1"/>
            <a:r>
              <a:rPr lang="en-US" sz="2000" dirty="0" smtClean="0"/>
              <a:t>Final binding constraints involve trade-offs of legal/political/ethical</a:t>
            </a:r>
          </a:p>
        </p:txBody>
      </p:sp>
      <p:sp>
        <p:nvSpPr>
          <p:cNvPr id="4" name="TextBox 3"/>
          <p:cNvSpPr txBox="1"/>
          <p:nvPr/>
        </p:nvSpPr>
        <p:spPr>
          <a:xfrm>
            <a:off x="304800" y="6443246"/>
            <a:ext cx="7696200" cy="338554"/>
          </a:xfrm>
          <a:prstGeom prst="rect">
            <a:avLst/>
          </a:prstGeom>
          <a:noFill/>
        </p:spPr>
        <p:txBody>
          <a:bodyPr wrap="square" rtlCol="0">
            <a:spAutoFit/>
          </a:bodyPr>
          <a:lstStyle/>
          <a:p>
            <a:r>
              <a:rPr lang="en-US" sz="1600" b="0" i="0" dirty="0" smtClean="0"/>
              <a:t>For more info on implications, see: </a:t>
            </a:r>
            <a:r>
              <a:rPr lang="en-US" sz="1600" b="0" i="0" dirty="0" smtClean="0">
                <a:hlinkClick r:id="rId3"/>
              </a:rPr>
              <a:t>Case 1: Building Envelope Calculations.</a:t>
            </a:r>
            <a:r>
              <a:rPr lang="en-US" sz="1600" b="0" i="0" dirty="0" smtClean="0"/>
              <a:t> </a:t>
            </a:r>
            <a:endParaRPr lang="en-US" sz="1600" b="0" i="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32259">
                                            <p:txEl>
                                              <p:pRg st="2" end="2"/>
                                            </p:txEl>
                                          </p:spTgt>
                                        </p:tgtEl>
                                        <p:attrNameLst>
                                          <p:attrName>style.visibility</p:attrName>
                                        </p:attrNameLst>
                                      </p:cBhvr>
                                      <p:to>
                                        <p:strVal val="visible"/>
                                      </p:to>
                                    </p:set>
                                    <p:animEffect transition="in" filter="fade">
                                      <p:cBhvr>
                                        <p:cTn id="7" dur="2000"/>
                                        <p:tgtEl>
                                          <p:spTgt spid="1632259">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632259">
                                            <p:txEl>
                                              <p:pRg st="3" end="3"/>
                                            </p:txEl>
                                          </p:spTgt>
                                        </p:tgtEl>
                                        <p:attrNameLst>
                                          <p:attrName>style.visibility</p:attrName>
                                        </p:attrNameLst>
                                      </p:cBhvr>
                                      <p:to>
                                        <p:strVal val="visible"/>
                                      </p:to>
                                    </p:set>
                                    <p:animEffect transition="in" filter="fade">
                                      <p:cBhvr>
                                        <p:cTn id="10" dur="2000"/>
                                        <p:tgtEl>
                                          <p:spTgt spid="1632259">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632259">
                                            <p:txEl>
                                              <p:pRg st="5" end="5"/>
                                            </p:txEl>
                                          </p:spTgt>
                                        </p:tgtEl>
                                        <p:attrNameLst>
                                          <p:attrName>style.visibility</p:attrName>
                                        </p:attrNameLst>
                                      </p:cBhvr>
                                      <p:to>
                                        <p:strVal val="visible"/>
                                      </p:to>
                                    </p:set>
                                    <p:animEffect transition="in" filter="fade">
                                      <p:cBhvr>
                                        <p:cTn id="13" dur="1000"/>
                                        <p:tgtEl>
                                          <p:spTgt spid="1632259">
                                            <p:txEl>
                                              <p:pRg st="5" end="5"/>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632259">
                                            <p:txEl>
                                              <p:pRg st="6" end="6"/>
                                            </p:txEl>
                                          </p:spTgt>
                                        </p:tgtEl>
                                        <p:attrNameLst>
                                          <p:attrName>style.visibility</p:attrName>
                                        </p:attrNameLst>
                                      </p:cBhvr>
                                      <p:to>
                                        <p:strVal val="visible"/>
                                      </p:to>
                                    </p:set>
                                    <p:animEffect transition="in" filter="fade">
                                      <p:cBhvr>
                                        <p:cTn id="16" dur="2000"/>
                                        <p:tgtEl>
                                          <p:spTgt spid="1632259">
                                            <p:txEl>
                                              <p:pRg st="6" end="6"/>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632259">
                                            <p:txEl>
                                              <p:pRg st="7" end="7"/>
                                            </p:txEl>
                                          </p:spTgt>
                                        </p:tgtEl>
                                        <p:attrNameLst>
                                          <p:attrName>style.visibility</p:attrName>
                                        </p:attrNameLst>
                                      </p:cBhvr>
                                      <p:to>
                                        <p:strVal val="visible"/>
                                      </p:to>
                                    </p:set>
                                    <p:animEffect transition="in" filter="fade">
                                      <p:cBhvr>
                                        <p:cTn id="21" dur="2000"/>
                                        <p:tgtEl>
                                          <p:spTgt spid="1632259">
                                            <p:txEl>
                                              <p:pRg st="7" end="7"/>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1632259">
                                            <p:txEl>
                                              <p:pRg st="8" end="8"/>
                                            </p:txEl>
                                          </p:spTgt>
                                        </p:tgtEl>
                                        <p:attrNameLst>
                                          <p:attrName>style.visibility</p:attrName>
                                        </p:attrNameLst>
                                      </p:cBhvr>
                                      <p:to>
                                        <p:strVal val="visible"/>
                                      </p:to>
                                    </p:set>
                                    <p:animEffect transition="in" filter="fade">
                                      <p:cBhvr>
                                        <p:cTn id="24" dur="2000"/>
                                        <p:tgtEl>
                                          <p:spTgt spid="1632259">
                                            <p:txEl>
                                              <p:pRg st="8" end="8"/>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1632259">
                                            <p:txEl>
                                              <p:pRg st="9" end="9"/>
                                            </p:txEl>
                                          </p:spTgt>
                                        </p:tgtEl>
                                        <p:attrNameLst>
                                          <p:attrName>style.visibility</p:attrName>
                                        </p:attrNameLst>
                                      </p:cBhvr>
                                      <p:to>
                                        <p:strVal val="visible"/>
                                      </p:to>
                                    </p:set>
                                    <p:animEffect transition="in" filter="fade">
                                      <p:cBhvr>
                                        <p:cTn id="27" dur="2000"/>
                                        <p:tgtEl>
                                          <p:spTgt spid="1632259">
                                            <p:txEl>
                                              <p:pRg st="9" end="9"/>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632259">
                                            <p:txEl>
                                              <p:pRg st="11" end="11"/>
                                            </p:txEl>
                                          </p:spTgt>
                                        </p:tgtEl>
                                        <p:attrNameLst>
                                          <p:attrName>style.visibility</p:attrName>
                                        </p:attrNameLst>
                                      </p:cBhvr>
                                      <p:to>
                                        <p:strVal val="visible"/>
                                      </p:to>
                                    </p:set>
                                    <p:animEffect transition="in" filter="fade">
                                      <p:cBhvr>
                                        <p:cTn id="32" dur="1000"/>
                                        <p:tgtEl>
                                          <p:spTgt spid="1632259">
                                            <p:txEl>
                                              <p:pRg st="11" end="11"/>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1632259">
                                            <p:txEl>
                                              <p:pRg st="12" end="12"/>
                                            </p:txEl>
                                          </p:spTgt>
                                        </p:tgtEl>
                                        <p:attrNameLst>
                                          <p:attrName>style.visibility</p:attrName>
                                        </p:attrNameLst>
                                      </p:cBhvr>
                                      <p:to>
                                        <p:strVal val="visible"/>
                                      </p:to>
                                    </p:set>
                                    <p:animEffect transition="in" filter="fade">
                                      <p:cBhvr>
                                        <p:cTn id="35" dur="1000"/>
                                        <p:tgtEl>
                                          <p:spTgt spid="1632259">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smtClean="0"/>
              <a:t>Parcel Data Search</a:t>
            </a:r>
          </a:p>
        </p:txBody>
      </p:sp>
      <p:pic>
        <p:nvPicPr>
          <p:cNvPr id="65538" name="Picture 2"/>
          <p:cNvPicPr>
            <a:picLocks noChangeAspect="1" noChangeArrowheads="1"/>
          </p:cNvPicPr>
          <p:nvPr/>
        </p:nvPicPr>
        <p:blipFill>
          <a:blip r:embed="rId3" cstate="print"/>
          <a:srcRect/>
          <a:stretch>
            <a:fillRect/>
          </a:stretch>
        </p:blipFill>
        <p:spPr bwMode="auto">
          <a:xfrm>
            <a:off x="304800" y="1143000"/>
            <a:ext cx="3403600" cy="2552700"/>
          </a:xfrm>
          <a:prstGeom prst="rect">
            <a:avLst/>
          </a:prstGeom>
          <a:noFill/>
          <a:ln w="9525">
            <a:noFill/>
            <a:miter lim="800000"/>
            <a:headEnd/>
            <a:tailEnd/>
          </a:ln>
        </p:spPr>
      </p:pic>
      <p:pic>
        <p:nvPicPr>
          <p:cNvPr id="65539" name="Picture 3"/>
          <p:cNvPicPr>
            <a:picLocks noChangeAspect="1" noChangeArrowheads="1"/>
          </p:cNvPicPr>
          <p:nvPr/>
        </p:nvPicPr>
        <p:blipFill>
          <a:blip r:embed="rId4" cstate="print"/>
          <a:srcRect/>
          <a:stretch>
            <a:fillRect/>
          </a:stretch>
        </p:blipFill>
        <p:spPr bwMode="auto">
          <a:xfrm>
            <a:off x="609600" y="4038600"/>
            <a:ext cx="3352800" cy="2514600"/>
          </a:xfrm>
          <a:prstGeom prst="rect">
            <a:avLst/>
          </a:prstGeom>
          <a:noFill/>
          <a:ln w="9525">
            <a:noFill/>
            <a:miter lim="800000"/>
            <a:headEnd/>
            <a:tailEnd/>
          </a:ln>
        </p:spPr>
      </p:pic>
      <p:pic>
        <p:nvPicPr>
          <p:cNvPr id="65540" name="Picture 4"/>
          <p:cNvPicPr>
            <a:picLocks noChangeAspect="1" noChangeArrowheads="1"/>
          </p:cNvPicPr>
          <p:nvPr/>
        </p:nvPicPr>
        <p:blipFill>
          <a:blip r:embed="rId5" cstate="print"/>
          <a:srcRect/>
          <a:stretch>
            <a:fillRect/>
          </a:stretch>
        </p:blipFill>
        <p:spPr bwMode="auto">
          <a:xfrm>
            <a:off x="4419600" y="2133600"/>
            <a:ext cx="4572000" cy="3429000"/>
          </a:xfrm>
          <a:prstGeom prst="rect">
            <a:avLst/>
          </a:prstGeom>
          <a:noFill/>
          <a:ln w="9525">
            <a:noFill/>
            <a:miter lim="800000"/>
            <a:headEnd/>
            <a:tailEnd/>
          </a:ln>
        </p:spPr>
      </p:pic>
      <p:sp>
        <p:nvSpPr>
          <p:cNvPr id="15366" name="Rectangle 5"/>
          <p:cNvSpPr>
            <a:spLocks noChangeArrowheads="1"/>
          </p:cNvSpPr>
          <p:nvPr/>
        </p:nvSpPr>
        <p:spPr bwMode="auto">
          <a:xfrm>
            <a:off x="3657600" y="1295400"/>
            <a:ext cx="5486400" cy="369888"/>
          </a:xfrm>
          <a:prstGeom prst="rect">
            <a:avLst/>
          </a:prstGeom>
          <a:noFill/>
          <a:ln w="9525">
            <a:noFill/>
            <a:miter lim="800000"/>
            <a:headEnd/>
            <a:tailEnd/>
          </a:ln>
        </p:spPr>
        <p:txBody>
          <a:bodyPr>
            <a:spAutoFit/>
          </a:bodyPr>
          <a:lstStyle/>
          <a:p>
            <a:r>
              <a:rPr lang="en-US" sz="1800" b="0"/>
              <a:t>http://www.metrokc.gov/gis/Mapportal/iMAP_main.htm#</a:t>
            </a:r>
          </a:p>
        </p:txBody>
      </p:sp>
      <p:sp>
        <p:nvSpPr>
          <p:cNvPr id="7" name="TextBox 6"/>
          <p:cNvSpPr txBox="1"/>
          <p:nvPr/>
        </p:nvSpPr>
        <p:spPr>
          <a:xfrm>
            <a:off x="228600" y="6400800"/>
            <a:ext cx="8077200" cy="338554"/>
          </a:xfrm>
          <a:prstGeom prst="rect">
            <a:avLst/>
          </a:prstGeom>
          <a:noFill/>
        </p:spPr>
        <p:txBody>
          <a:bodyPr wrap="square" rtlCol="0">
            <a:spAutoFit/>
          </a:bodyPr>
          <a:lstStyle/>
          <a:p>
            <a:r>
              <a:rPr lang="en-US" sz="1600" b="0" i="0" dirty="0" smtClean="0"/>
              <a:t>For info on parcel data, see: </a:t>
            </a:r>
            <a:r>
              <a:rPr lang="en-US" sz="1600" b="0" i="0" dirty="0" smtClean="0">
                <a:hlinkClick r:id="rId6"/>
              </a:rPr>
              <a:t>Tutorial 2: Parcel Tutorial</a:t>
            </a:r>
            <a:r>
              <a:rPr lang="en-US" sz="1600" b="0" i="0" dirty="0" smtClean="0"/>
              <a:t>.</a:t>
            </a:r>
            <a:endParaRPr lang="en-US" sz="1600" b="0" i="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5538"/>
                                        </p:tgtEl>
                                        <p:attrNameLst>
                                          <p:attrName>style.visibility</p:attrName>
                                        </p:attrNameLst>
                                      </p:cBhvr>
                                      <p:to>
                                        <p:strVal val="visible"/>
                                      </p:to>
                                    </p:set>
                                    <p:animEffect transition="in" filter="fade">
                                      <p:cBhvr>
                                        <p:cTn id="7" dur="1000"/>
                                        <p:tgtEl>
                                          <p:spTgt spid="6553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5539"/>
                                        </p:tgtEl>
                                        <p:attrNameLst>
                                          <p:attrName>style.visibility</p:attrName>
                                        </p:attrNameLst>
                                      </p:cBhvr>
                                      <p:to>
                                        <p:strVal val="visible"/>
                                      </p:to>
                                    </p:set>
                                    <p:animEffect transition="in" filter="fade">
                                      <p:cBhvr>
                                        <p:cTn id="12" dur="1000"/>
                                        <p:tgtEl>
                                          <p:spTgt spid="6553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5540"/>
                                        </p:tgtEl>
                                        <p:attrNameLst>
                                          <p:attrName>style.visibility</p:attrName>
                                        </p:attrNameLst>
                                      </p:cBhvr>
                                      <p:to>
                                        <p:strVal val="visible"/>
                                      </p:to>
                                    </p:set>
                                    <p:animEffect transition="in" filter="fade">
                                      <p:cBhvr>
                                        <p:cTn id="17" dur="1000"/>
                                        <p:tgtEl>
                                          <p:spTgt spid="655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smtClean="0"/>
              <a:t>Change Rationale: Zoning, Traffic</a:t>
            </a:r>
          </a:p>
        </p:txBody>
      </p:sp>
      <p:pic>
        <p:nvPicPr>
          <p:cNvPr id="48131" name="Picture 2"/>
          <p:cNvPicPr>
            <a:picLocks noChangeAspect="1" noChangeArrowheads="1"/>
          </p:cNvPicPr>
          <p:nvPr/>
        </p:nvPicPr>
        <p:blipFill>
          <a:blip r:embed="rId3" cstate="print"/>
          <a:srcRect/>
          <a:stretch>
            <a:fillRect/>
          </a:stretch>
        </p:blipFill>
        <p:spPr bwMode="auto">
          <a:xfrm>
            <a:off x="0" y="1143000"/>
            <a:ext cx="4572000" cy="3429000"/>
          </a:xfrm>
          <a:prstGeom prst="rect">
            <a:avLst/>
          </a:prstGeom>
          <a:noFill/>
          <a:ln w="9525">
            <a:noFill/>
            <a:miter lim="800000"/>
            <a:headEnd/>
            <a:tailEnd/>
          </a:ln>
        </p:spPr>
      </p:pic>
      <p:pic>
        <p:nvPicPr>
          <p:cNvPr id="19460" name="Picture 2"/>
          <p:cNvPicPr>
            <a:picLocks noChangeAspect="1" noChangeArrowheads="1"/>
          </p:cNvPicPr>
          <p:nvPr/>
        </p:nvPicPr>
        <p:blipFill>
          <a:blip r:embed="rId4" cstate="print"/>
          <a:srcRect/>
          <a:stretch>
            <a:fillRect/>
          </a:stretch>
        </p:blipFill>
        <p:spPr bwMode="auto">
          <a:xfrm>
            <a:off x="4673600" y="2362200"/>
            <a:ext cx="4470400" cy="3352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8131"/>
                                        </p:tgtEl>
                                        <p:attrNameLst>
                                          <p:attrName>style.visibility</p:attrName>
                                        </p:attrNameLst>
                                      </p:cBhvr>
                                      <p:to>
                                        <p:strVal val="visible"/>
                                      </p:to>
                                    </p:set>
                                    <p:animEffect transition="in" filter="fade">
                                      <p:cBhvr>
                                        <p:cTn id="7" dur="1000"/>
                                        <p:tgtEl>
                                          <p:spTgt spid="48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52400" y="228600"/>
            <a:ext cx="7162800" cy="533400"/>
          </a:xfrm>
        </p:spPr>
        <p:txBody>
          <a:bodyPr/>
          <a:lstStyle/>
          <a:p>
            <a:r>
              <a:rPr lang="en-US" smtClean="0"/>
              <a:t>Step 6: Trade Area Delineation</a:t>
            </a:r>
          </a:p>
        </p:txBody>
      </p:sp>
      <p:sp>
        <p:nvSpPr>
          <p:cNvPr id="31747" name="Rectangle 3"/>
          <p:cNvSpPr>
            <a:spLocks noGrp="1" noChangeArrowheads="1"/>
          </p:cNvSpPr>
          <p:nvPr>
            <p:ph type="body" idx="1"/>
          </p:nvPr>
        </p:nvSpPr>
        <p:spPr>
          <a:xfrm>
            <a:off x="495300" y="1066800"/>
            <a:ext cx="8153400" cy="5410200"/>
          </a:xfrm>
        </p:spPr>
        <p:txBody>
          <a:bodyPr/>
          <a:lstStyle/>
          <a:p>
            <a:pPr>
              <a:lnSpc>
                <a:spcPct val="90000"/>
              </a:lnSpc>
            </a:pPr>
            <a:r>
              <a:rPr lang="en-US" dirty="0" smtClean="0"/>
              <a:t>Micro: Region/City/Sub-market</a:t>
            </a:r>
          </a:p>
          <a:p>
            <a:pPr lvl="1">
              <a:lnSpc>
                <a:spcPct val="90000"/>
              </a:lnSpc>
            </a:pPr>
            <a:r>
              <a:rPr lang="en-US" sz="2000" dirty="0" smtClean="0"/>
              <a:t>Spatial trends</a:t>
            </a:r>
          </a:p>
          <a:p>
            <a:pPr lvl="2">
              <a:lnSpc>
                <a:spcPct val="90000"/>
              </a:lnSpc>
            </a:pPr>
            <a:r>
              <a:rPr lang="en-US" sz="1800" dirty="0" smtClean="0"/>
              <a:t>Community or regional growth, spatial skewing, scale and timing</a:t>
            </a:r>
          </a:p>
          <a:p>
            <a:pPr lvl="2">
              <a:lnSpc>
                <a:spcPct val="90000"/>
              </a:lnSpc>
            </a:pPr>
            <a:r>
              <a:rPr lang="en-US" sz="1800" dirty="0" smtClean="0"/>
              <a:t>Structure: Sub-market relationship to broader economic base</a:t>
            </a:r>
          </a:p>
          <a:p>
            <a:pPr lvl="1">
              <a:lnSpc>
                <a:spcPct val="90000"/>
              </a:lnSpc>
            </a:pPr>
            <a:r>
              <a:rPr lang="en-US" sz="2000" dirty="0" smtClean="0"/>
              <a:t>Economic Base </a:t>
            </a:r>
          </a:p>
          <a:p>
            <a:pPr lvl="2">
              <a:lnSpc>
                <a:spcPct val="90000"/>
              </a:lnSpc>
            </a:pPr>
            <a:r>
              <a:rPr lang="en-US" sz="1800" dirty="0" smtClean="0"/>
              <a:t>Employment: composition, drivers, growth</a:t>
            </a:r>
          </a:p>
          <a:p>
            <a:pPr lvl="2">
              <a:lnSpc>
                <a:spcPct val="90000"/>
              </a:lnSpc>
            </a:pPr>
            <a:r>
              <a:rPr lang="en-US" sz="1800" dirty="0" smtClean="0"/>
              <a:t>Elasticity: sensitivity of growth to economic conditions</a:t>
            </a:r>
          </a:p>
          <a:p>
            <a:pPr lvl="2">
              <a:lnSpc>
                <a:spcPct val="90000"/>
              </a:lnSpc>
            </a:pPr>
            <a:endParaRPr lang="en-US" sz="1800" dirty="0" smtClean="0"/>
          </a:p>
          <a:p>
            <a:pPr>
              <a:lnSpc>
                <a:spcPct val="90000"/>
              </a:lnSpc>
            </a:pPr>
            <a:r>
              <a:rPr lang="en-US" sz="2500" dirty="0" smtClean="0"/>
              <a:t>Market Segments</a:t>
            </a:r>
          </a:p>
          <a:p>
            <a:pPr lvl="1">
              <a:lnSpc>
                <a:spcPct val="90000"/>
              </a:lnSpc>
            </a:pPr>
            <a:r>
              <a:rPr lang="en-US" sz="2000" dirty="0" smtClean="0"/>
              <a:t>Current Market Segments</a:t>
            </a:r>
          </a:p>
          <a:p>
            <a:pPr lvl="1">
              <a:lnSpc>
                <a:spcPct val="90000"/>
              </a:lnSpc>
            </a:pPr>
            <a:r>
              <a:rPr lang="en-US" sz="2000" dirty="0" smtClean="0"/>
              <a:t>Projected Growth by Market Segment</a:t>
            </a:r>
          </a:p>
          <a:p>
            <a:pPr lvl="1">
              <a:lnSpc>
                <a:spcPct val="90000"/>
              </a:lnSpc>
            </a:pPr>
            <a:endParaRPr lang="en-US" sz="2000"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52400" y="228600"/>
            <a:ext cx="5486400" cy="533400"/>
          </a:xfrm>
        </p:spPr>
        <p:txBody>
          <a:bodyPr/>
          <a:lstStyle/>
          <a:p>
            <a:pPr eaLnBrk="1" hangingPunct="1"/>
            <a:r>
              <a:rPr lang="en-US" smtClean="0"/>
              <a:t>The Definition of Real Estate</a:t>
            </a:r>
          </a:p>
        </p:txBody>
      </p:sp>
      <p:pic>
        <p:nvPicPr>
          <p:cNvPr id="22531" name="Picture 3"/>
          <p:cNvPicPr>
            <a:picLocks noChangeAspect="1" noChangeArrowheads="1"/>
          </p:cNvPicPr>
          <p:nvPr/>
        </p:nvPicPr>
        <p:blipFill>
          <a:blip r:embed="rId3" cstate="print"/>
          <a:srcRect/>
          <a:stretch>
            <a:fillRect/>
          </a:stretch>
        </p:blipFill>
        <p:spPr bwMode="auto">
          <a:xfrm>
            <a:off x="1447800" y="2286000"/>
            <a:ext cx="4800600" cy="2206625"/>
          </a:xfrm>
          <a:prstGeom prst="rect">
            <a:avLst/>
          </a:prstGeom>
          <a:noFill/>
          <a:ln w="9525">
            <a:noFill/>
            <a:miter lim="800000"/>
            <a:headEnd/>
            <a:tailEnd/>
          </a:ln>
        </p:spPr>
      </p:pic>
      <p:sp>
        <p:nvSpPr>
          <p:cNvPr id="796676" name="Text Box 4"/>
          <p:cNvSpPr txBox="1">
            <a:spLocks noChangeArrowheads="1"/>
          </p:cNvSpPr>
          <p:nvPr/>
        </p:nvSpPr>
        <p:spPr bwMode="auto">
          <a:xfrm>
            <a:off x="762000" y="4191000"/>
            <a:ext cx="1782763" cy="519113"/>
          </a:xfrm>
          <a:prstGeom prst="rect">
            <a:avLst/>
          </a:prstGeom>
          <a:noFill/>
          <a:ln w="9525">
            <a:noFill/>
            <a:miter lim="800000"/>
            <a:headEnd/>
            <a:tailEnd/>
          </a:ln>
        </p:spPr>
        <p:txBody>
          <a:bodyPr wrap="none">
            <a:spAutoFit/>
          </a:bodyPr>
          <a:lstStyle/>
          <a:p>
            <a:r>
              <a:rPr lang="en-US" b="0" i="0"/>
              <a:t>Space-time</a:t>
            </a:r>
          </a:p>
        </p:txBody>
      </p:sp>
      <p:sp>
        <p:nvSpPr>
          <p:cNvPr id="796677" name="Text Box 5"/>
          <p:cNvSpPr txBox="1">
            <a:spLocks noChangeArrowheads="1"/>
          </p:cNvSpPr>
          <p:nvPr/>
        </p:nvSpPr>
        <p:spPr bwMode="auto">
          <a:xfrm>
            <a:off x="6172200" y="2209800"/>
            <a:ext cx="1941513" cy="519113"/>
          </a:xfrm>
          <a:prstGeom prst="rect">
            <a:avLst/>
          </a:prstGeom>
          <a:noFill/>
          <a:ln w="9525">
            <a:noFill/>
            <a:miter lim="800000"/>
            <a:headEnd/>
            <a:tailEnd/>
          </a:ln>
        </p:spPr>
        <p:txBody>
          <a:bodyPr wrap="none">
            <a:spAutoFit/>
          </a:bodyPr>
          <a:lstStyle/>
          <a:p>
            <a:r>
              <a:rPr lang="en-US" b="0" i="0"/>
              <a:t>Money-time</a:t>
            </a:r>
          </a:p>
        </p:txBody>
      </p:sp>
      <p:sp>
        <p:nvSpPr>
          <p:cNvPr id="796678" name="Rectangle 6"/>
          <p:cNvSpPr>
            <a:spLocks noChangeArrowheads="1"/>
          </p:cNvSpPr>
          <p:nvPr/>
        </p:nvSpPr>
        <p:spPr bwMode="auto">
          <a:xfrm>
            <a:off x="457200" y="1219200"/>
            <a:ext cx="5638800" cy="793750"/>
          </a:xfrm>
          <a:prstGeom prst="rect">
            <a:avLst/>
          </a:prstGeom>
          <a:noFill/>
          <a:ln w="9525">
            <a:noFill/>
            <a:miter lim="800000"/>
            <a:headEnd/>
            <a:tailEnd/>
          </a:ln>
        </p:spPr>
        <p:txBody>
          <a:bodyPr>
            <a:spAutoFit/>
          </a:bodyPr>
          <a:lstStyle/>
          <a:p>
            <a:pPr lvl="1">
              <a:buClr>
                <a:srgbClr val="FFFF00"/>
              </a:buClr>
              <a:buSzPct val="46000"/>
              <a:buFont typeface="Monotype Sorts"/>
              <a:buNone/>
            </a:pPr>
            <a:r>
              <a:rPr lang="en-US" sz="2300" b="0" i="0">
                <a:solidFill>
                  <a:srgbClr val="FFFF00"/>
                </a:solidFill>
              </a:rPr>
              <a:t>Artificially delineated space over time with a fixed reference point to the earth…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96678">
                                            <p:txEl>
                                              <p:pRg st="0" end="0"/>
                                            </p:txEl>
                                          </p:spTgt>
                                        </p:tgtEl>
                                        <p:attrNameLst>
                                          <p:attrName>style.visibility</p:attrName>
                                        </p:attrNameLst>
                                      </p:cBhvr>
                                      <p:to>
                                        <p:strVal val="visible"/>
                                      </p:to>
                                    </p:set>
                                    <p:animEffect transition="in" filter="fade">
                                      <p:cBhvr>
                                        <p:cTn id="7" dur="2000"/>
                                        <p:tgtEl>
                                          <p:spTgt spid="79667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96676"/>
                                        </p:tgtEl>
                                        <p:attrNameLst>
                                          <p:attrName>style.visibility</p:attrName>
                                        </p:attrNameLst>
                                      </p:cBhvr>
                                      <p:to>
                                        <p:strVal val="visible"/>
                                      </p:to>
                                    </p:set>
                                    <p:animEffect transition="in" filter="fade">
                                      <p:cBhvr>
                                        <p:cTn id="12" dur="1000"/>
                                        <p:tgtEl>
                                          <p:spTgt spid="79667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96677"/>
                                        </p:tgtEl>
                                        <p:attrNameLst>
                                          <p:attrName>style.visibility</p:attrName>
                                        </p:attrNameLst>
                                      </p:cBhvr>
                                      <p:to>
                                        <p:strVal val="visible"/>
                                      </p:to>
                                    </p:set>
                                    <p:animEffect transition="in" filter="fade">
                                      <p:cBhvr>
                                        <p:cTn id="17" dur="1000"/>
                                        <p:tgtEl>
                                          <p:spTgt spid="7966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6676" grpId="0"/>
      <p:bldP spid="79667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dirty="0" smtClean="0"/>
              <a:t>Trade Area Delineation: Rings are Out</a:t>
            </a:r>
          </a:p>
        </p:txBody>
      </p:sp>
      <p:pic>
        <p:nvPicPr>
          <p:cNvPr id="32771" name="Picture 3"/>
          <p:cNvPicPr>
            <a:picLocks noChangeAspect="1" noChangeArrowheads="1"/>
          </p:cNvPicPr>
          <p:nvPr/>
        </p:nvPicPr>
        <p:blipFill>
          <a:blip r:embed="rId3" cstate="print"/>
          <a:srcRect/>
          <a:stretch>
            <a:fillRect/>
          </a:stretch>
        </p:blipFill>
        <p:spPr bwMode="auto">
          <a:xfrm>
            <a:off x="381000" y="1219200"/>
            <a:ext cx="3638550" cy="4876800"/>
          </a:xfrm>
          <a:prstGeom prst="rect">
            <a:avLst/>
          </a:prstGeom>
          <a:noFill/>
          <a:ln w="9525">
            <a:noFill/>
            <a:miter lim="800000"/>
            <a:headEnd/>
            <a:tailEnd/>
          </a:ln>
        </p:spPr>
      </p:pic>
      <p:pic>
        <p:nvPicPr>
          <p:cNvPr id="1234948" name="Picture 4"/>
          <p:cNvPicPr>
            <a:picLocks noChangeAspect="1" noChangeArrowheads="1"/>
          </p:cNvPicPr>
          <p:nvPr/>
        </p:nvPicPr>
        <p:blipFill>
          <a:blip r:embed="rId4" cstate="print"/>
          <a:srcRect/>
          <a:stretch>
            <a:fillRect/>
          </a:stretch>
        </p:blipFill>
        <p:spPr bwMode="auto">
          <a:xfrm>
            <a:off x="4800600" y="1219200"/>
            <a:ext cx="3451225" cy="4876800"/>
          </a:xfrm>
          <a:prstGeom prst="rect">
            <a:avLst/>
          </a:prstGeom>
          <a:noFill/>
          <a:ln w="9525">
            <a:noFill/>
            <a:miter lim="800000"/>
            <a:headEnd/>
            <a:tailEnd/>
          </a:ln>
        </p:spPr>
      </p:pic>
      <p:sp>
        <p:nvSpPr>
          <p:cNvPr id="1234950" name="Text Box 6"/>
          <p:cNvSpPr txBox="1">
            <a:spLocks noChangeArrowheads="1"/>
          </p:cNvSpPr>
          <p:nvPr/>
        </p:nvSpPr>
        <p:spPr bwMode="auto">
          <a:xfrm>
            <a:off x="1676400" y="6172200"/>
            <a:ext cx="3698875" cy="519113"/>
          </a:xfrm>
          <a:prstGeom prst="rect">
            <a:avLst/>
          </a:prstGeom>
          <a:noFill/>
          <a:ln w="9525">
            <a:noFill/>
            <a:miter lim="800000"/>
            <a:headEnd/>
            <a:tailEnd/>
          </a:ln>
        </p:spPr>
        <p:txBody>
          <a:bodyPr wrap="none">
            <a:spAutoFit/>
          </a:bodyPr>
          <a:lstStyle/>
          <a:p>
            <a:r>
              <a:rPr lang="en-US"/>
              <a:t>Is this the Trade Area?</a:t>
            </a:r>
          </a:p>
        </p:txBody>
      </p:sp>
      <p:sp>
        <p:nvSpPr>
          <p:cNvPr id="1234951" name="Line 7"/>
          <p:cNvSpPr>
            <a:spLocks noChangeShapeType="1"/>
          </p:cNvSpPr>
          <p:nvPr/>
        </p:nvSpPr>
        <p:spPr bwMode="auto">
          <a:xfrm flipV="1">
            <a:off x="4191000" y="4419600"/>
            <a:ext cx="1295400" cy="1524000"/>
          </a:xfrm>
          <a:prstGeom prst="line">
            <a:avLst/>
          </a:prstGeom>
          <a:noFill/>
          <a:ln w="25400">
            <a:solidFill>
              <a:srgbClr val="FF0000"/>
            </a:solidFill>
            <a:round/>
            <a:headEnd/>
            <a:tailEnd type="triangle" w="med" len="med"/>
          </a:ln>
        </p:spPr>
        <p:txBody>
          <a:bodyPr>
            <a:spAutoFit/>
          </a:bodyPr>
          <a:lstStyle/>
          <a:p>
            <a:endParaRPr lang="en-US"/>
          </a:p>
        </p:txBody>
      </p:sp>
      <p:pic>
        <p:nvPicPr>
          <p:cNvPr id="8" name="Picture 5"/>
          <p:cNvPicPr>
            <a:picLocks noChangeAspect="1" noChangeArrowheads="1"/>
          </p:cNvPicPr>
          <p:nvPr/>
        </p:nvPicPr>
        <p:blipFill>
          <a:blip r:embed="rId5" cstate="print"/>
          <a:srcRect/>
          <a:stretch>
            <a:fillRect/>
          </a:stretch>
        </p:blipFill>
        <p:spPr bwMode="auto">
          <a:xfrm>
            <a:off x="4800600" y="1219200"/>
            <a:ext cx="3505200" cy="47767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34948"/>
                                        </p:tgtEl>
                                        <p:attrNameLst>
                                          <p:attrName>style.visibility</p:attrName>
                                        </p:attrNameLst>
                                      </p:cBhvr>
                                      <p:to>
                                        <p:strVal val="visible"/>
                                      </p:to>
                                    </p:set>
                                    <p:animEffect transition="in" filter="fade">
                                      <p:cBhvr>
                                        <p:cTn id="7" dur="1000"/>
                                        <p:tgtEl>
                                          <p:spTgt spid="123494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234950"/>
                                        </p:tgtEl>
                                        <p:attrNameLst>
                                          <p:attrName>style.visibility</p:attrName>
                                        </p:attrNameLst>
                                      </p:cBhvr>
                                      <p:to>
                                        <p:strVal val="visible"/>
                                      </p:to>
                                    </p:set>
                                    <p:animEffect transition="in" filter="wipe(down)">
                                      <p:cBhvr>
                                        <p:cTn id="12" dur="1000"/>
                                        <p:tgtEl>
                                          <p:spTgt spid="123495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234951"/>
                                        </p:tgtEl>
                                        <p:attrNameLst>
                                          <p:attrName>style.visibility</p:attrName>
                                        </p:attrNameLst>
                                      </p:cBhvr>
                                      <p:to>
                                        <p:strVal val="visible"/>
                                      </p:to>
                                    </p:set>
                                    <p:animEffect transition="in" filter="wipe(down)">
                                      <p:cBhvr>
                                        <p:cTn id="20" dur="1000"/>
                                        <p:tgtEl>
                                          <p:spTgt spid="123495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4950" grpId="0"/>
      <p:bldP spid="123495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smtClean="0"/>
              <a:t>Trade Area Delineation</a:t>
            </a:r>
          </a:p>
        </p:txBody>
      </p:sp>
      <p:pic>
        <p:nvPicPr>
          <p:cNvPr id="36867" name="Picture 2"/>
          <p:cNvPicPr>
            <a:picLocks noChangeAspect="1" noChangeArrowheads="1"/>
          </p:cNvPicPr>
          <p:nvPr/>
        </p:nvPicPr>
        <p:blipFill>
          <a:blip r:embed="rId3" cstate="print"/>
          <a:srcRect/>
          <a:stretch>
            <a:fillRect/>
          </a:stretch>
        </p:blipFill>
        <p:spPr bwMode="auto">
          <a:xfrm>
            <a:off x="152400" y="990600"/>
            <a:ext cx="4191000" cy="3143250"/>
          </a:xfrm>
          <a:prstGeom prst="rect">
            <a:avLst/>
          </a:prstGeom>
          <a:noFill/>
          <a:ln w="9525">
            <a:noFill/>
            <a:miter lim="800000"/>
            <a:headEnd/>
            <a:tailEnd/>
          </a:ln>
        </p:spPr>
      </p:pic>
      <p:grpSp>
        <p:nvGrpSpPr>
          <p:cNvPr id="5" name="Group 9"/>
          <p:cNvGrpSpPr>
            <a:grpSpLocks/>
          </p:cNvGrpSpPr>
          <p:nvPr/>
        </p:nvGrpSpPr>
        <p:grpSpPr bwMode="auto">
          <a:xfrm>
            <a:off x="5403850" y="914400"/>
            <a:ext cx="3432740" cy="5105400"/>
            <a:chOff x="603250" y="838200"/>
            <a:chExt cx="3432740" cy="5105400"/>
          </a:xfrm>
        </p:grpSpPr>
        <p:pic>
          <p:nvPicPr>
            <p:cNvPr id="6" name="그림 4" descr="drive time map.jpg"/>
            <p:cNvPicPr>
              <a:picLocks noChangeAspect="1"/>
            </p:cNvPicPr>
            <p:nvPr/>
          </p:nvPicPr>
          <p:blipFill>
            <a:blip r:embed="rId4" cstate="print"/>
            <a:srcRect/>
            <a:stretch>
              <a:fillRect/>
            </a:stretch>
          </p:blipFill>
          <p:spPr bwMode="auto">
            <a:xfrm>
              <a:off x="603250" y="838200"/>
              <a:ext cx="3432740" cy="5105400"/>
            </a:xfrm>
            <a:prstGeom prst="rect">
              <a:avLst/>
            </a:prstGeom>
            <a:noFill/>
            <a:ln w="9525">
              <a:solidFill>
                <a:schemeClr val="accent1"/>
              </a:solidFill>
              <a:miter lim="800000"/>
              <a:headEnd/>
              <a:tailEnd/>
            </a:ln>
          </p:spPr>
        </p:pic>
        <p:sp>
          <p:nvSpPr>
            <p:cNvPr id="7" name="TextBox 8"/>
            <p:cNvSpPr txBox="1">
              <a:spLocks noChangeArrowheads="1"/>
            </p:cNvSpPr>
            <p:nvPr/>
          </p:nvSpPr>
          <p:spPr bwMode="auto">
            <a:xfrm>
              <a:off x="1219200" y="2971800"/>
              <a:ext cx="1219200" cy="230188"/>
            </a:xfrm>
            <a:prstGeom prst="rect">
              <a:avLst/>
            </a:prstGeom>
            <a:solidFill>
              <a:schemeClr val="tx1"/>
            </a:solidFill>
            <a:ln w="3175">
              <a:solidFill>
                <a:schemeClr val="bg2"/>
              </a:solidFill>
              <a:miter lim="800000"/>
              <a:headEnd/>
              <a:tailEnd/>
            </a:ln>
          </p:spPr>
          <p:txBody>
            <a:bodyPr>
              <a:spAutoFit/>
            </a:bodyPr>
            <a:lstStyle/>
            <a:p>
              <a:pPr algn="ctr"/>
              <a:r>
                <a:rPr kumimoji="0" lang="en-US" altLang="ko-KR" sz="900">
                  <a:solidFill>
                    <a:srgbClr val="002060"/>
                  </a:solidFill>
                  <a:latin typeface="Tahoma" pitchFamily="34" charset="0"/>
                  <a:ea typeface="맑은 고딕" pitchFamily="34" charset="-127"/>
                  <a:cs typeface="Tahoma" pitchFamily="34" charset="0"/>
                </a:rPr>
                <a:t>5 Minute drive</a:t>
              </a:r>
              <a:endParaRPr kumimoji="0" lang="ko-KR" altLang="en-US" sz="900">
                <a:solidFill>
                  <a:srgbClr val="002060"/>
                </a:solidFill>
                <a:latin typeface="Tahoma" pitchFamily="34" charset="0"/>
                <a:ea typeface="Arial Unicode MS" pitchFamily="34" charset="-128"/>
                <a:cs typeface="Tahoma" pitchFamily="34" charset="0"/>
              </a:endParaRPr>
            </a:p>
          </p:txBody>
        </p:sp>
        <p:sp>
          <p:nvSpPr>
            <p:cNvPr id="8" name="TextBox 8"/>
            <p:cNvSpPr txBox="1">
              <a:spLocks noChangeArrowheads="1"/>
            </p:cNvSpPr>
            <p:nvPr/>
          </p:nvSpPr>
          <p:spPr bwMode="auto">
            <a:xfrm>
              <a:off x="2133600" y="1447800"/>
              <a:ext cx="1219200" cy="230188"/>
            </a:xfrm>
            <a:prstGeom prst="rect">
              <a:avLst/>
            </a:prstGeom>
            <a:solidFill>
              <a:schemeClr val="tx1"/>
            </a:solidFill>
            <a:ln w="3175">
              <a:solidFill>
                <a:schemeClr val="bg2"/>
              </a:solidFill>
              <a:miter lim="800000"/>
              <a:headEnd/>
              <a:tailEnd/>
            </a:ln>
          </p:spPr>
          <p:txBody>
            <a:bodyPr>
              <a:spAutoFit/>
            </a:bodyPr>
            <a:lstStyle/>
            <a:p>
              <a:pPr algn="ctr"/>
              <a:r>
                <a:rPr kumimoji="0" lang="en-US" altLang="ko-KR" sz="900">
                  <a:solidFill>
                    <a:srgbClr val="002060"/>
                  </a:solidFill>
                  <a:latin typeface="Tahoma" pitchFamily="34" charset="0"/>
                  <a:ea typeface="맑은 고딕" pitchFamily="34" charset="-127"/>
                  <a:cs typeface="Tahoma" pitchFamily="34" charset="0"/>
                </a:rPr>
                <a:t>15 Minute drive</a:t>
              </a:r>
              <a:endParaRPr kumimoji="0" lang="ko-KR" altLang="en-US" sz="900">
                <a:solidFill>
                  <a:srgbClr val="002060"/>
                </a:solidFill>
                <a:latin typeface="Tahoma" pitchFamily="34" charset="0"/>
                <a:ea typeface="Arial Unicode MS" pitchFamily="34" charset="-128"/>
                <a:cs typeface="Tahoma" pitchFamily="34" charset="0"/>
              </a:endParaRPr>
            </a:p>
          </p:txBody>
        </p:sp>
        <p:sp>
          <p:nvSpPr>
            <p:cNvPr id="9" name="TextBox 9"/>
            <p:cNvSpPr txBox="1">
              <a:spLocks noChangeArrowheads="1"/>
            </p:cNvSpPr>
            <p:nvPr/>
          </p:nvSpPr>
          <p:spPr bwMode="auto">
            <a:xfrm>
              <a:off x="1143000" y="2133600"/>
              <a:ext cx="1219200" cy="230188"/>
            </a:xfrm>
            <a:prstGeom prst="rect">
              <a:avLst/>
            </a:prstGeom>
            <a:solidFill>
              <a:schemeClr val="tx1"/>
            </a:solidFill>
            <a:ln w="3175">
              <a:solidFill>
                <a:schemeClr val="bg2"/>
              </a:solidFill>
              <a:miter lim="800000"/>
              <a:headEnd/>
              <a:tailEnd/>
            </a:ln>
          </p:spPr>
          <p:txBody>
            <a:bodyPr>
              <a:spAutoFit/>
            </a:bodyPr>
            <a:lstStyle/>
            <a:p>
              <a:pPr algn="ctr"/>
              <a:r>
                <a:rPr kumimoji="0" lang="en-US" altLang="ko-KR" sz="900">
                  <a:solidFill>
                    <a:srgbClr val="002060"/>
                  </a:solidFill>
                  <a:latin typeface="Tahoma" pitchFamily="34" charset="0"/>
                  <a:ea typeface="맑은 고딕" pitchFamily="34" charset="-127"/>
                  <a:cs typeface="Tahoma" pitchFamily="34" charset="0"/>
                </a:rPr>
                <a:t>10 Minute drive</a:t>
              </a:r>
              <a:endParaRPr kumimoji="0" lang="ko-KR" altLang="en-US" sz="900">
                <a:solidFill>
                  <a:srgbClr val="002060"/>
                </a:solidFill>
                <a:latin typeface="Tahoma" pitchFamily="34" charset="0"/>
                <a:ea typeface="Arial Unicode MS" pitchFamily="34" charset="-128"/>
                <a:cs typeface="Tahoma" pitchFamily="34" charset="0"/>
              </a:endParaRPr>
            </a:p>
          </p:txBody>
        </p:sp>
        <p:sp>
          <p:nvSpPr>
            <p:cNvPr id="10" name="TextBox 8"/>
            <p:cNvSpPr txBox="1">
              <a:spLocks noChangeArrowheads="1"/>
            </p:cNvSpPr>
            <p:nvPr/>
          </p:nvSpPr>
          <p:spPr bwMode="auto">
            <a:xfrm>
              <a:off x="1295400" y="3429000"/>
              <a:ext cx="428625" cy="230188"/>
            </a:xfrm>
            <a:prstGeom prst="rect">
              <a:avLst/>
            </a:prstGeom>
            <a:solidFill>
              <a:schemeClr val="tx1"/>
            </a:solidFill>
            <a:ln w="3175">
              <a:solidFill>
                <a:schemeClr val="bg2"/>
              </a:solidFill>
              <a:miter lim="800000"/>
              <a:headEnd/>
              <a:tailEnd/>
            </a:ln>
          </p:spPr>
          <p:txBody>
            <a:bodyPr>
              <a:spAutoFit/>
            </a:bodyPr>
            <a:lstStyle/>
            <a:p>
              <a:pPr algn="ctr"/>
              <a:r>
                <a:rPr kumimoji="0" lang="en-US" altLang="ko-KR" sz="900">
                  <a:solidFill>
                    <a:srgbClr val="002060"/>
                  </a:solidFill>
                  <a:latin typeface="Tahoma" pitchFamily="34" charset="0"/>
                  <a:ea typeface="맑은 고딕" pitchFamily="34" charset="-127"/>
                  <a:cs typeface="Tahoma" pitchFamily="34" charset="0"/>
                </a:rPr>
                <a:t>SITE</a:t>
              </a:r>
              <a:endParaRPr kumimoji="0" lang="ko-KR" altLang="en-US" sz="900">
                <a:solidFill>
                  <a:srgbClr val="002060"/>
                </a:solidFill>
                <a:latin typeface="Tahoma" pitchFamily="34" charset="0"/>
                <a:ea typeface="Arial Unicode MS" pitchFamily="34" charset="-128"/>
                <a:cs typeface="Tahoma" pitchFamily="34" charset="0"/>
              </a:endParaRPr>
            </a:p>
          </p:txBody>
        </p:sp>
      </p:grpSp>
      <p:pic>
        <p:nvPicPr>
          <p:cNvPr id="9218" name="Picture 2"/>
          <p:cNvPicPr>
            <a:picLocks noChangeAspect="1" noChangeArrowheads="1"/>
          </p:cNvPicPr>
          <p:nvPr/>
        </p:nvPicPr>
        <p:blipFill>
          <a:blip r:embed="rId5" cstate="print"/>
          <a:srcRect/>
          <a:stretch>
            <a:fillRect/>
          </a:stretch>
        </p:blipFill>
        <p:spPr bwMode="auto">
          <a:xfrm>
            <a:off x="1371600" y="3695700"/>
            <a:ext cx="3962400" cy="2971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smtClean="0"/>
              <a:t>Step 7: Competitive Market &amp; Demographics</a:t>
            </a:r>
          </a:p>
        </p:txBody>
      </p:sp>
      <p:sp>
        <p:nvSpPr>
          <p:cNvPr id="37891" name="Rectangle 3"/>
          <p:cNvSpPr>
            <a:spLocks noGrp="1" noChangeArrowheads="1"/>
          </p:cNvSpPr>
          <p:nvPr>
            <p:ph type="body" idx="1"/>
          </p:nvPr>
        </p:nvSpPr>
        <p:spPr/>
        <p:txBody>
          <a:bodyPr/>
          <a:lstStyle/>
          <a:p>
            <a:r>
              <a:rPr lang="en-US" dirty="0" smtClean="0"/>
              <a:t>Competitive Analysis</a:t>
            </a:r>
          </a:p>
          <a:p>
            <a:pPr lvl="1"/>
            <a:r>
              <a:rPr lang="en-US" dirty="0" smtClean="0"/>
              <a:t>Supply</a:t>
            </a:r>
          </a:p>
          <a:p>
            <a:pPr lvl="1"/>
            <a:r>
              <a:rPr lang="en-US" dirty="0" smtClean="0"/>
              <a:t>Mix/Pricing</a:t>
            </a:r>
          </a:p>
          <a:p>
            <a:pPr lvl="1"/>
            <a:endParaRPr lang="en-US" dirty="0" smtClean="0"/>
          </a:p>
          <a:p>
            <a:pPr lvl="1"/>
            <a:endParaRPr lang="en-US" dirty="0" smtClean="0"/>
          </a:p>
          <a:p>
            <a:pPr lvl="1"/>
            <a:endParaRPr lang="en-US" dirty="0" smtClean="0"/>
          </a:p>
          <a:p>
            <a:pPr lvl="1"/>
            <a:endParaRPr lang="en-US" dirty="0" smtClean="0"/>
          </a:p>
          <a:p>
            <a:pPr lvl="1"/>
            <a:endParaRPr lang="en-US" dirty="0" smtClean="0"/>
          </a:p>
          <a:p>
            <a:r>
              <a:rPr lang="en-US" dirty="0" smtClean="0"/>
              <a:t>Market trends and opportunity areas</a:t>
            </a:r>
          </a:p>
          <a:p>
            <a:pPr lvl="1"/>
            <a:r>
              <a:rPr lang="en-US" dirty="0" smtClean="0"/>
              <a:t>Aggregate data on local population, employment, income, etc.</a:t>
            </a:r>
          </a:p>
          <a:p>
            <a:pPr lvl="1"/>
            <a:r>
              <a:rPr lang="en-US" dirty="0" smtClean="0"/>
              <a:t>Industry trends relevant to the project</a:t>
            </a:r>
          </a:p>
          <a:p>
            <a:pPr lvl="1"/>
            <a:r>
              <a:rPr lang="en-US" dirty="0" smtClean="0"/>
              <a:t>Significant popular attitudes and trends in location market</a:t>
            </a:r>
          </a:p>
        </p:txBody>
      </p:sp>
      <p:pic>
        <p:nvPicPr>
          <p:cNvPr id="7170" name="Picture 2"/>
          <p:cNvPicPr>
            <a:picLocks noChangeAspect="1" noChangeArrowheads="1"/>
          </p:cNvPicPr>
          <p:nvPr/>
        </p:nvPicPr>
        <p:blipFill>
          <a:blip r:embed="rId3" cstate="print"/>
          <a:srcRect/>
          <a:stretch>
            <a:fillRect/>
          </a:stretch>
        </p:blipFill>
        <p:spPr bwMode="auto">
          <a:xfrm>
            <a:off x="3886200" y="1143000"/>
            <a:ext cx="4591050" cy="3448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r>
              <a:rPr lang="en-US" dirty="0" smtClean="0"/>
              <a:t>Delineate/Analyze Customized Area</a:t>
            </a:r>
          </a:p>
        </p:txBody>
      </p:sp>
      <p:pic>
        <p:nvPicPr>
          <p:cNvPr id="50179" name="Picture 2"/>
          <p:cNvPicPr>
            <a:picLocks noChangeAspect="1" noChangeArrowheads="1"/>
          </p:cNvPicPr>
          <p:nvPr/>
        </p:nvPicPr>
        <p:blipFill>
          <a:blip r:embed="rId3" cstate="print"/>
          <a:srcRect l="35574" t="28534" r="34875" b="30702"/>
          <a:stretch>
            <a:fillRect/>
          </a:stretch>
        </p:blipFill>
        <p:spPr bwMode="auto">
          <a:xfrm>
            <a:off x="228600" y="1066800"/>
            <a:ext cx="4338638" cy="3773488"/>
          </a:xfrm>
          <a:prstGeom prst="rect">
            <a:avLst/>
          </a:prstGeom>
          <a:noFill/>
          <a:ln w="9525">
            <a:noFill/>
            <a:miter lim="800000"/>
            <a:headEnd/>
            <a:tailEnd/>
          </a:ln>
        </p:spPr>
      </p:pic>
      <p:pic>
        <p:nvPicPr>
          <p:cNvPr id="5" name="Picture 4" descr="Neighborhood Amenities"/>
          <p:cNvPicPr>
            <a:picLocks noChangeAspect="1" noChangeArrowheads="1"/>
          </p:cNvPicPr>
          <p:nvPr/>
        </p:nvPicPr>
        <p:blipFill>
          <a:blip r:embed="rId4" cstate="print"/>
          <a:srcRect/>
          <a:stretch>
            <a:fillRect/>
          </a:stretch>
        </p:blipFill>
        <p:spPr bwMode="auto">
          <a:xfrm>
            <a:off x="4953000" y="3048000"/>
            <a:ext cx="3962400" cy="2971800"/>
          </a:xfrm>
          <a:prstGeom prst="rect">
            <a:avLst/>
          </a:prstGeom>
          <a:noFill/>
          <a:ln w="9525">
            <a:noFill/>
            <a:miter lim="800000"/>
            <a:headEnd/>
            <a:tailEnd/>
          </a:ln>
        </p:spPr>
      </p:pic>
      <p:sp>
        <p:nvSpPr>
          <p:cNvPr id="6" name="TextBox 5"/>
          <p:cNvSpPr txBox="1"/>
          <p:nvPr/>
        </p:nvSpPr>
        <p:spPr>
          <a:xfrm>
            <a:off x="76200" y="6248400"/>
            <a:ext cx="7467600" cy="646331"/>
          </a:xfrm>
          <a:prstGeom prst="rect">
            <a:avLst/>
          </a:prstGeom>
          <a:noFill/>
        </p:spPr>
        <p:txBody>
          <a:bodyPr wrap="square" rtlCol="0">
            <a:spAutoFit/>
          </a:bodyPr>
          <a:lstStyle/>
          <a:p>
            <a:r>
              <a:rPr lang="en-US" sz="1800" b="0" i="0" dirty="0" smtClean="0"/>
              <a:t>To develop customized trade areas, see: </a:t>
            </a:r>
            <a:r>
              <a:rPr lang="en-US" sz="1800" b="0" i="0" dirty="0" smtClean="0">
                <a:hlinkClick r:id="rId5"/>
              </a:rPr>
              <a:t>Tutorial 4(b): </a:t>
            </a:r>
            <a:r>
              <a:rPr lang="en-US" sz="1800" b="0" i="0" dirty="0" err="1" smtClean="0">
                <a:hlinkClick r:id="rId5"/>
              </a:rPr>
              <a:t>STDBonline</a:t>
            </a:r>
            <a:r>
              <a:rPr lang="en-US" sz="1800" b="0" i="0" dirty="0" smtClean="0">
                <a:hlinkClick r:id="rId5"/>
              </a:rPr>
              <a:t>.</a:t>
            </a:r>
            <a:r>
              <a:rPr lang="en-US" sz="1800" b="0" i="0" dirty="0" smtClean="0"/>
              <a:t> </a:t>
            </a:r>
            <a:r>
              <a:rPr lang="en-US" sz="1800" b="0" i="0" dirty="0" smtClean="0"/>
              <a:t>or Business Analyst Online</a:t>
            </a:r>
            <a:endParaRPr lang="en-US" sz="1800" b="0" i="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smtClean="0"/>
              <a:t>Competitive Analysis</a:t>
            </a:r>
          </a:p>
        </p:txBody>
      </p:sp>
      <p:pic>
        <p:nvPicPr>
          <p:cNvPr id="38915" name="Picture 2"/>
          <p:cNvPicPr>
            <a:picLocks noChangeAspect="1" noChangeArrowheads="1"/>
          </p:cNvPicPr>
          <p:nvPr/>
        </p:nvPicPr>
        <p:blipFill>
          <a:blip r:embed="rId3" cstate="print"/>
          <a:srcRect/>
          <a:stretch>
            <a:fillRect/>
          </a:stretch>
        </p:blipFill>
        <p:spPr bwMode="auto">
          <a:xfrm>
            <a:off x="228600" y="990600"/>
            <a:ext cx="4064000" cy="3048000"/>
          </a:xfrm>
          <a:prstGeom prst="rect">
            <a:avLst/>
          </a:prstGeom>
          <a:noFill/>
          <a:ln w="9525">
            <a:noFill/>
            <a:miter lim="800000"/>
            <a:headEnd/>
            <a:tailEnd/>
          </a:ln>
        </p:spPr>
      </p:pic>
      <p:pic>
        <p:nvPicPr>
          <p:cNvPr id="27653" name="Picture 4"/>
          <p:cNvPicPr>
            <a:picLocks noChangeAspect="1" noChangeArrowheads="1"/>
          </p:cNvPicPr>
          <p:nvPr/>
        </p:nvPicPr>
        <p:blipFill>
          <a:blip r:embed="rId4" cstate="print"/>
          <a:srcRect/>
          <a:stretch>
            <a:fillRect/>
          </a:stretch>
        </p:blipFill>
        <p:spPr bwMode="auto">
          <a:xfrm>
            <a:off x="4876800" y="228600"/>
            <a:ext cx="4267200" cy="3200400"/>
          </a:xfrm>
          <a:prstGeom prst="rect">
            <a:avLst/>
          </a:prstGeom>
          <a:noFill/>
          <a:ln w="9525">
            <a:noFill/>
            <a:miter lim="800000"/>
            <a:headEnd/>
            <a:tailEnd/>
          </a:ln>
        </p:spPr>
      </p:pic>
      <p:pic>
        <p:nvPicPr>
          <p:cNvPr id="27654" name="Picture 5"/>
          <p:cNvPicPr>
            <a:picLocks noChangeAspect="1" noChangeArrowheads="1"/>
          </p:cNvPicPr>
          <p:nvPr/>
        </p:nvPicPr>
        <p:blipFill>
          <a:blip r:embed="rId5" cstate="print"/>
          <a:srcRect/>
          <a:stretch>
            <a:fillRect/>
          </a:stretch>
        </p:blipFill>
        <p:spPr bwMode="auto">
          <a:xfrm>
            <a:off x="4114800" y="3200400"/>
            <a:ext cx="4064000" cy="3048000"/>
          </a:xfrm>
          <a:prstGeom prst="rect">
            <a:avLst/>
          </a:prstGeom>
          <a:noFill/>
          <a:ln w="9525">
            <a:noFill/>
            <a:miter lim="800000"/>
            <a:headEnd/>
            <a:tailEnd/>
          </a:ln>
        </p:spPr>
      </p:pic>
      <p:sp>
        <p:nvSpPr>
          <p:cNvPr id="6" name="TextBox 5"/>
          <p:cNvSpPr txBox="1"/>
          <p:nvPr/>
        </p:nvSpPr>
        <p:spPr>
          <a:xfrm>
            <a:off x="228600" y="6324600"/>
            <a:ext cx="7315200" cy="338554"/>
          </a:xfrm>
          <a:prstGeom prst="rect">
            <a:avLst/>
          </a:prstGeom>
          <a:noFill/>
        </p:spPr>
        <p:txBody>
          <a:bodyPr wrap="square" rtlCol="0">
            <a:spAutoFit/>
          </a:bodyPr>
          <a:lstStyle/>
          <a:p>
            <a:r>
              <a:rPr lang="en-US" sz="1600" b="0" i="0" dirty="0" smtClean="0"/>
              <a:t>To learn how to identify competitors and land uses, see: </a:t>
            </a:r>
            <a:r>
              <a:rPr lang="en-US" sz="1600" b="0" i="0" dirty="0" smtClean="0">
                <a:hlinkClick r:id="rId6"/>
              </a:rPr>
              <a:t>Tutorial 3: Reverse Directory.</a:t>
            </a:r>
            <a:endParaRPr lang="en-US" sz="1600" b="0" i="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7653"/>
                                        </p:tgtEl>
                                        <p:attrNameLst>
                                          <p:attrName>style.visibility</p:attrName>
                                        </p:attrNameLst>
                                      </p:cBhvr>
                                      <p:to>
                                        <p:strVal val="visible"/>
                                      </p:to>
                                    </p:set>
                                    <p:animEffect transition="in" filter="fade">
                                      <p:cBhvr>
                                        <p:cTn id="7" dur="1000"/>
                                        <p:tgtEl>
                                          <p:spTgt spid="27653"/>
                                        </p:tgtEl>
                                      </p:cBhvr>
                                    </p:animEffect>
                                  </p:childTnLst>
                                </p:cTn>
                              </p:par>
                              <p:par>
                                <p:cTn id="8" presetID="10" presetClass="entr" presetSubtype="0" fill="hold" nodeType="withEffect">
                                  <p:stCondLst>
                                    <p:cond delay="0"/>
                                  </p:stCondLst>
                                  <p:childTnLst>
                                    <p:set>
                                      <p:cBhvr>
                                        <p:cTn id="9" dur="1" fill="hold">
                                          <p:stCondLst>
                                            <p:cond delay="0"/>
                                          </p:stCondLst>
                                        </p:cTn>
                                        <p:tgtEl>
                                          <p:spTgt spid="27654"/>
                                        </p:tgtEl>
                                        <p:attrNameLst>
                                          <p:attrName>style.visibility</p:attrName>
                                        </p:attrNameLst>
                                      </p:cBhvr>
                                      <p:to>
                                        <p:strVal val="visible"/>
                                      </p:to>
                                    </p:set>
                                    <p:animEffect transition="in" filter="fade">
                                      <p:cBhvr>
                                        <p:cTn id="10" dur="1000"/>
                                        <p:tgtEl>
                                          <p:spTgt spid="276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dirty="0" smtClean="0"/>
              <a:t>Market Analysis and Synergy</a:t>
            </a:r>
          </a:p>
        </p:txBody>
      </p:sp>
      <p:pic>
        <p:nvPicPr>
          <p:cNvPr id="39939" name="Picture 2"/>
          <p:cNvPicPr>
            <a:picLocks noChangeAspect="1" noChangeArrowheads="1"/>
          </p:cNvPicPr>
          <p:nvPr/>
        </p:nvPicPr>
        <p:blipFill>
          <a:blip r:embed="rId3" cstate="print"/>
          <a:srcRect/>
          <a:stretch>
            <a:fillRect/>
          </a:stretch>
        </p:blipFill>
        <p:spPr bwMode="auto">
          <a:xfrm>
            <a:off x="228600" y="1752600"/>
            <a:ext cx="4038600" cy="3028950"/>
          </a:xfrm>
          <a:prstGeom prst="rect">
            <a:avLst/>
          </a:prstGeom>
          <a:noFill/>
          <a:ln w="9525">
            <a:noFill/>
            <a:miter lim="800000"/>
            <a:headEnd/>
            <a:tailEnd/>
          </a:ln>
        </p:spPr>
      </p:pic>
      <p:pic>
        <p:nvPicPr>
          <p:cNvPr id="8196" name="Picture 3"/>
          <p:cNvPicPr>
            <a:picLocks noChangeAspect="1" noChangeArrowheads="1"/>
          </p:cNvPicPr>
          <p:nvPr/>
        </p:nvPicPr>
        <p:blipFill>
          <a:blip r:embed="rId4" cstate="print"/>
          <a:srcRect/>
          <a:stretch>
            <a:fillRect/>
          </a:stretch>
        </p:blipFill>
        <p:spPr bwMode="auto">
          <a:xfrm>
            <a:off x="4876800" y="3657600"/>
            <a:ext cx="3860800" cy="2895600"/>
          </a:xfrm>
          <a:prstGeom prst="rect">
            <a:avLst/>
          </a:prstGeom>
          <a:noFill/>
          <a:ln w="9525">
            <a:noFill/>
            <a:miter lim="800000"/>
            <a:headEnd/>
            <a:tailEnd/>
          </a:ln>
        </p:spPr>
      </p:pic>
      <p:pic>
        <p:nvPicPr>
          <p:cNvPr id="8197" name="Picture 4"/>
          <p:cNvPicPr>
            <a:picLocks noChangeAspect="1" noChangeArrowheads="1"/>
          </p:cNvPicPr>
          <p:nvPr/>
        </p:nvPicPr>
        <p:blipFill>
          <a:blip r:embed="rId5" cstate="print"/>
          <a:srcRect/>
          <a:stretch>
            <a:fillRect/>
          </a:stretch>
        </p:blipFill>
        <p:spPr bwMode="auto">
          <a:xfrm>
            <a:off x="4953000" y="685800"/>
            <a:ext cx="3805238" cy="2854325"/>
          </a:xfrm>
          <a:prstGeom prst="rect">
            <a:avLst/>
          </a:prstGeom>
          <a:noFill/>
          <a:ln w="9525">
            <a:noFill/>
            <a:miter lim="800000"/>
            <a:headEnd/>
            <a:tailEnd/>
          </a:ln>
        </p:spPr>
      </p:pic>
      <p:sp>
        <p:nvSpPr>
          <p:cNvPr id="39942" name="TextBox 5"/>
          <p:cNvSpPr txBox="1">
            <a:spLocks noChangeArrowheads="1"/>
          </p:cNvSpPr>
          <p:nvPr/>
        </p:nvSpPr>
        <p:spPr bwMode="auto">
          <a:xfrm>
            <a:off x="381000" y="6334125"/>
            <a:ext cx="993775" cy="277813"/>
          </a:xfrm>
          <a:prstGeom prst="rect">
            <a:avLst/>
          </a:prstGeom>
          <a:noFill/>
          <a:ln w="9525">
            <a:noFill/>
            <a:miter lim="800000"/>
            <a:headEnd/>
            <a:tailEnd/>
          </a:ln>
        </p:spPr>
        <p:txBody>
          <a:bodyPr wrap="none">
            <a:spAutoFit/>
          </a:bodyPr>
          <a:lstStyle/>
          <a:p>
            <a:r>
              <a:rPr lang="en-US" sz="1200" b="0" i="0"/>
              <a:t>2006 Team F</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197"/>
                                        </p:tgtEl>
                                        <p:attrNameLst>
                                          <p:attrName>style.visibility</p:attrName>
                                        </p:attrNameLst>
                                      </p:cBhvr>
                                      <p:to>
                                        <p:strVal val="visible"/>
                                      </p:to>
                                    </p:set>
                                    <p:animEffect transition="in" filter="fade">
                                      <p:cBhvr>
                                        <p:cTn id="7" dur="1000"/>
                                        <p:tgtEl>
                                          <p:spTgt spid="819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196"/>
                                        </p:tgtEl>
                                        <p:attrNameLst>
                                          <p:attrName>style.visibility</p:attrName>
                                        </p:attrNameLst>
                                      </p:cBhvr>
                                      <p:to>
                                        <p:strVal val="visible"/>
                                      </p:to>
                                    </p:set>
                                    <p:animEffect transition="in" filter="fade">
                                      <p:cBhvr>
                                        <p:cTn id="12" dur="1000"/>
                                        <p:tgtEl>
                                          <p:spTgt spid="8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152400" y="228600"/>
            <a:ext cx="6934200" cy="533400"/>
          </a:xfrm>
        </p:spPr>
        <p:txBody>
          <a:bodyPr/>
          <a:lstStyle/>
          <a:p>
            <a:r>
              <a:rPr lang="en-US" smtClean="0"/>
              <a:t>Step 8:  Alternative Uses/Users’ Profiles</a:t>
            </a:r>
          </a:p>
        </p:txBody>
      </p:sp>
      <p:sp>
        <p:nvSpPr>
          <p:cNvPr id="1629187" name="Rectangle 3"/>
          <p:cNvSpPr>
            <a:spLocks noGrp="1" noChangeArrowheads="1"/>
          </p:cNvSpPr>
          <p:nvPr>
            <p:ph type="body" idx="1"/>
          </p:nvPr>
        </p:nvSpPr>
        <p:spPr/>
        <p:txBody>
          <a:bodyPr/>
          <a:lstStyle/>
          <a:p>
            <a:pPr>
              <a:lnSpc>
                <a:spcPct val="90000"/>
              </a:lnSpc>
            </a:pPr>
            <a:r>
              <a:rPr lang="en-US" sz="2000" dirty="0" smtClean="0"/>
              <a:t>Identify Preliminary Uses</a:t>
            </a:r>
          </a:p>
          <a:p>
            <a:pPr lvl="1">
              <a:lnSpc>
                <a:spcPct val="90000"/>
              </a:lnSpc>
            </a:pPr>
            <a:r>
              <a:rPr lang="en-US" sz="2000" dirty="0" smtClean="0"/>
              <a:t>Major property types: retail, office, warehouse</a:t>
            </a:r>
          </a:p>
          <a:p>
            <a:pPr lvl="1">
              <a:lnSpc>
                <a:spcPct val="90000"/>
              </a:lnSpc>
            </a:pPr>
            <a:r>
              <a:rPr lang="en-US" sz="2000" dirty="0" smtClean="0"/>
              <a:t>Secondary Property sub-types</a:t>
            </a:r>
          </a:p>
          <a:p>
            <a:pPr lvl="1">
              <a:lnSpc>
                <a:spcPct val="90000"/>
              </a:lnSpc>
            </a:pPr>
            <a:endParaRPr lang="en-US" sz="2000" dirty="0" smtClean="0"/>
          </a:p>
          <a:p>
            <a:pPr>
              <a:lnSpc>
                <a:spcPct val="90000"/>
              </a:lnSpc>
            </a:pPr>
            <a:endParaRPr lang="en-US" sz="2000" dirty="0" smtClean="0"/>
          </a:p>
          <a:p>
            <a:pPr>
              <a:lnSpc>
                <a:spcPct val="90000"/>
              </a:lnSpc>
            </a:pPr>
            <a:endParaRPr lang="en-US" sz="2000" dirty="0" smtClean="0"/>
          </a:p>
          <a:p>
            <a:pPr>
              <a:lnSpc>
                <a:spcPct val="90000"/>
              </a:lnSpc>
            </a:pPr>
            <a:endParaRPr lang="en-US" sz="2000" dirty="0" smtClean="0"/>
          </a:p>
          <a:p>
            <a:pPr>
              <a:lnSpc>
                <a:spcPct val="90000"/>
              </a:lnSpc>
            </a:pPr>
            <a:r>
              <a:rPr lang="en-US" sz="2000" dirty="0" smtClean="0"/>
              <a:t>Profile preliminary users</a:t>
            </a:r>
          </a:p>
          <a:p>
            <a:pPr lvl="1">
              <a:lnSpc>
                <a:spcPct val="90000"/>
              </a:lnSpc>
            </a:pPr>
            <a:r>
              <a:rPr lang="en-US" sz="2000" dirty="0" smtClean="0"/>
              <a:t>Internal Analysis</a:t>
            </a:r>
          </a:p>
          <a:p>
            <a:pPr lvl="2">
              <a:lnSpc>
                <a:spcPct val="90000"/>
              </a:lnSpc>
            </a:pPr>
            <a:r>
              <a:rPr lang="en-US" sz="1800" dirty="0" smtClean="0"/>
              <a:t>Entities &amp; packets of functions</a:t>
            </a:r>
          </a:p>
          <a:p>
            <a:pPr lvl="2">
              <a:lnSpc>
                <a:spcPct val="90000"/>
              </a:lnSpc>
            </a:pPr>
            <a:r>
              <a:rPr lang="en-US" sz="1800" dirty="0" smtClean="0"/>
              <a:t>Drivers of Value</a:t>
            </a:r>
          </a:p>
          <a:p>
            <a:pPr lvl="2">
              <a:lnSpc>
                <a:spcPct val="90000"/>
              </a:lnSpc>
            </a:pPr>
            <a:r>
              <a:rPr lang="en-US" sz="1800" dirty="0" smtClean="0"/>
              <a:t>Trends &amp; Life cycle stage</a:t>
            </a:r>
          </a:p>
          <a:p>
            <a:pPr lvl="1">
              <a:lnSpc>
                <a:spcPct val="90000"/>
              </a:lnSpc>
            </a:pPr>
            <a:r>
              <a:rPr lang="en-US" sz="2000" dirty="0" smtClean="0"/>
              <a:t>Real Estate Elements</a:t>
            </a:r>
          </a:p>
          <a:p>
            <a:pPr lvl="2">
              <a:lnSpc>
                <a:spcPct val="90000"/>
              </a:lnSpc>
            </a:pPr>
            <a:r>
              <a:rPr lang="en-US" sz="1800" dirty="0" smtClean="0"/>
              <a:t>Spatial needs &amp; internal vs. external orientation</a:t>
            </a:r>
          </a:p>
          <a:p>
            <a:pPr lvl="2">
              <a:lnSpc>
                <a:spcPct val="90000"/>
              </a:lnSpc>
            </a:pPr>
            <a:r>
              <a:rPr lang="en-US" sz="1800" dirty="0" smtClean="0"/>
              <a:t>Approach to real estate solutions</a:t>
            </a:r>
          </a:p>
        </p:txBody>
      </p:sp>
      <p:pic>
        <p:nvPicPr>
          <p:cNvPr id="4098" name="Picture 2"/>
          <p:cNvPicPr>
            <a:picLocks noChangeAspect="1" noChangeArrowheads="1"/>
          </p:cNvPicPr>
          <p:nvPr/>
        </p:nvPicPr>
        <p:blipFill>
          <a:blip r:embed="rId3" cstate="print"/>
          <a:srcRect/>
          <a:stretch>
            <a:fillRect/>
          </a:stretch>
        </p:blipFill>
        <p:spPr bwMode="auto">
          <a:xfrm>
            <a:off x="4876800" y="2133600"/>
            <a:ext cx="3962400" cy="2971800"/>
          </a:xfrm>
          <a:prstGeom prst="rect">
            <a:avLst/>
          </a:prstGeom>
          <a:noFill/>
          <a:ln w="9525">
            <a:noFill/>
            <a:miter lim="800000"/>
            <a:headEnd/>
            <a:tailEnd/>
          </a:ln>
        </p:spPr>
      </p:pic>
      <p:sp>
        <p:nvSpPr>
          <p:cNvPr id="5" name="TextBox 4"/>
          <p:cNvSpPr txBox="1"/>
          <p:nvPr/>
        </p:nvSpPr>
        <p:spPr>
          <a:xfrm>
            <a:off x="228600" y="6380946"/>
            <a:ext cx="7391400" cy="338554"/>
          </a:xfrm>
          <a:prstGeom prst="rect">
            <a:avLst/>
          </a:prstGeom>
          <a:noFill/>
        </p:spPr>
        <p:txBody>
          <a:bodyPr wrap="square" rtlCol="0">
            <a:spAutoFit/>
          </a:bodyPr>
          <a:lstStyle/>
          <a:p>
            <a:r>
              <a:rPr lang="en-US" sz="1600" b="0" i="0" dirty="0" smtClean="0"/>
              <a:t>For a guide to free demographic data, see: </a:t>
            </a:r>
            <a:r>
              <a:rPr lang="en-US" sz="1600" b="0" i="0" dirty="0" smtClean="0">
                <a:hlinkClick r:id="rId4"/>
              </a:rPr>
              <a:t>Tutorial 4(a): </a:t>
            </a:r>
            <a:r>
              <a:rPr lang="en-US" sz="1600" b="0" i="0" dirty="0" err="1" smtClean="0">
                <a:hlinkClick r:id="rId4"/>
              </a:rPr>
              <a:t>Easi</a:t>
            </a:r>
            <a:r>
              <a:rPr lang="en-US" sz="1600" b="0" i="0" dirty="0" smtClean="0">
                <a:hlinkClick r:id="rId4"/>
              </a:rPr>
              <a:t>-Demographics</a:t>
            </a:r>
            <a:r>
              <a:rPr lang="en-US" sz="1600" b="0" i="0" dirty="0" smtClean="0"/>
              <a:t>.</a:t>
            </a:r>
            <a:endParaRPr lang="en-US" sz="1600" b="0" i="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r>
              <a:rPr lang="en-US" smtClean="0"/>
              <a:t>Target Market</a:t>
            </a:r>
          </a:p>
        </p:txBody>
      </p:sp>
      <p:pic>
        <p:nvPicPr>
          <p:cNvPr id="55299" name="Picture 2"/>
          <p:cNvPicPr>
            <a:picLocks noChangeAspect="1" noChangeArrowheads="1"/>
          </p:cNvPicPr>
          <p:nvPr/>
        </p:nvPicPr>
        <p:blipFill>
          <a:blip r:embed="rId3" cstate="print"/>
          <a:srcRect/>
          <a:stretch>
            <a:fillRect/>
          </a:stretch>
        </p:blipFill>
        <p:spPr bwMode="auto">
          <a:xfrm>
            <a:off x="0" y="3276600"/>
            <a:ext cx="4191000" cy="3143250"/>
          </a:xfrm>
          <a:prstGeom prst="rect">
            <a:avLst/>
          </a:prstGeom>
          <a:noFill/>
          <a:ln w="9525">
            <a:noFill/>
            <a:miter lim="800000"/>
            <a:headEnd/>
            <a:tailEnd/>
          </a:ln>
        </p:spPr>
      </p:pic>
      <p:pic>
        <p:nvPicPr>
          <p:cNvPr id="15364" name="Picture 4"/>
          <p:cNvPicPr>
            <a:picLocks noChangeAspect="1" noChangeArrowheads="1"/>
          </p:cNvPicPr>
          <p:nvPr/>
        </p:nvPicPr>
        <p:blipFill>
          <a:blip r:embed="rId4" cstate="print"/>
          <a:srcRect/>
          <a:stretch>
            <a:fillRect/>
          </a:stretch>
        </p:blipFill>
        <p:spPr bwMode="auto">
          <a:xfrm>
            <a:off x="3429000" y="304800"/>
            <a:ext cx="3860800" cy="2895600"/>
          </a:xfrm>
          <a:prstGeom prst="rect">
            <a:avLst/>
          </a:prstGeom>
          <a:noFill/>
          <a:ln w="9525">
            <a:noFill/>
            <a:miter lim="800000"/>
            <a:headEnd/>
            <a:tailEnd/>
          </a:ln>
        </p:spPr>
      </p:pic>
      <p:pic>
        <p:nvPicPr>
          <p:cNvPr id="15365" name="Picture 5"/>
          <p:cNvPicPr>
            <a:picLocks noChangeAspect="1" noChangeArrowheads="1"/>
          </p:cNvPicPr>
          <p:nvPr/>
        </p:nvPicPr>
        <p:blipFill>
          <a:blip r:embed="rId5" cstate="print"/>
          <a:srcRect/>
          <a:stretch>
            <a:fillRect/>
          </a:stretch>
        </p:blipFill>
        <p:spPr bwMode="auto">
          <a:xfrm>
            <a:off x="4800600" y="3600450"/>
            <a:ext cx="3835400" cy="2876550"/>
          </a:xfrm>
          <a:prstGeom prst="rect">
            <a:avLst/>
          </a:prstGeom>
          <a:noFill/>
          <a:ln w="9525">
            <a:noFill/>
            <a:miter lim="800000"/>
            <a:headEnd/>
            <a:tailEnd/>
          </a:ln>
        </p:spPr>
      </p:pic>
      <p:pic>
        <p:nvPicPr>
          <p:cNvPr id="6" name="Picture 7"/>
          <p:cNvPicPr>
            <a:picLocks noChangeAspect="1" noChangeArrowheads="1"/>
          </p:cNvPicPr>
          <p:nvPr/>
        </p:nvPicPr>
        <p:blipFill>
          <a:blip r:embed="rId6" cstate="print"/>
          <a:srcRect/>
          <a:stretch>
            <a:fillRect/>
          </a:stretch>
        </p:blipFill>
        <p:spPr bwMode="auto">
          <a:xfrm>
            <a:off x="0" y="914400"/>
            <a:ext cx="3251200" cy="2438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365"/>
                                        </p:tgtEl>
                                        <p:attrNameLst>
                                          <p:attrName>style.visibility</p:attrName>
                                        </p:attrNameLst>
                                      </p:cBhvr>
                                      <p:to>
                                        <p:strVal val="visible"/>
                                      </p:to>
                                    </p:set>
                                    <p:animEffect transition="in" filter="fade">
                                      <p:cBhvr>
                                        <p:cTn id="7" dur="1000"/>
                                        <p:tgtEl>
                                          <p:spTgt spid="15365"/>
                                        </p:tgtEl>
                                      </p:cBhvr>
                                    </p:animEffect>
                                  </p:childTnLst>
                                </p:cTn>
                              </p:par>
                              <p:par>
                                <p:cTn id="8" presetID="10" presetClass="entr" presetSubtype="0" fill="hold" nodeType="withEffect">
                                  <p:stCondLst>
                                    <p:cond delay="0"/>
                                  </p:stCondLst>
                                  <p:childTnLst>
                                    <p:set>
                                      <p:cBhvr>
                                        <p:cTn id="9" dur="1" fill="hold">
                                          <p:stCondLst>
                                            <p:cond delay="0"/>
                                          </p:stCondLst>
                                        </p:cTn>
                                        <p:tgtEl>
                                          <p:spTgt spid="15364"/>
                                        </p:tgtEl>
                                        <p:attrNameLst>
                                          <p:attrName>style.visibility</p:attrName>
                                        </p:attrNameLst>
                                      </p:cBhvr>
                                      <p:to>
                                        <p:strVal val="visible"/>
                                      </p:to>
                                    </p:set>
                                    <p:animEffect transition="in" filter="fade">
                                      <p:cBhvr>
                                        <p:cTn id="10" dur="1000"/>
                                        <p:tgtEl>
                                          <p:spTgt spid="153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r>
              <a:rPr lang="en-US" smtClean="0"/>
              <a:t>Target Market Analyis</a:t>
            </a:r>
          </a:p>
        </p:txBody>
      </p:sp>
      <p:pic>
        <p:nvPicPr>
          <p:cNvPr id="56323" name="Picture 2"/>
          <p:cNvPicPr>
            <a:picLocks noChangeAspect="1" noChangeArrowheads="1"/>
          </p:cNvPicPr>
          <p:nvPr/>
        </p:nvPicPr>
        <p:blipFill>
          <a:blip r:embed="rId3" cstate="print"/>
          <a:srcRect/>
          <a:stretch>
            <a:fillRect/>
          </a:stretch>
        </p:blipFill>
        <p:spPr bwMode="auto">
          <a:xfrm>
            <a:off x="76200" y="3276600"/>
            <a:ext cx="4572000" cy="3429000"/>
          </a:xfrm>
          <a:prstGeom prst="rect">
            <a:avLst/>
          </a:prstGeom>
          <a:noFill/>
          <a:ln w="9525">
            <a:noFill/>
            <a:miter lim="800000"/>
            <a:headEnd/>
            <a:tailEnd/>
          </a:ln>
        </p:spPr>
      </p:pic>
      <p:pic>
        <p:nvPicPr>
          <p:cNvPr id="16388" name="Picture 4"/>
          <p:cNvPicPr>
            <a:picLocks noChangeAspect="1" noChangeArrowheads="1"/>
          </p:cNvPicPr>
          <p:nvPr/>
        </p:nvPicPr>
        <p:blipFill>
          <a:blip r:embed="rId4" cstate="print"/>
          <a:srcRect/>
          <a:stretch>
            <a:fillRect/>
          </a:stretch>
        </p:blipFill>
        <p:spPr bwMode="auto">
          <a:xfrm>
            <a:off x="4191000" y="1066800"/>
            <a:ext cx="4572000" cy="3429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388"/>
                                        </p:tgtEl>
                                        <p:attrNameLst>
                                          <p:attrName>style.visibility</p:attrName>
                                        </p:attrNameLst>
                                      </p:cBhvr>
                                      <p:to>
                                        <p:strVal val="visible"/>
                                      </p:to>
                                    </p:set>
                                    <p:animEffect transition="in" filter="fade">
                                      <p:cBhvr>
                                        <p:cTn id="7" dur="1000"/>
                                        <p:tgtEl>
                                          <p:spTgt spid="163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r>
              <a:rPr lang="en-US" dirty="0" smtClean="0"/>
              <a:t>In the End, It’s All About the Numbers</a:t>
            </a:r>
          </a:p>
        </p:txBody>
      </p:sp>
      <p:pic>
        <p:nvPicPr>
          <p:cNvPr id="61443" name="Picture 2"/>
          <p:cNvPicPr>
            <a:picLocks noChangeAspect="1" noChangeArrowheads="1"/>
          </p:cNvPicPr>
          <p:nvPr/>
        </p:nvPicPr>
        <p:blipFill>
          <a:blip r:embed="rId3" cstate="print"/>
          <a:srcRect/>
          <a:stretch>
            <a:fillRect/>
          </a:stretch>
        </p:blipFill>
        <p:spPr bwMode="auto">
          <a:xfrm>
            <a:off x="4572000" y="914400"/>
            <a:ext cx="4572000" cy="3429000"/>
          </a:xfrm>
          <a:prstGeom prst="rect">
            <a:avLst/>
          </a:prstGeom>
          <a:noFill/>
          <a:ln w="9525">
            <a:noFill/>
            <a:miter lim="800000"/>
            <a:headEnd/>
            <a:tailEnd/>
          </a:ln>
        </p:spPr>
      </p:pic>
      <p:sp>
        <p:nvSpPr>
          <p:cNvPr id="61444" name="TextBox 4"/>
          <p:cNvSpPr txBox="1">
            <a:spLocks noChangeArrowheads="1"/>
          </p:cNvSpPr>
          <p:nvPr/>
        </p:nvSpPr>
        <p:spPr bwMode="auto">
          <a:xfrm>
            <a:off x="6629400" y="4419600"/>
            <a:ext cx="1079500" cy="276225"/>
          </a:xfrm>
          <a:prstGeom prst="rect">
            <a:avLst/>
          </a:prstGeom>
          <a:noFill/>
          <a:ln w="9525">
            <a:noFill/>
            <a:miter lim="800000"/>
            <a:headEnd/>
            <a:tailEnd/>
          </a:ln>
        </p:spPr>
        <p:txBody>
          <a:bodyPr wrap="none">
            <a:spAutoFit/>
          </a:bodyPr>
          <a:lstStyle/>
          <a:p>
            <a:r>
              <a:rPr lang="en-US" sz="1200" b="0" i="0"/>
              <a:t>2006 Team E2</a:t>
            </a:r>
          </a:p>
        </p:txBody>
      </p:sp>
      <p:pic>
        <p:nvPicPr>
          <p:cNvPr id="2050" name="Picture 2"/>
          <p:cNvPicPr>
            <a:picLocks noChangeAspect="1" noChangeArrowheads="1"/>
          </p:cNvPicPr>
          <p:nvPr/>
        </p:nvPicPr>
        <p:blipFill>
          <a:blip r:embed="rId4" cstate="print"/>
          <a:srcRect/>
          <a:stretch>
            <a:fillRect/>
          </a:stretch>
        </p:blipFill>
        <p:spPr bwMode="auto">
          <a:xfrm>
            <a:off x="228600" y="990600"/>
            <a:ext cx="3708400" cy="2781300"/>
          </a:xfrm>
          <a:prstGeom prst="rect">
            <a:avLst/>
          </a:prstGeom>
          <a:noFill/>
          <a:ln w="9525">
            <a:noFill/>
            <a:miter lim="800000"/>
            <a:headEnd/>
            <a:tailEnd/>
          </a:ln>
        </p:spPr>
      </p:pic>
      <p:pic>
        <p:nvPicPr>
          <p:cNvPr id="2051" name="Picture 3"/>
          <p:cNvPicPr>
            <a:picLocks noChangeAspect="1" noChangeArrowheads="1"/>
          </p:cNvPicPr>
          <p:nvPr/>
        </p:nvPicPr>
        <p:blipFill>
          <a:blip r:embed="rId5" cstate="print"/>
          <a:srcRect/>
          <a:stretch>
            <a:fillRect/>
          </a:stretch>
        </p:blipFill>
        <p:spPr bwMode="auto">
          <a:xfrm>
            <a:off x="1676400" y="3657600"/>
            <a:ext cx="3454400" cy="2590800"/>
          </a:xfrm>
          <a:prstGeom prst="rect">
            <a:avLst/>
          </a:prstGeom>
          <a:noFill/>
          <a:ln w="9525">
            <a:noFill/>
            <a:miter lim="800000"/>
            <a:headEnd/>
            <a:tailEnd/>
          </a:ln>
        </p:spPr>
      </p:pic>
      <p:sp>
        <p:nvSpPr>
          <p:cNvPr id="7" name="TextBox 6"/>
          <p:cNvSpPr txBox="1"/>
          <p:nvPr/>
        </p:nvSpPr>
        <p:spPr>
          <a:xfrm>
            <a:off x="304800" y="6400800"/>
            <a:ext cx="8077200" cy="338554"/>
          </a:xfrm>
          <a:prstGeom prst="rect">
            <a:avLst/>
          </a:prstGeom>
          <a:noFill/>
        </p:spPr>
        <p:txBody>
          <a:bodyPr wrap="square" rtlCol="0">
            <a:spAutoFit/>
          </a:bodyPr>
          <a:lstStyle/>
          <a:p>
            <a:r>
              <a:rPr lang="en-US" sz="1600" b="0" i="0" dirty="0" smtClean="0"/>
              <a:t>For more info on making numbers “easy to crunch,” see: </a:t>
            </a:r>
            <a:r>
              <a:rPr lang="en-US" sz="1600" b="0" i="0" dirty="0" smtClean="0">
                <a:hlinkClick r:id="rId6"/>
              </a:rPr>
              <a:t>Case 3: </a:t>
            </a:r>
            <a:r>
              <a:rPr lang="en-US" sz="1600" b="0" i="0" dirty="0" err="1" smtClean="0">
                <a:hlinkClick r:id="rId6"/>
              </a:rPr>
              <a:t>Frontdoor</a:t>
            </a:r>
            <a:r>
              <a:rPr lang="en-US" sz="1600" b="0" i="0" dirty="0" smtClean="0">
                <a:hlinkClick r:id="rId6"/>
              </a:rPr>
              <a:t>/Backdoor Analysis</a:t>
            </a:r>
            <a:r>
              <a:rPr lang="en-US" sz="1600" b="0" i="0" dirty="0" smtClean="0"/>
              <a:t>.</a:t>
            </a:r>
            <a:endParaRPr lang="en-US" sz="1600" b="0" i="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fade">
                                      <p:cBhvr>
                                        <p:cTn id="7" dur="1000"/>
                                        <p:tgtEl>
                                          <p:spTgt spid="205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1443"/>
                                        </p:tgtEl>
                                        <p:attrNameLst>
                                          <p:attrName>style.visibility</p:attrName>
                                        </p:attrNameLst>
                                      </p:cBhvr>
                                      <p:to>
                                        <p:strVal val="visible"/>
                                      </p:to>
                                    </p:set>
                                    <p:animEffect transition="in" filter="fade">
                                      <p:cBhvr>
                                        <p:cTn id="12" dur="1000"/>
                                        <p:tgtEl>
                                          <p:spTgt spid="614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en-US" smtClean="0"/>
              <a:t>Dimensionality of  Real Estate</a:t>
            </a:r>
          </a:p>
        </p:txBody>
      </p:sp>
      <p:sp>
        <p:nvSpPr>
          <p:cNvPr id="40963" name="Text Box 3"/>
          <p:cNvSpPr txBox="1">
            <a:spLocks noChangeArrowheads="1"/>
          </p:cNvSpPr>
          <p:nvPr/>
        </p:nvSpPr>
        <p:spPr bwMode="auto">
          <a:xfrm>
            <a:off x="381000" y="1295400"/>
            <a:ext cx="6078538" cy="442913"/>
          </a:xfrm>
          <a:prstGeom prst="rect">
            <a:avLst/>
          </a:prstGeom>
          <a:noFill/>
          <a:ln w="9525">
            <a:noFill/>
            <a:miter lim="800000"/>
            <a:headEnd/>
            <a:tailEnd/>
          </a:ln>
        </p:spPr>
        <p:txBody>
          <a:bodyPr wrap="none">
            <a:spAutoFit/>
          </a:bodyPr>
          <a:lstStyle/>
          <a:p>
            <a:pPr>
              <a:buClr>
                <a:srgbClr val="FFFF00"/>
              </a:buClr>
              <a:buSzPct val="46000"/>
              <a:buFont typeface="Monotype Sorts"/>
              <a:buNone/>
            </a:pPr>
            <a:r>
              <a:rPr lang="en-US" sz="2300" b="0" i="0">
                <a:solidFill>
                  <a:srgbClr val="FFFF00"/>
                </a:solidFill>
              </a:rPr>
              <a:t>What are the three key dimensions of Real Estate?</a:t>
            </a:r>
          </a:p>
        </p:txBody>
      </p:sp>
      <p:grpSp>
        <p:nvGrpSpPr>
          <p:cNvPr id="2" name="Group 4"/>
          <p:cNvGrpSpPr>
            <a:grpSpLocks/>
          </p:cNvGrpSpPr>
          <p:nvPr/>
        </p:nvGrpSpPr>
        <p:grpSpPr bwMode="auto">
          <a:xfrm>
            <a:off x="2133600" y="3886200"/>
            <a:ext cx="4191000" cy="1219200"/>
            <a:chOff x="1339" y="1722"/>
            <a:chExt cx="1165" cy="169"/>
          </a:xfrm>
        </p:grpSpPr>
        <p:sp>
          <p:nvSpPr>
            <p:cNvPr id="41002" name="Line 5"/>
            <p:cNvSpPr>
              <a:spLocks noChangeShapeType="1"/>
            </p:cNvSpPr>
            <p:nvPr/>
          </p:nvSpPr>
          <p:spPr bwMode="auto">
            <a:xfrm flipH="1">
              <a:off x="1658" y="1754"/>
              <a:ext cx="782" cy="0"/>
            </a:xfrm>
            <a:prstGeom prst="line">
              <a:avLst/>
            </a:prstGeom>
            <a:noFill/>
            <a:ln w="19050">
              <a:solidFill>
                <a:srgbClr val="FFFFFF"/>
              </a:solidFill>
              <a:round/>
              <a:headEnd/>
              <a:tailEnd/>
            </a:ln>
          </p:spPr>
          <p:txBody>
            <a:bodyPr/>
            <a:lstStyle/>
            <a:p>
              <a:endParaRPr lang="en-US"/>
            </a:p>
          </p:txBody>
        </p:sp>
        <p:sp>
          <p:nvSpPr>
            <p:cNvPr id="41003" name="Line 6"/>
            <p:cNvSpPr>
              <a:spLocks noChangeShapeType="1"/>
            </p:cNvSpPr>
            <p:nvPr/>
          </p:nvSpPr>
          <p:spPr bwMode="auto">
            <a:xfrm flipH="1">
              <a:off x="1339" y="1891"/>
              <a:ext cx="783" cy="0"/>
            </a:xfrm>
            <a:prstGeom prst="line">
              <a:avLst/>
            </a:prstGeom>
            <a:noFill/>
            <a:ln w="19050">
              <a:solidFill>
                <a:srgbClr val="FFFFFF"/>
              </a:solidFill>
              <a:round/>
              <a:headEnd/>
              <a:tailEnd/>
            </a:ln>
          </p:spPr>
          <p:txBody>
            <a:bodyPr/>
            <a:lstStyle/>
            <a:p>
              <a:endParaRPr lang="en-US"/>
            </a:p>
          </p:txBody>
        </p:sp>
        <p:sp>
          <p:nvSpPr>
            <p:cNvPr id="41004" name="Line 7"/>
            <p:cNvSpPr>
              <a:spLocks noChangeShapeType="1"/>
            </p:cNvSpPr>
            <p:nvPr/>
          </p:nvSpPr>
          <p:spPr bwMode="auto">
            <a:xfrm flipH="1">
              <a:off x="1408" y="1854"/>
              <a:ext cx="782" cy="0"/>
            </a:xfrm>
            <a:prstGeom prst="line">
              <a:avLst/>
            </a:prstGeom>
            <a:noFill/>
            <a:ln w="19050">
              <a:solidFill>
                <a:srgbClr val="FFFFFF"/>
              </a:solidFill>
              <a:round/>
              <a:headEnd/>
              <a:tailEnd/>
            </a:ln>
          </p:spPr>
          <p:txBody>
            <a:bodyPr/>
            <a:lstStyle/>
            <a:p>
              <a:endParaRPr lang="en-US"/>
            </a:p>
          </p:txBody>
        </p:sp>
        <p:sp>
          <p:nvSpPr>
            <p:cNvPr id="41005" name="Line 8"/>
            <p:cNvSpPr>
              <a:spLocks noChangeShapeType="1"/>
            </p:cNvSpPr>
            <p:nvPr/>
          </p:nvSpPr>
          <p:spPr bwMode="auto">
            <a:xfrm flipH="1">
              <a:off x="1494" y="1823"/>
              <a:ext cx="782" cy="0"/>
            </a:xfrm>
            <a:prstGeom prst="line">
              <a:avLst/>
            </a:prstGeom>
            <a:noFill/>
            <a:ln w="19050">
              <a:solidFill>
                <a:srgbClr val="FFFFFF"/>
              </a:solidFill>
              <a:round/>
              <a:headEnd/>
              <a:tailEnd/>
            </a:ln>
          </p:spPr>
          <p:txBody>
            <a:bodyPr/>
            <a:lstStyle/>
            <a:p>
              <a:endParaRPr lang="en-US"/>
            </a:p>
          </p:txBody>
        </p:sp>
        <p:sp>
          <p:nvSpPr>
            <p:cNvPr id="41006" name="Line 9"/>
            <p:cNvSpPr>
              <a:spLocks noChangeShapeType="1"/>
            </p:cNvSpPr>
            <p:nvPr/>
          </p:nvSpPr>
          <p:spPr bwMode="auto">
            <a:xfrm flipH="1">
              <a:off x="1577" y="1786"/>
              <a:ext cx="781" cy="0"/>
            </a:xfrm>
            <a:prstGeom prst="line">
              <a:avLst/>
            </a:prstGeom>
            <a:noFill/>
            <a:ln w="19050">
              <a:solidFill>
                <a:srgbClr val="FFFFFF"/>
              </a:solidFill>
              <a:round/>
              <a:headEnd/>
              <a:tailEnd/>
            </a:ln>
          </p:spPr>
          <p:txBody>
            <a:bodyPr/>
            <a:lstStyle/>
            <a:p>
              <a:endParaRPr lang="en-US"/>
            </a:p>
          </p:txBody>
        </p:sp>
        <p:sp>
          <p:nvSpPr>
            <p:cNvPr id="41007" name="Line 10"/>
            <p:cNvSpPr>
              <a:spLocks noChangeShapeType="1"/>
            </p:cNvSpPr>
            <p:nvPr/>
          </p:nvSpPr>
          <p:spPr bwMode="auto">
            <a:xfrm flipH="1">
              <a:off x="1721" y="1726"/>
              <a:ext cx="781" cy="0"/>
            </a:xfrm>
            <a:prstGeom prst="line">
              <a:avLst/>
            </a:prstGeom>
            <a:noFill/>
            <a:ln w="19050">
              <a:solidFill>
                <a:srgbClr val="FFFFFF"/>
              </a:solidFill>
              <a:round/>
              <a:headEnd/>
              <a:tailEnd/>
            </a:ln>
          </p:spPr>
          <p:txBody>
            <a:bodyPr/>
            <a:lstStyle/>
            <a:p>
              <a:endParaRPr lang="en-US"/>
            </a:p>
          </p:txBody>
        </p:sp>
        <p:sp>
          <p:nvSpPr>
            <p:cNvPr id="41008" name="Line 11"/>
            <p:cNvSpPr>
              <a:spLocks noChangeShapeType="1"/>
            </p:cNvSpPr>
            <p:nvPr/>
          </p:nvSpPr>
          <p:spPr bwMode="auto">
            <a:xfrm flipV="1">
              <a:off x="1339" y="1722"/>
              <a:ext cx="386" cy="166"/>
            </a:xfrm>
            <a:prstGeom prst="line">
              <a:avLst/>
            </a:prstGeom>
            <a:noFill/>
            <a:ln w="19050">
              <a:solidFill>
                <a:srgbClr val="FFFFFF"/>
              </a:solidFill>
              <a:round/>
              <a:headEnd/>
              <a:tailEnd/>
            </a:ln>
          </p:spPr>
          <p:txBody>
            <a:bodyPr/>
            <a:lstStyle/>
            <a:p>
              <a:endParaRPr lang="en-US"/>
            </a:p>
          </p:txBody>
        </p:sp>
        <p:sp>
          <p:nvSpPr>
            <p:cNvPr id="41009" name="Line 12"/>
            <p:cNvSpPr>
              <a:spLocks noChangeShapeType="1"/>
            </p:cNvSpPr>
            <p:nvPr/>
          </p:nvSpPr>
          <p:spPr bwMode="auto">
            <a:xfrm flipV="1">
              <a:off x="2118" y="1725"/>
              <a:ext cx="386" cy="164"/>
            </a:xfrm>
            <a:prstGeom prst="line">
              <a:avLst/>
            </a:prstGeom>
            <a:noFill/>
            <a:ln w="19050">
              <a:solidFill>
                <a:srgbClr val="FFFFFF"/>
              </a:solidFill>
              <a:round/>
              <a:headEnd/>
              <a:tailEnd/>
            </a:ln>
          </p:spPr>
          <p:txBody>
            <a:bodyPr/>
            <a:lstStyle/>
            <a:p>
              <a:endParaRPr lang="en-US"/>
            </a:p>
          </p:txBody>
        </p:sp>
        <p:sp>
          <p:nvSpPr>
            <p:cNvPr id="41010" name="Line 13"/>
            <p:cNvSpPr>
              <a:spLocks noChangeShapeType="1"/>
            </p:cNvSpPr>
            <p:nvPr/>
          </p:nvSpPr>
          <p:spPr bwMode="auto">
            <a:xfrm flipV="1">
              <a:off x="1967" y="1725"/>
              <a:ext cx="387" cy="164"/>
            </a:xfrm>
            <a:prstGeom prst="line">
              <a:avLst/>
            </a:prstGeom>
            <a:noFill/>
            <a:ln w="19050">
              <a:solidFill>
                <a:srgbClr val="FFFFFF"/>
              </a:solidFill>
              <a:round/>
              <a:headEnd/>
              <a:tailEnd/>
            </a:ln>
          </p:spPr>
          <p:txBody>
            <a:bodyPr/>
            <a:lstStyle/>
            <a:p>
              <a:endParaRPr lang="en-US"/>
            </a:p>
          </p:txBody>
        </p:sp>
        <p:sp>
          <p:nvSpPr>
            <p:cNvPr id="41011" name="Line 14"/>
            <p:cNvSpPr>
              <a:spLocks noChangeShapeType="1"/>
            </p:cNvSpPr>
            <p:nvPr/>
          </p:nvSpPr>
          <p:spPr bwMode="auto">
            <a:xfrm flipV="1">
              <a:off x="1829" y="1726"/>
              <a:ext cx="388" cy="165"/>
            </a:xfrm>
            <a:prstGeom prst="line">
              <a:avLst/>
            </a:prstGeom>
            <a:noFill/>
            <a:ln w="19050">
              <a:solidFill>
                <a:srgbClr val="FFFFFF"/>
              </a:solidFill>
              <a:round/>
              <a:headEnd/>
              <a:tailEnd/>
            </a:ln>
          </p:spPr>
          <p:txBody>
            <a:bodyPr/>
            <a:lstStyle/>
            <a:p>
              <a:endParaRPr lang="en-US"/>
            </a:p>
          </p:txBody>
        </p:sp>
        <p:sp>
          <p:nvSpPr>
            <p:cNvPr id="41012" name="Line 15"/>
            <p:cNvSpPr>
              <a:spLocks noChangeShapeType="1"/>
            </p:cNvSpPr>
            <p:nvPr/>
          </p:nvSpPr>
          <p:spPr bwMode="auto">
            <a:xfrm flipV="1">
              <a:off x="1665" y="1727"/>
              <a:ext cx="387" cy="164"/>
            </a:xfrm>
            <a:prstGeom prst="line">
              <a:avLst/>
            </a:prstGeom>
            <a:noFill/>
            <a:ln w="19050">
              <a:solidFill>
                <a:srgbClr val="FFFFFF"/>
              </a:solidFill>
              <a:round/>
              <a:headEnd/>
              <a:tailEnd/>
            </a:ln>
          </p:spPr>
          <p:txBody>
            <a:bodyPr/>
            <a:lstStyle/>
            <a:p>
              <a:endParaRPr lang="en-US"/>
            </a:p>
          </p:txBody>
        </p:sp>
        <p:sp>
          <p:nvSpPr>
            <p:cNvPr id="41013" name="Line 16"/>
            <p:cNvSpPr>
              <a:spLocks noChangeShapeType="1"/>
            </p:cNvSpPr>
            <p:nvPr/>
          </p:nvSpPr>
          <p:spPr bwMode="auto">
            <a:xfrm flipV="1">
              <a:off x="1481" y="1727"/>
              <a:ext cx="388" cy="164"/>
            </a:xfrm>
            <a:prstGeom prst="line">
              <a:avLst/>
            </a:prstGeom>
            <a:noFill/>
            <a:ln w="19050">
              <a:solidFill>
                <a:srgbClr val="FFFFFF"/>
              </a:solidFill>
              <a:round/>
              <a:headEnd/>
              <a:tailEnd/>
            </a:ln>
          </p:spPr>
          <p:txBody>
            <a:bodyPr/>
            <a:lstStyle/>
            <a:p>
              <a:endParaRPr lang="en-US"/>
            </a:p>
          </p:txBody>
        </p:sp>
      </p:grpSp>
      <p:sp>
        <p:nvSpPr>
          <p:cNvPr id="928785" name="Line 17"/>
          <p:cNvSpPr>
            <a:spLocks noChangeShapeType="1"/>
          </p:cNvSpPr>
          <p:nvPr/>
        </p:nvSpPr>
        <p:spPr bwMode="auto">
          <a:xfrm>
            <a:off x="5562600" y="4572000"/>
            <a:ext cx="2057400" cy="0"/>
          </a:xfrm>
          <a:prstGeom prst="line">
            <a:avLst/>
          </a:prstGeom>
          <a:noFill/>
          <a:ln w="38100">
            <a:solidFill>
              <a:schemeClr val="tx2"/>
            </a:solidFill>
            <a:round/>
            <a:headEnd/>
            <a:tailEnd type="stealth" w="med" len="med"/>
          </a:ln>
        </p:spPr>
        <p:txBody>
          <a:bodyPr/>
          <a:lstStyle/>
          <a:p>
            <a:endParaRPr lang="en-US"/>
          </a:p>
        </p:txBody>
      </p:sp>
      <p:sp>
        <p:nvSpPr>
          <p:cNvPr id="928786" name="Line 18"/>
          <p:cNvSpPr>
            <a:spLocks noChangeShapeType="1"/>
          </p:cNvSpPr>
          <p:nvPr/>
        </p:nvSpPr>
        <p:spPr bwMode="auto">
          <a:xfrm flipH="1">
            <a:off x="1371600" y="4191000"/>
            <a:ext cx="1905000" cy="0"/>
          </a:xfrm>
          <a:prstGeom prst="line">
            <a:avLst/>
          </a:prstGeom>
          <a:noFill/>
          <a:ln w="38100">
            <a:solidFill>
              <a:schemeClr val="tx2"/>
            </a:solidFill>
            <a:round/>
            <a:headEnd/>
            <a:tailEnd type="stealth" w="med" len="med"/>
          </a:ln>
        </p:spPr>
        <p:txBody>
          <a:bodyPr/>
          <a:lstStyle/>
          <a:p>
            <a:endParaRPr lang="en-US"/>
          </a:p>
        </p:txBody>
      </p:sp>
      <p:sp>
        <p:nvSpPr>
          <p:cNvPr id="928787" name="Line 19"/>
          <p:cNvSpPr>
            <a:spLocks noChangeShapeType="1"/>
          </p:cNvSpPr>
          <p:nvPr/>
        </p:nvSpPr>
        <p:spPr bwMode="auto">
          <a:xfrm flipV="1">
            <a:off x="5105400" y="3200400"/>
            <a:ext cx="914400" cy="762000"/>
          </a:xfrm>
          <a:prstGeom prst="line">
            <a:avLst/>
          </a:prstGeom>
          <a:noFill/>
          <a:ln w="38100">
            <a:solidFill>
              <a:schemeClr val="tx2"/>
            </a:solidFill>
            <a:round/>
            <a:headEnd/>
            <a:tailEnd type="stealth" w="med" len="med"/>
          </a:ln>
        </p:spPr>
        <p:txBody>
          <a:bodyPr/>
          <a:lstStyle/>
          <a:p>
            <a:endParaRPr lang="en-US"/>
          </a:p>
        </p:txBody>
      </p:sp>
      <p:sp>
        <p:nvSpPr>
          <p:cNvPr id="928788" name="Text Box 20"/>
          <p:cNvSpPr txBox="1">
            <a:spLocks noChangeArrowheads="1"/>
          </p:cNvSpPr>
          <p:nvPr/>
        </p:nvSpPr>
        <p:spPr bwMode="auto">
          <a:xfrm>
            <a:off x="6248400" y="4114800"/>
            <a:ext cx="1752600" cy="396875"/>
          </a:xfrm>
          <a:prstGeom prst="rect">
            <a:avLst/>
          </a:prstGeom>
          <a:noFill/>
          <a:ln w="9525">
            <a:noFill/>
            <a:miter lim="800000"/>
            <a:headEnd/>
            <a:tailEnd/>
          </a:ln>
        </p:spPr>
        <p:txBody>
          <a:bodyPr>
            <a:spAutoFit/>
          </a:bodyPr>
          <a:lstStyle/>
          <a:p>
            <a:pPr algn="ctr" eaLnBrk="0" hangingPunct="0">
              <a:spcBef>
                <a:spcPct val="50000"/>
              </a:spcBef>
            </a:pPr>
            <a:r>
              <a:rPr lang="en-US" sz="2000" b="0" i="0"/>
              <a:t>Linkages</a:t>
            </a:r>
          </a:p>
        </p:txBody>
      </p:sp>
      <p:sp>
        <p:nvSpPr>
          <p:cNvPr id="928789" name="Text Box 21"/>
          <p:cNvSpPr txBox="1">
            <a:spLocks noChangeArrowheads="1"/>
          </p:cNvSpPr>
          <p:nvPr/>
        </p:nvSpPr>
        <p:spPr bwMode="auto">
          <a:xfrm>
            <a:off x="3048000" y="5089525"/>
            <a:ext cx="1752600" cy="396875"/>
          </a:xfrm>
          <a:prstGeom prst="rect">
            <a:avLst/>
          </a:prstGeom>
          <a:noFill/>
          <a:ln w="9525">
            <a:noFill/>
            <a:miter lim="800000"/>
            <a:headEnd/>
            <a:tailEnd/>
          </a:ln>
        </p:spPr>
        <p:txBody>
          <a:bodyPr>
            <a:spAutoFit/>
          </a:bodyPr>
          <a:lstStyle/>
          <a:p>
            <a:pPr algn="ctr" eaLnBrk="0" hangingPunct="0">
              <a:spcBef>
                <a:spcPct val="50000"/>
              </a:spcBef>
            </a:pPr>
            <a:r>
              <a:rPr lang="en-US" sz="2000" b="0" i="0"/>
              <a:t>Environment</a:t>
            </a:r>
          </a:p>
        </p:txBody>
      </p:sp>
      <p:sp>
        <p:nvSpPr>
          <p:cNvPr id="928790" name="Text Box 22"/>
          <p:cNvSpPr txBox="1">
            <a:spLocks noChangeArrowheads="1"/>
          </p:cNvSpPr>
          <p:nvPr/>
        </p:nvSpPr>
        <p:spPr bwMode="auto">
          <a:xfrm>
            <a:off x="3962400" y="2743200"/>
            <a:ext cx="1066800" cy="396875"/>
          </a:xfrm>
          <a:prstGeom prst="rect">
            <a:avLst/>
          </a:prstGeom>
          <a:noFill/>
          <a:ln w="9525">
            <a:noFill/>
            <a:miter lim="800000"/>
            <a:headEnd/>
            <a:tailEnd/>
          </a:ln>
        </p:spPr>
        <p:txBody>
          <a:bodyPr>
            <a:spAutoFit/>
          </a:bodyPr>
          <a:lstStyle/>
          <a:p>
            <a:pPr algn="ctr" eaLnBrk="0" hangingPunct="0">
              <a:spcBef>
                <a:spcPct val="50000"/>
              </a:spcBef>
            </a:pPr>
            <a:r>
              <a:rPr lang="en-US" sz="2000" b="0" i="0"/>
              <a:t>Static</a:t>
            </a:r>
          </a:p>
        </p:txBody>
      </p:sp>
      <p:grpSp>
        <p:nvGrpSpPr>
          <p:cNvPr id="3" name="Group 23"/>
          <p:cNvGrpSpPr>
            <a:grpSpLocks/>
          </p:cNvGrpSpPr>
          <p:nvPr/>
        </p:nvGrpSpPr>
        <p:grpSpPr bwMode="auto">
          <a:xfrm>
            <a:off x="3962400" y="4343400"/>
            <a:ext cx="838200" cy="228600"/>
            <a:chOff x="1339" y="1722"/>
            <a:chExt cx="1165" cy="169"/>
          </a:xfrm>
        </p:grpSpPr>
        <p:sp>
          <p:nvSpPr>
            <p:cNvPr id="40990" name="Line 24"/>
            <p:cNvSpPr>
              <a:spLocks noChangeShapeType="1"/>
            </p:cNvSpPr>
            <p:nvPr/>
          </p:nvSpPr>
          <p:spPr bwMode="auto">
            <a:xfrm flipH="1">
              <a:off x="1658" y="1754"/>
              <a:ext cx="782" cy="0"/>
            </a:xfrm>
            <a:prstGeom prst="line">
              <a:avLst/>
            </a:prstGeom>
            <a:noFill/>
            <a:ln w="19050">
              <a:solidFill>
                <a:srgbClr val="FFFFFF"/>
              </a:solidFill>
              <a:round/>
              <a:headEnd/>
              <a:tailEnd/>
            </a:ln>
          </p:spPr>
          <p:txBody>
            <a:bodyPr/>
            <a:lstStyle/>
            <a:p>
              <a:endParaRPr lang="en-US"/>
            </a:p>
          </p:txBody>
        </p:sp>
        <p:sp>
          <p:nvSpPr>
            <p:cNvPr id="40991" name="Line 25"/>
            <p:cNvSpPr>
              <a:spLocks noChangeShapeType="1"/>
            </p:cNvSpPr>
            <p:nvPr/>
          </p:nvSpPr>
          <p:spPr bwMode="auto">
            <a:xfrm flipH="1">
              <a:off x="1339" y="1891"/>
              <a:ext cx="783" cy="0"/>
            </a:xfrm>
            <a:prstGeom prst="line">
              <a:avLst/>
            </a:prstGeom>
            <a:noFill/>
            <a:ln w="19050">
              <a:solidFill>
                <a:srgbClr val="FFFFFF"/>
              </a:solidFill>
              <a:round/>
              <a:headEnd/>
              <a:tailEnd/>
            </a:ln>
          </p:spPr>
          <p:txBody>
            <a:bodyPr/>
            <a:lstStyle/>
            <a:p>
              <a:endParaRPr lang="en-US"/>
            </a:p>
          </p:txBody>
        </p:sp>
        <p:sp>
          <p:nvSpPr>
            <p:cNvPr id="40992" name="Line 26"/>
            <p:cNvSpPr>
              <a:spLocks noChangeShapeType="1"/>
            </p:cNvSpPr>
            <p:nvPr/>
          </p:nvSpPr>
          <p:spPr bwMode="auto">
            <a:xfrm flipH="1">
              <a:off x="1408" y="1854"/>
              <a:ext cx="782" cy="0"/>
            </a:xfrm>
            <a:prstGeom prst="line">
              <a:avLst/>
            </a:prstGeom>
            <a:noFill/>
            <a:ln w="19050">
              <a:solidFill>
                <a:srgbClr val="FFFFFF"/>
              </a:solidFill>
              <a:round/>
              <a:headEnd/>
              <a:tailEnd/>
            </a:ln>
          </p:spPr>
          <p:txBody>
            <a:bodyPr/>
            <a:lstStyle/>
            <a:p>
              <a:endParaRPr lang="en-US"/>
            </a:p>
          </p:txBody>
        </p:sp>
        <p:sp>
          <p:nvSpPr>
            <p:cNvPr id="40993" name="Line 27"/>
            <p:cNvSpPr>
              <a:spLocks noChangeShapeType="1"/>
            </p:cNvSpPr>
            <p:nvPr/>
          </p:nvSpPr>
          <p:spPr bwMode="auto">
            <a:xfrm flipH="1">
              <a:off x="1494" y="1823"/>
              <a:ext cx="782" cy="0"/>
            </a:xfrm>
            <a:prstGeom prst="line">
              <a:avLst/>
            </a:prstGeom>
            <a:noFill/>
            <a:ln w="19050">
              <a:solidFill>
                <a:srgbClr val="FFFFFF"/>
              </a:solidFill>
              <a:round/>
              <a:headEnd/>
              <a:tailEnd/>
            </a:ln>
          </p:spPr>
          <p:txBody>
            <a:bodyPr/>
            <a:lstStyle/>
            <a:p>
              <a:endParaRPr lang="en-US"/>
            </a:p>
          </p:txBody>
        </p:sp>
        <p:sp>
          <p:nvSpPr>
            <p:cNvPr id="40994" name="Line 28"/>
            <p:cNvSpPr>
              <a:spLocks noChangeShapeType="1"/>
            </p:cNvSpPr>
            <p:nvPr/>
          </p:nvSpPr>
          <p:spPr bwMode="auto">
            <a:xfrm flipH="1">
              <a:off x="1577" y="1786"/>
              <a:ext cx="781" cy="0"/>
            </a:xfrm>
            <a:prstGeom prst="line">
              <a:avLst/>
            </a:prstGeom>
            <a:noFill/>
            <a:ln w="19050">
              <a:solidFill>
                <a:srgbClr val="FFFFFF"/>
              </a:solidFill>
              <a:round/>
              <a:headEnd/>
              <a:tailEnd/>
            </a:ln>
          </p:spPr>
          <p:txBody>
            <a:bodyPr/>
            <a:lstStyle/>
            <a:p>
              <a:endParaRPr lang="en-US"/>
            </a:p>
          </p:txBody>
        </p:sp>
        <p:sp>
          <p:nvSpPr>
            <p:cNvPr id="40995" name="Line 29"/>
            <p:cNvSpPr>
              <a:spLocks noChangeShapeType="1"/>
            </p:cNvSpPr>
            <p:nvPr/>
          </p:nvSpPr>
          <p:spPr bwMode="auto">
            <a:xfrm flipH="1">
              <a:off x="1721" y="1726"/>
              <a:ext cx="781" cy="0"/>
            </a:xfrm>
            <a:prstGeom prst="line">
              <a:avLst/>
            </a:prstGeom>
            <a:noFill/>
            <a:ln w="19050">
              <a:solidFill>
                <a:srgbClr val="FFFFFF"/>
              </a:solidFill>
              <a:round/>
              <a:headEnd/>
              <a:tailEnd/>
            </a:ln>
          </p:spPr>
          <p:txBody>
            <a:bodyPr/>
            <a:lstStyle/>
            <a:p>
              <a:endParaRPr lang="en-US"/>
            </a:p>
          </p:txBody>
        </p:sp>
        <p:sp>
          <p:nvSpPr>
            <p:cNvPr id="40996" name="Line 30"/>
            <p:cNvSpPr>
              <a:spLocks noChangeShapeType="1"/>
            </p:cNvSpPr>
            <p:nvPr/>
          </p:nvSpPr>
          <p:spPr bwMode="auto">
            <a:xfrm flipV="1">
              <a:off x="1339" y="1722"/>
              <a:ext cx="386" cy="166"/>
            </a:xfrm>
            <a:prstGeom prst="line">
              <a:avLst/>
            </a:prstGeom>
            <a:noFill/>
            <a:ln w="19050">
              <a:solidFill>
                <a:srgbClr val="FFFFFF"/>
              </a:solidFill>
              <a:round/>
              <a:headEnd/>
              <a:tailEnd/>
            </a:ln>
          </p:spPr>
          <p:txBody>
            <a:bodyPr/>
            <a:lstStyle/>
            <a:p>
              <a:endParaRPr lang="en-US"/>
            </a:p>
          </p:txBody>
        </p:sp>
        <p:sp>
          <p:nvSpPr>
            <p:cNvPr id="40997" name="Line 31"/>
            <p:cNvSpPr>
              <a:spLocks noChangeShapeType="1"/>
            </p:cNvSpPr>
            <p:nvPr/>
          </p:nvSpPr>
          <p:spPr bwMode="auto">
            <a:xfrm flipV="1">
              <a:off x="2118" y="1725"/>
              <a:ext cx="386" cy="164"/>
            </a:xfrm>
            <a:prstGeom prst="line">
              <a:avLst/>
            </a:prstGeom>
            <a:noFill/>
            <a:ln w="19050">
              <a:solidFill>
                <a:srgbClr val="FFFFFF"/>
              </a:solidFill>
              <a:round/>
              <a:headEnd/>
              <a:tailEnd/>
            </a:ln>
          </p:spPr>
          <p:txBody>
            <a:bodyPr/>
            <a:lstStyle/>
            <a:p>
              <a:endParaRPr lang="en-US"/>
            </a:p>
          </p:txBody>
        </p:sp>
        <p:sp>
          <p:nvSpPr>
            <p:cNvPr id="40998" name="Line 32"/>
            <p:cNvSpPr>
              <a:spLocks noChangeShapeType="1"/>
            </p:cNvSpPr>
            <p:nvPr/>
          </p:nvSpPr>
          <p:spPr bwMode="auto">
            <a:xfrm flipV="1">
              <a:off x="1967" y="1725"/>
              <a:ext cx="387" cy="164"/>
            </a:xfrm>
            <a:prstGeom prst="line">
              <a:avLst/>
            </a:prstGeom>
            <a:noFill/>
            <a:ln w="19050">
              <a:solidFill>
                <a:srgbClr val="FFFFFF"/>
              </a:solidFill>
              <a:round/>
              <a:headEnd/>
              <a:tailEnd/>
            </a:ln>
          </p:spPr>
          <p:txBody>
            <a:bodyPr/>
            <a:lstStyle/>
            <a:p>
              <a:endParaRPr lang="en-US"/>
            </a:p>
          </p:txBody>
        </p:sp>
        <p:sp>
          <p:nvSpPr>
            <p:cNvPr id="40999" name="Line 33"/>
            <p:cNvSpPr>
              <a:spLocks noChangeShapeType="1"/>
            </p:cNvSpPr>
            <p:nvPr/>
          </p:nvSpPr>
          <p:spPr bwMode="auto">
            <a:xfrm flipV="1">
              <a:off x="1829" y="1726"/>
              <a:ext cx="388" cy="165"/>
            </a:xfrm>
            <a:prstGeom prst="line">
              <a:avLst/>
            </a:prstGeom>
            <a:noFill/>
            <a:ln w="19050">
              <a:solidFill>
                <a:srgbClr val="FFFFFF"/>
              </a:solidFill>
              <a:round/>
              <a:headEnd/>
              <a:tailEnd/>
            </a:ln>
          </p:spPr>
          <p:txBody>
            <a:bodyPr/>
            <a:lstStyle/>
            <a:p>
              <a:endParaRPr lang="en-US"/>
            </a:p>
          </p:txBody>
        </p:sp>
        <p:sp>
          <p:nvSpPr>
            <p:cNvPr id="41000" name="Line 34"/>
            <p:cNvSpPr>
              <a:spLocks noChangeShapeType="1"/>
            </p:cNvSpPr>
            <p:nvPr/>
          </p:nvSpPr>
          <p:spPr bwMode="auto">
            <a:xfrm flipV="1">
              <a:off x="1665" y="1727"/>
              <a:ext cx="387" cy="164"/>
            </a:xfrm>
            <a:prstGeom prst="line">
              <a:avLst/>
            </a:prstGeom>
            <a:noFill/>
            <a:ln w="19050">
              <a:solidFill>
                <a:srgbClr val="FFFFFF"/>
              </a:solidFill>
              <a:round/>
              <a:headEnd/>
              <a:tailEnd/>
            </a:ln>
          </p:spPr>
          <p:txBody>
            <a:bodyPr/>
            <a:lstStyle/>
            <a:p>
              <a:endParaRPr lang="en-US"/>
            </a:p>
          </p:txBody>
        </p:sp>
        <p:sp>
          <p:nvSpPr>
            <p:cNvPr id="41001" name="Line 35"/>
            <p:cNvSpPr>
              <a:spLocks noChangeShapeType="1"/>
            </p:cNvSpPr>
            <p:nvPr/>
          </p:nvSpPr>
          <p:spPr bwMode="auto">
            <a:xfrm flipV="1">
              <a:off x="1481" y="1727"/>
              <a:ext cx="388" cy="164"/>
            </a:xfrm>
            <a:prstGeom prst="line">
              <a:avLst/>
            </a:prstGeom>
            <a:noFill/>
            <a:ln w="19050">
              <a:solidFill>
                <a:srgbClr val="FFFFFF"/>
              </a:solidFill>
              <a:round/>
              <a:headEnd/>
              <a:tailEnd/>
            </a:ln>
          </p:spPr>
          <p:txBody>
            <a:bodyPr/>
            <a:lstStyle/>
            <a:p>
              <a:endParaRPr lang="en-US"/>
            </a:p>
          </p:txBody>
        </p:sp>
      </p:grpSp>
      <p:pic>
        <p:nvPicPr>
          <p:cNvPr id="928804" name="Picture 36" descr="strip-mall%2520(shopping%2520center)">
            <a:hlinkClick r:id="rId3"/>
          </p:cNvPr>
          <p:cNvPicPr>
            <a:picLocks noChangeAspect="1" noChangeArrowheads="1"/>
          </p:cNvPicPr>
          <p:nvPr/>
        </p:nvPicPr>
        <p:blipFill>
          <a:blip r:embed="rId4" cstate="print"/>
          <a:srcRect/>
          <a:stretch>
            <a:fillRect/>
          </a:stretch>
        </p:blipFill>
        <p:spPr bwMode="auto">
          <a:xfrm>
            <a:off x="7696200" y="4191000"/>
            <a:ext cx="1238250" cy="923925"/>
          </a:xfrm>
          <a:prstGeom prst="rect">
            <a:avLst/>
          </a:prstGeom>
          <a:noFill/>
          <a:ln w="9525">
            <a:noFill/>
            <a:miter lim="800000"/>
            <a:headEnd/>
            <a:tailEnd/>
          </a:ln>
        </p:spPr>
      </p:pic>
      <p:pic>
        <p:nvPicPr>
          <p:cNvPr id="928805" name="Picture 37" descr="Main%2520Page">
            <a:hlinkClick r:id="rId5"/>
          </p:cNvPr>
          <p:cNvPicPr>
            <a:picLocks noChangeAspect="1" noChangeArrowheads="1"/>
          </p:cNvPicPr>
          <p:nvPr/>
        </p:nvPicPr>
        <p:blipFill>
          <a:blip r:embed="rId6" cstate="print"/>
          <a:srcRect/>
          <a:stretch>
            <a:fillRect/>
          </a:stretch>
        </p:blipFill>
        <p:spPr bwMode="auto">
          <a:xfrm>
            <a:off x="152400" y="3581400"/>
            <a:ext cx="1114425" cy="847725"/>
          </a:xfrm>
          <a:prstGeom prst="rect">
            <a:avLst/>
          </a:prstGeom>
          <a:noFill/>
          <a:ln w="9525">
            <a:noFill/>
            <a:miter lim="800000"/>
            <a:headEnd/>
            <a:tailEnd/>
          </a:ln>
        </p:spPr>
      </p:pic>
      <p:pic>
        <p:nvPicPr>
          <p:cNvPr id="928806" name="Picture 38" descr="cubicle_article">
            <a:hlinkClick r:id="rId7"/>
          </p:cNvPr>
          <p:cNvPicPr>
            <a:picLocks noChangeAspect="1" noChangeArrowheads="1"/>
          </p:cNvPicPr>
          <p:nvPr/>
        </p:nvPicPr>
        <p:blipFill>
          <a:blip r:embed="rId8" cstate="print"/>
          <a:srcRect/>
          <a:stretch>
            <a:fillRect/>
          </a:stretch>
        </p:blipFill>
        <p:spPr bwMode="auto">
          <a:xfrm>
            <a:off x="6172200" y="2209800"/>
            <a:ext cx="819150" cy="1000125"/>
          </a:xfrm>
          <a:prstGeom prst="rect">
            <a:avLst/>
          </a:prstGeom>
          <a:noFill/>
          <a:ln w="9525">
            <a:noFill/>
            <a:miter lim="800000"/>
            <a:headEnd/>
            <a:tailEnd/>
          </a:ln>
        </p:spPr>
      </p:pic>
      <p:sp>
        <p:nvSpPr>
          <p:cNvPr id="928807" name="Rectangle 39"/>
          <p:cNvSpPr>
            <a:spLocks noChangeArrowheads="1"/>
          </p:cNvSpPr>
          <p:nvPr/>
        </p:nvSpPr>
        <p:spPr bwMode="auto">
          <a:xfrm>
            <a:off x="5257800" y="5486400"/>
            <a:ext cx="2963863" cy="519113"/>
          </a:xfrm>
          <a:prstGeom prst="rect">
            <a:avLst/>
          </a:prstGeom>
          <a:noFill/>
          <a:ln w="9525">
            <a:noFill/>
            <a:miter lim="800000"/>
            <a:headEnd/>
            <a:tailEnd/>
          </a:ln>
        </p:spPr>
        <p:txBody>
          <a:bodyPr wrap="none">
            <a:spAutoFit/>
          </a:bodyPr>
          <a:lstStyle/>
          <a:p>
            <a:pPr lvl="1">
              <a:buClr>
                <a:srgbClr val="FFFF00"/>
              </a:buClr>
              <a:buSzPct val="46000"/>
              <a:buFont typeface="Monotype Sorts"/>
              <a:buNone/>
            </a:pPr>
            <a:r>
              <a:rPr lang="en-US" b="0" i="0">
                <a:solidFill>
                  <a:srgbClr val="FFFF00"/>
                </a:solidFill>
              </a:rPr>
              <a:t>S…. E….. L ….</a:t>
            </a:r>
          </a:p>
        </p:txBody>
      </p:sp>
      <p:sp>
        <p:nvSpPr>
          <p:cNvPr id="928808" name="Rectangle 40"/>
          <p:cNvSpPr>
            <a:spLocks noChangeArrowheads="1"/>
          </p:cNvSpPr>
          <p:nvPr/>
        </p:nvSpPr>
        <p:spPr bwMode="auto">
          <a:xfrm>
            <a:off x="3962400" y="3429000"/>
            <a:ext cx="609600" cy="914400"/>
          </a:xfrm>
          <a:prstGeom prst="rect">
            <a:avLst/>
          </a:prstGeom>
          <a:solidFill>
            <a:srgbClr val="FF0000"/>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0000"/>
            </a:extrusionClr>
          </a:sp3d>
        </p:spPr>
        <p:txBody>
          <a:bodyPr wrap="none" anchor="ctr">
            <a:flatTx/>
          </a:bodyPr>
          <a:lstStyle/>
          <a:p>
            <a:pPr algn="ctr"/>
            <a:endParaRPr lang="en-US"/>
          </a:p>
        </p:txBody>
      </p:sp>
      <p:grpSp>
        <p:nvGrpSpPr>
          <p:cNvPr id="4" name="Group 41"/>
          <p:cNvGrpSpPr>
            <a:grpSpLocks/>
          </p:cNvGrpSpPr>
          <p:nvPr/>
        </p:nvGrpSpPr>
        <p:grpSpPr bwMode="auto">
          <a:xfrm>
            <a:off x="2438400" y="3733800"/>
            <a:ext cx="2743200" cy="1376363"/>
            <a:chOff x="1536" y="2352"/>
            <a:chExt cx="1728" cy="867"/>
          </a:xfrm>
        </p:grpSpPr>
        <p:pic>
          <p:nvPicPr>
            <p:cNvPr id="40986" name="Picture 42" descr="moontree_goddard">
              <a:hlinkClick r:id="rId9"/>
            </p:cNvPr>
            <p:cNvPicPr>
              <a:picLocks noChangeAspect="1" noChangeArrowheads="1"/>
            </p:cNvPicPr>
            <p:nvPr/>
          </p:nvPicPr>
          <p:blipFill>
            <a:blip r:embed="rId10" cstate="print"/>
            <a:srcRect/>
            <a:stretch>
              <a:fillRect/>
            </a:stretch>
          </p:blipFill>
          <p:spPr bwMode="auto">
            <a:xfrm>
              <a:off x="2880" y="2352"/>
              <a:ext cx="306" cy="528"/>
            </a:xfrm>
            <a:prstGeom prst="rect">
              <a:avLst/>
            </a:prstGeom>
            <a:noFill/>
            <a:ln w="9525">
              <a:noFill/>
              <a:miter lim="800000"/>
              <a:headEnd/>
              <a:tailEnd/>
            </a:ln>
          </p:spPr>
        </p:pic>
        <p:pic>
          <p:nvPicPr>
            <p:cNvPr id="40987" name="Picture 43" descr="moontree_goddard">
              <a:hlinkClick r:id="rId9"/>
            </p:cNvPr>
            <p:cNvPicPr>
              <a:picLocks noChangeAspect="1" noChangeArrowheads="1"/>
            </p:cNvPicPr>
            <p:nvPr/>
          </p:nvPicPr>
          <p:blipFill>
            <a:blip r:embed="rId10" cstate="print"/>
            <a:srcRect/>
            <a:stretch>
              <a:fillRect/>
            </a:stretch>
          </p:blipFill>
          <p:spPr bwMode="auto">
            <a:xfrm>
              <a:off x="2304" y="2640"/>
              <a:ext cx="150" cy="258"/>
            </a:xfrm>
            <a:prstGeom prst="rect">
              <a:avLst/>
            </a:prstGeom>
            <a:noFill/>
            <a:ln w="9525">
              <a:noFill/>
              <a:miter lim="800000"/>
              <a:headEnd/>
              <a:tailEnd/>
            </a:ln>
          </p:spPr>
        </p:pic>
        <p:pic>
          <p:nvPicPr>
            <p:cNvPr id="40988" name="Picture 44" descr="moontree_goddard">
              <a:hlinkClick r:id="rId9"/>
            </p:cNvPr>
            <p:cNvPicPr>
              <a:picLocks noChangeAspect="1" noChangeArrowheads="1"/>
            </p:cNvPicPr>
            <p:nvPr/>
          </p:nvPicPr>
          <p:blipFill>
            <a:blip r:embed="rId10" cstate="print"/>
            <a:srcRect/>
            <a:stretch>
              <a:fillRect/>
            </a:stretch>
          </p:blipFill>
          <p:spPr bwMode="auto">
            <a:xfrm>
              <a:off x="1536" y="2928"/>
              <a:ext cx="150" cy="258"/>
            </a:xfrm>
            <a:prstGeom prst="rect">
              <a:avLst/>
            </a:prstGeom>
            <a:noFill/>
            <a:ln w="9525">
              <a:noFill/>
              <a:miter lim="800000"/>
              <a:headEnd/>
              <a:tailEnd/>
            </a:ln>
          </p:spPr>
        </p:pic>
        <p:pic>
          <p:nvPicPr>
            <p:cNvPr id="40989" name="Picture 45" descr="moontree_goddard">
              <a:hlinkClick r:id="rId9"/>
            </p:cNvPr>
            <p:cNvPicPr>
              <a:picLocks noChangeAspect="1" noChangeArrowheads="1"/>
            </p:cNvPicPr>
            <p:nvPr/>
          </p:nvPicPr>
          <p:blipFill>
            <a:blip r:embed="rId10" cstate="print"/>
            <a:srcRect/>
            <a:stretch>
              <a:fillRect/>
            </a:stretch>
          </p:blipFill>
          <p:spPr bwMode="auto">
            <a:xfrm flipH="1">
              <a:off x="2736" y="2958"/>
              <a:ext cx="528" cy="261"/>
            </a:xfrm>
            <a:prstGeom prst="rect">
              <a:avLst/>
            </a:prstGeom>
            <a:noFill/>
            <a:ln w="9525">
              <a:noFill/>
              <a:miter lim="800000"/>
              <a:headEnd/>
              <a:tailEnd/>
            </a:ln>
          </p:spPr>
        </p:pic>
      </p:grpSp>
      <p:grpSp>
        <p:nvGrpSpPr>
          <p:cNvPr id="5" name="Group 46"/>
          <p:cNvGrpSpPr>
            <a:grpSpLocks/>
          </p:cNvGrpSpPr>
          <p:nvPr/>
        </p:nvGrpSpPr>
        <p:grpSpPr bwMode="auto">
          <a:xfrm>
            <a:off x="3124200" y="3048000"/>
            <a:ext cx="2286000" cy="2057400"/>
            <a:chOff x="1968" y="1920"/>
            <a:chExt cx="1440" cy="1296"/>
          </a:xfrm>
        </p:grpSpPr>
        <p:sp>
          <p:nvSpPr>
            <p:cNvPr id="40982" name="Rectangle 47"/>
            <p:cNvSpPr>
              <a:spLocks noChangeArrowheads="1"/>
            </p:cNvSpPr>
            <p:nvPr/>
          </p:nvSpPr>
          <p:spPr bwMode="auto">
            <a:xfrm>
              <a:off x="3216" y="2400"/>
              <a:ext cx="192" cy="480"/>
            </a:xfrm>
            <a:prstGeom prst="rect">
              <a:avLst/>
            </a:prstGeom>
            <a:solidFill>
              <a:srgbClr val="FFFF99"/>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FF99"/>
              </a:extrusionClr>
            </a:sp3d>
          </p:spPr>
          <p:txBody>
            <a:bodyPr wrap="none" anchor="ctr">
              <a:flatTx/>
            </a:bodyPr>
            <a:lstStyle/>
            <a:p>
              <a:pPr algn="ctr"/>
              <a:endParaRPr lang="en-US"/>
            </a:p>
          </p:txBody>
        </p:sp>
        <p:sp>
          <p:nvSpPr>
            <p:cNvPr id="40983" name="Rectangle 48"/>
            <p:cNvSpPr>
              <a:spLocks noChangeArrowheads="1"/>
            </p:cNvSpPr>
            <p:nvPr/>
          </p:nvSpPr>
          <p:spPr bwMode="auto">
            <a:xfrm>
              <a:off x="1968" y="2784"/>
              <a:ext cx="192" cy="240"/>
            </a:xfrm>
            <a:prstGeom prst="rect">
              <a:avLst/>
            </a:prstGeom>
            <a:solidFill>
              <a:srgbClr val="FFFF99"/>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FF99"/>
              </a:extrusionClr>
            </a:sp3d>
          </p:spPr>
          <p:txBody>
            <a:bodyPr wrap="none" anchor="ctr">
              <a:flatTx/>
            </a:bodyPr>
            <a:lstStyle/>
            <a:p>
              <a:pPr algn="ctr"/>
              <a:endParaRPr lang="en-US"/>
            </a:p>
          </p:txBody>
        </p:sp>
        <p:sp>
          <p:nvSpPr>
            <p:cNvPr id="40984" name="Rectangle 49"/>
            <p:cNvSpPr>
              <a:spLocks noChangeArrowheads="1"/>
            </p:cNvSpPr>
            <p:nvPr/>
          </p:nvSpPr>
          <p:spPr bwMode="auto">
            <a:xfrm>
              <a:off x="2064" y="1920"/>
              <a:ext cx="192" cy="672"/>
            </a:xfrm>
            <a:prstGeom prst="rect">
              <a:avLst/>
            </a:prstGeom>
            <a:solidFill>
              <a:srgbClr val="FFFF99"/>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FF99"/>
              </a:extrusionClr>
            </a:sp3d>
          </p:spPr>
          <p:txBody>
            <a:bodyPr wrap="none" anchor="ctr">
              <a:flatTx/>
            </a:bodyPr>
            <a:lstStyle/>
            <a:p>
              <a:pPr algn="ctr"/>
              <a:endParaRPr lang="en-US" b="0"/>
            </a:p>
          </p:txBody>
        </p:sp>
        <p:sp>
          <p:nvSpPr>
            <p:cNvPr id="40985" name="Rectangle 50"/>
            <p:cNvSpPr>
              <a:spLocks noChangeArrowheads="1"/>
            </p:cNvSpPr>
            <p:nvPr/>
          </p:nvSpPr>
          <p:spPr bwMode="auto">
            <a:xfrm>
              <a:off x="2544" y="2976"/>
              <a:ext cx="192" cy="240"/>
            </a:xfrm>
            <a:prstGeom prst="rect">
              <a:avLst/>
            </a:prstGeom>
            <a:solidFill>
              <a:srgbClr val="FFFF99"/>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FF99"/>
              </a:extrusionClr>
            </a:sp3d>
          </p:spPr>
          <p:txBody>
            <a:bodyPr wrap="none" anchor="ctr">
              <a:flatTx/>
            </a:bodyPr>
            <a:lstStyle/>
            <a:p>
              <a:pPr algn="ctr"/>
              <a:endParaRPr lang="en-US"/>
            </a:p>
          </p:txBody>
        </p:sp>
      </p:grpSp>
      <p:sp>
        <p:nvSpPr>
          <p:cNvPr id="928819" name="Text Box 51"/>
          <p:cNvSpPr txBox="1">
            <a:spLocks noChangeArrowheads="1"/>
          </p:cNvSpPr>
          <p:nvPr/>
        </p:nvSpPr>
        <p:spPr bwMode="auto">
          <a:xfrm>
            <a:off x="669925" y="1971675"/>
            <a:ext cx="766763" cy="519113"/>
          </a:xfrm>
          <a:prstGeom prst="rect">
            <a:avLst/>
          </a:prstGeom>
          <a:noFill/>
          <a:ln w="9525">
            <a:noFill/>
            <a:miter lim="800000"/>
            <a:headEnd/>
            <a:tailEnd/>
          </a:ln>
        </p:spPr>
        <p:txBody>
          <a:bodyPr wrap="none">
            <a:spAutoFit/>
          </a:bodyPr>
          <a:lstStyle/>
          <a:p>
            <a:r>
              <a:rPr lang="en-US" b="0"/>
              <a:t>S….</a:t>
            </a:r>
          </a:p>
        </p:txBody>
      </p:sp>
      <p:sp>
        <p:nvSpPr>
          <p:cNvPr id="928820" name="Text Box 52"/>
          <p:cNvSpPr txBox="1">
            <a:spLocks noChangeArrowheads="1"/>
          </p:cNvSpPr>
          <p:nvPr/>
        </p:nvSpPr>
        <p:spPr bwMode="auto">
          <a:xfrm>
            <a:off x="1524000" y="1981200"/>
            <a:ext cx="806450" cy="519113"/>
          </a:xfrm>
          <a:prstGeom prst="rect">
            <a:avLst/>
          </a:prstGeom>
          <a:noFill/>
          <a:ln w="9525">
            <a:noFill/>
            <a:miter lim="800000"/>
            <a:headEnd/>
            <a:tailEnd/>
          </a:ln>
        </p:spPr>
        <p:txBody>
          <a:bodyPr wrap="none">
            <a:spAutoFit/>
          </a:bodyPr>
          <a:lstStyle/>
          <a:p>
            <a:r>
              <a:rPr lang="en-US" b="0"/>
              <a:t>E….</a:t>
            </a:r>
          </a:p>
        </p:txBody>
      </p:sp>
      <p:sp>
        <p:nvSpPr>
          <p:cNvPr id="928821" name="Text Box 53"/>
          <p:cNvSpPr txBox="1">
            <a:spLocks noChangeArrowheads="1"/>
          </p:cNvSpPr>
          <p:nvPr/>
        </p:nvSpPr>
        <p:spPr bwMode="auto">
          <a:xfrm>
            <a:off x="2413000" y="1995488"/>
            <a:ext cx="787400" cy="519112"/>
          </a:xfrm>
          <a:prstGeom prst="rect">
            <a:avLst/>
          </a:prstGeom>
          <a:noFill/>
          <a:ln w="9525">
            <a:noFill/>
            <a:miter lim="800000"/>
            <a:headEnd/>
            <a:tailEnd/>
          </a:ln>
        </p:spPr>
        <p:txBody>
          <a:bodyPr wrap="none">
            <a:spAutoFit/>
          </a:bodyPr>
          <a:lstStyle/>
          <a:p>
            <a:r>
              <a:rPr lang="en-US" b="0"/>
              <a:t>L….</a:t>
            </a:r>
          </a:p>
        </p:txBody>
      </p:sp>
      <p:pic>
        <p:nvPicPr>
          <p:cNvPr id="1026" name="Picture 2"/>
          <p:cNvPicPr>
            <a:picLocks noChangeAspect="1" noChangeArrowheads="1"/>
          </p:cNvPicPr>
          <p:nvPr/>
        </p:nvPicPr>
        <p:blipFill>
          <a:blip r:embed="rId11" cstate="print"/>
          <a:srcRect/>
          <a:stretch>
            <a:fillRect/>
          </a:stretch>
        </p:blipFill>
        <p:spPr bwMode="auto">
          <a:xfrm>
            <a:off x="228600" y="5562600"/>
            <a:ext cx="3962400" cy="663787"/>
          </a:xfrm>
          <a:prstGeom prst="rect">
            <a:avLst/>
          </a:prstGeom>
          <a:noFill/>
          <a:ln w="9525">
            <a:noFill/>
            <a:miter lim="800000"/>
            <a:headEnd/>
            <a:tailEnd/>
          </a:ln>
        </p:spPr>
      </p:pic>
      <p:pic>
        <p:nvPicPr>
          <p:cNvPr id="1027" name="Picture 3"/>
          <p:cNvPicPr>
            <a:picLocks noChangeAspect="1" noChangeArrowheads="1"/>
          </p:cNvPicPr>
          <p:nvPr/>
        </p:nvPicPr>
        <p:blipFill>
          <a:blip r:embed="rId12" cstate="print"/>
          <a:srcRect/>
          <a:stretch>
            <a:fillRect/>
          </a:stretch>
        </p:blipFill>
        <p:spPr bwMode="auto">
          <a:xfrm>
            <a:off x="4381499" y="5462166"/>
            <a:ext cx="4381501" cy="819669"/>
          </a:xfrm>
          <a:prstGeom prst="rect">
            <a:avLst/>
          </a:prstGeom>
          <a:noFill/>
          <a:ln w="9525">
            <a:noFill/>
            <a:miter lim="800000"/>
            <a:headEnd/>
            <a:tailEnd/>
          </a:ln>
        </p:spPr>
      </p:pic>
      <p:sp>
        <p:nvSpPr>
          <p:cNvPr id="56" name="TextBox 55"/>
          <p:cNvSpPr txBox="1"/>
          <p:nvPr/>
        </p:nvSpPr>
        <p:spPr>
          <a:xfrm>
            <a:off x="304800" y="6400800"/>
            <a:ext cx="7843814" cy="584775"/>
          </a:xfrm>
          <a:prstGeom prst="rect">
            <a:avLst/>
          </a:prstGeom>
          <a:noFill/>
        </p:spPr>
        <p:txBody>
          <a:bodyPr wrap="none" rtlCol="0">
            <a:spAutoFit/>
          </a:bodyPr>
          <a:lstStyle/>
          <a:p>
            <a:r>
              <a:rPr lang="en-US" sz="1600" b="0" i="0" dirty="0" smtClean="0"/>
              <a:t>For more info on </a:t>
            </a:r>
            <a:r>
              <a:rPr lang="en-US" sz="1600" b="0" i="0" dirty="0" smtClean="0"/>
              <a:t>using in Feasibility Studies, </a:t>
            </a:r>
            <a:r>
              <a:rPr lang="en-US" sz="1600" b="0" i="0" dirty="0" smtClean="0"/>
              <a:t>see Case 4: </a:t>
            </a:r>
            <a:r>
              <a:rPr lang="en-US" sz="1600" b="0" i="0" dirty="0" smtClean="0">
                <a:hlinkClick r:id="rId13"/>
              </a:rPr>
              <a:t>http://jrdelisle.com/cases_tutorials</a:t>
            </a:r>
            <a:r>
              <a:rPr lang="en-US" sz="1600" b="0" i="0" dirty="0" smtClean="0">
                <a:hlinkClick r:id="rId13"/>
              </a:rPr>
              <a:t>/</a:t>
            </a:r>
            <a:endParaRPr lang="en-US" sz="1600" b="0" i="0" dirty="0" smtClean="0"/>
          </a:p>
          <a:p>
            <a:endParaRPr lang="en-US" sz="1600" b="0" i="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28819"/>
                                        </p:tgtEl>
                                        <p:attrNameLst>
                                          <p:attrName>style.visibility</p:attrName>
                                        </p:attrNameLst>
                                      </p:cBhvr>
                                      <p:to>
                                        <p:strVal val="visible"/>
                                      </p:to>
                                    </p:set>
                                    <p:animEffect transition="in" filter="fade">
                                      <p:cBhvr>
                                        <p:cTn id="7" dur="1000"/>
                                        <p:tgtEl>
                                          <p:spTgt spid="92881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28820"/>
                                        </p:tgtEl>
                                        <p:attrNameLst>
                                          <p:attrName>style.visibility</p:attrName>
                                        </p:attrNameLst>
                                      </p:cBhvr>
                                      <p:to>
                                        <p:strVal val="visible"/>
                                      </p:to>
                                    </p:set>
                                    <p:animEffect transition="in" filter="fade">
                                      <p:cBhvr>
                                        <p:cTn id="10" dur="1000"/>
                                        <p:tgtEl>
                                          <p:spTgt spid="928820"/>
                                        </p:tgtEl>
                                      </p:cBhvr>
                                    </p:animEffec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928821"/>
                                        </p:tgtEl>
                                        <p:attrNameLst>
                                          <p:attrName>style.visibility</p:attrName>
                                        </p:attrNameLst>
                                      </p:cBhvr>
                                      <p:to>
                                        <p:strVal val="visible"/>
                                      </p:to>
                                    </p:set>
                                    <p:animEffect transition="in" filter="fade">
                                      <p:cBhvr>
                                        <p:cTn id="14" dur="1000"/>
                                        <p:tgtEl>
                                          <p:spTgt spid="928821"/>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928808"/>
                                        </p:tgtEl>
                                        <p:attrNameLst>
                                          <p:attrName>style.visibility</p:attrName>
                                        </p:attrNameLst>
                                      </p:cBhvr>
                                      <p:to>
                                        <p:strVal val="visible"/>
                                      </p:to>
                                    </p:set>
                                    <p:animEffect transition="in" filter="wipe(down)">
                                      <p:cBhvr>
                                        <p:cTn id="19" dur="1000"/>
                                        <p:tgtEl>
                                          <p:spTgt spid="92880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928790"/>
                                        </p:tgtEl>
                                        <p:attrNameLst>
                                          <p:attrName>style.visibility</p:attrName>
                                        </p:attrNameLst>
                                      </p:cBhvr>
                                      <p:to>
                                        <p:strVal val="visible"/>
                                      </p:to>
                                    </p:set>
                                    <p:animEffect transition="in" filter="fade">
                                      <p:cBhvr>
                                        <p:cTn id="22" dur="1000"/>
                                        <p:tgtEl>
                                          <p:spTgt spid="928790"/>
                                        </p:tgtEl>
                                      </p:cBhvr>
                                    </p:animEffect>
                                  </p:childTnLst>
                                </p:cTn>
                              </p:par>
                            </p:childTnLst>
                          </p:cTn>
                        </p:par>
                      </p:childTnLst>
                    </p:cTn>
                  </p:par>
                  <p:par>
                    <p:cTn id="23" fill="hold">
                      <p:stCondLst>
                        <p:cond delay="indefinite"/>
                      </p:stCondLst>
                      <p:childTnLst>
                        <p:par>
                          <p:cTn id="24" fill="hold">
                            <p:stCondLst>
                              <p:cond delay="0"/>
                            </p:stCondLst>
                            <p:childTnLst>
                              <p:par>
                                <p:cTn id="25" presetID="55" presetClass="entr" presetSubtype="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1000" fill="hold"/>
                                        <p:tgtEl>
                                          <p:spTgt spid="2"/>
                                        </p:tgtEl>
                                        <p:attrNameLst>
                                          <p:attrName>ppt_w</p:attrName>
                                        </p:attrNameLst>
                                      </p:cBhvr>
                                      <p:tavLst>
                                        <p:tav tm="0">
                                          <p:val>
                                            <p:strVal val="#ppt_w*0.70"/>
                                          </p:val>
                                        </p:tav>
                                        <p:tav tm="100000">
                                          <p:val>
                                            <p:strVal val="#ppt_w"/>
                                          </p:val>
                                        </p:tav>
                                      </p:tavLst>
                                    </p:anim>
                                    <p:anim calcmode="lin" valueType="num">
                                      <p:cBhvr>
                                        <p:cTn id="28" dur="1000" fill="hold"/>
                                        <p:tgtEl>
                                          <p:spTgt spid="2"/>
                                        </p:tgtEl>
                                        <p:attrNameLst>
                                          <p:attrName>ppt_h</p:attrName>
                                        </p:attrNameLst>
                                      </p:cBhvr>
                                      <p:tavLst>
                                        <p:tav tm="0">
                                          <p:val>
                                            <p:strVal val="#ppt_h"/>
                                          </p:val>
                                        </p:tav>
                                        <p:tav tm="100000">
                                          <p:val>
                                            <p:strVal val="#ppt_h"/>
                                          </p:val>
                                        </p:tav>
                                      </p:tavLst>
                                    </p:anim>
                                    <p:animEffect transition="in" filter="fade">
                                      <p:cBhvr>
                                        <p:cTn id="29" dur="1000"/>
                                        <p:tgtEl>
                                          <p:spTgt spid="2"/>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928789"/>
                                        </p:tgtEl>
                                        <p:attrNameLst>
                                          <p:attrName>style.visibility</p:attrName>
                                        </p:attrNameLst>
                                      </p:cBhvr>
                                      <p:to>
                                        <p:strVal val="visible"/>
                                      </p:to>
                                    </p:set>
                                    <p:animEffect transition="in" filter="fade">
                                      <p:cBhvr>
                                        <p:cTn id="32" dur="1000"/>
                                        <p:tgtEl>
                                          <p:spTgt spid="928789"/>
                                        </p:tgtEl>
                                      </p:cBhvr>
                                    </p:animEffect>
                                  </p:childTnLst>
                                </p:cTn>
                              </p:par>
                            </p:childTnLst>
                          </p:cTn>
                        </p:par>
                        <p:par>
                          <p:cTn id="33" fill="hold">
                            <p:stCondLst>
                              <p:cond delay="1000"/>
                            </p:stCondLst>
                            <p:childTnLst>
                              <p:par>
                                <p:cTn id="34" presetID="22" presetClass="entr" presetSubtype="4" fill="hold" nodeType="after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wipe(down)">
                                      <p:cBhvr>
                                        <p:cTn id="36" dur="1000"/>
                                        <p:tgtEl>
                                          <p:spTgt spid="5"/>
                                        </p:tgtEl>
                                      </p:cBhvr>
                                    </p:animEffect>
                                  </p:childTnLst>
                                </p:cTn>
                              </p:par>
                            </p:childTnLst>
                          </p:cTn>
                        </p:par>
                        <p:par>
                          <p:cTn id="37" fill="hold">
                            <p:stCondLst>
                              <p:cond delay="2000"/>
                            </p:stCondLst>
                            <p:childTnLst>
                              <p:par>
                                <p:cTn id="38" presetID="22" presetClass="entr" presetSubtype="4" fill="hold" nodeType="after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wipe(down)">
                                      <p:cBhvr>
                                        <p:cTn id="40" dur="1000"/>
                                        <p:tgtEl>
                                          <p:spTgt spid="4"/>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928785"/>
                                        </p:tgtEl>
                                        <p:attrNameLst>
                                          <p:attrName>style.visibility</p:attrName>
                                        </p:attrNameLst>
                                      </p:cBhvr>
                                      <p:to>
                                        <p:strVal val="visible"/>
                                      </p:to>
                                    </p:set>
                                    <p:animEffect transition="in" filter="wipe(left)">
                                      <p:cBhvr>
                                        <p:cTn id="45" dur="1000"/>
                                        <p:tgtEl>
                                          <p:spTgt spid="928785"/>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928788"/>
                                        </p:tgtEl>
                                        <p:attrNameLst>
                                          <p:attrName>style.visibility</p:attrName>
                                        </p:attrNameLst>
                                      </p:cBhvr>
                                      <p:to>
                                        <p:strVal val="visible"/>
                                      </p:to>
                                    </p:set>
                                    <p:animEffect transition="in" filter="wipe(left)">
                                      <p:cBhvr>
                                        <p:cTn id="48" dur="1000"/>
                                        <p:tgtEl>
                                          <p:spTgt spid="928788"/>
                                        </p:tgtEl>
                                      </p:cBhvr>
                                    </p:animEffect>
                                  </p:childTnLst>
                                </p:cTn>
                              </p:par>
                              <p:par>
                                <p:cTn id="49" presetID="22" presetClass="entr" presetSubtype="8" fill="hold" nodeType="withEffect">
                                  <p:stCondLst>
                                    <p:cond delay="0"/>
                                  </p:stCondLst>
                                  <p:childTnLst>
                                    <p:set>
                                      <p:cBhvr>
                                        <p:cTn id="50" dur="1" fill="hold">
                                          <p:stCondLst>
                                            <p:cond delay="0"/>
                                          </p:stCondLst>
                                        </p:cTn>
                                        <p:tgtEl>
                                          <p:spTgt spid="928804"/>
                                        </p:tgtEl>
                                        <p:attrNameLst>
                                          <p:attrName>style.visibility</p:attrName>
                                        </p:attrNameLst>
                                      </p:cBhvr>
                                      <p:to>
                                        <p:strVal val="visible"/>
                                      </p:to>
                                    </p:set>
                                    <p:animEffect transition="in" filter="wipe(left)">
                                      <p:cBhvr>
                                        <p:cTn id="51" dur="1000"/>
                                        <p:tgtEl>
                                          <p:spTgt spid="928804"/>
                                        </p:tgtEl>
                                      </p:cBhvr>
                                    </p:animEffect>
                                  </p:childTnLst>
                                </p:cTn>
                              </p:par>
                            </p:childTnLst>
                          </p:cTn>
                        </p:par>
                        <p:par>
                          <p:cTn id="52" fill="hold">
                            <p:stCondLst>
                              <p:cond delay="1000"/>
                            </p:stCondLst>
                            <p:childTnLst>
                              <p:par>
                                <p:cTn id="53" presetID="22" presetClass="entr" presetSubtype="4" fill="hold" grpId="0" nodeType="afterEffect">
                                  <p:stCondLst>
                                    <p:cond delay="0"/>
                                  </p:stCondLst>
                                  <p:childTnLst>
                                    <p:set>
                                      <p:cBhvr>
                                        <p:cTn id="54" dur="1" fill="hold">
                                          <p:stCondLst>
                                            <p:cond delay="0"/>
                                          </p:stCondLst>
                                        </p:cTn>
                                        <p:tgtEl>
                                          <p:spTgt spid="928787"/>
                                        </p:tgtEl>
                                        <p:attrNameLst>
                                          <p:attrName>style.visibility</p:attrName>
                                        </p:attrNameLst>
                                      </p:cBhvr>
                                      <p:to>
                                        <p:strVal val="visible"/>
                                      </p:to>
                                    </p:set>
                                    <p:animEffect transition="in" filter="wipe(down)">
                                      <p:cBhvr>
                                        <p:cTn id="55" dur="500"/>
                                        <p:tgtEl>
                                          <p:spTgt spid="928787"/>
                                        </p:tgtEl>
                                      </p:cBhvr>
                                    </p:animEffect>
                                  </p:childTnLst>
                                </p:cTn>
                              </p:par>
                            </p:childTnLst>
                          </p:cTn>
                        </p:par>
                        <p:par>
                          <p:cTn id="56" fill="hold">
                            <p:stCondLst>
                              <p:cond delay="1500"/>
                            </p:stCondLst>
                            <p:childTnLst>
                              <p:par>
                                <p:cTn id="57" presetID="22" presetClass="entr" presetSubtype="4" fill="hold" nodeType="afterEffect">
                                  <p:stCondLst>
                                    <p:cond delay="0"/>
                                  </p:stCondLst>
                                  <p:childTnLst>
                                    <p:set>
                                      <p:cBhvr>
                                        <p:cTn id="58" dur="1" fill="hold">
                                          <p:stCondLst>
                                            <p:cond delay="0"/>
                                          </p:stCondLst>
                                        </p:cTn>
                                        <p:tgtEl>
                                          <p:spTgt spid="928806"/>
                                        </p:tgtEl>
                                        <p:attrNameLst>
                                          <p:attrName>style.visibility</p:attrName>
                                        </p:attrNameLst>
                                      </p:cBhvr>
                                      <p:to>
                                        <p:strVal val="visible"/>
                                      </p:to>
                                    </p:set>
                                    <p:animEffect transition="in" filter="wipe(down)">
                                      <p:cBhvr>
                                        <p:cTn id="59" dur="500"/>
                                        <p:tgtEl>
                                          <p:spTgt spid="928806"/>
                                        </p:tgtEl>
                                      </p:cBhvr>
                                    </p:animEffect>
                                  </p:childTnLst>
                                </p:cTn>
                              </p:par>
                            </p:childTnLst>
                          </p:cTn>
                        </p:par>
                        <p:par>
                          <p:cTn id="60" fill="hold">
                            <p:stCondLst>
                              <p:cond delay="2000"/>
                            </p:stCondLst>
                            <p:childTnLst>
                              <p:par>
                                <p:cTn id="61" presetID="22" presetClass="entr" presetSubtype="2" fill="hold" grpId="0" nodeType="afterEffect">
                                  <p:stCondLst>
                                    <p:cond delay="0"/>
                                  </p:stCondLst>
                                  <p:childTnLst>
                                    <p:set>
                                      <p:cBhvr>
                                        <p:cTn id="62" dur="1" fill="hold">
                                          <p:stCondLst>
                                            <p:cond delay="0"/>
                                          </p:stCondLst>
                                        </p:cTn>
                                        <p:tgtEl>
                                          <p:spTgt spid="928786"/>
                                        </p:tgtEl>
                                        <p:attrNameLst>
                                          <p:attrName>style.visibility</p:attrName>
                                        </p:attrNameLst>
                                      </p:cBhvr>
                                      <p:to>
                                        <p:strVal val="visible"/>
                                      </p:to>
                                    </p:set>
                                    <p:animEffect transition="in" filter="wipe(right)">
                                      <p:cBhvr>
                                        <p:cTn id="63" dur="500"/>
                                        <p:tgtEl>
                                          <p:spTgt spid="928786"/>
                                        </p:tgtEl>
                                      </p:cBhvr>
                                    </p:animEffect>
                                  </p:childTnLst>
                                </p:cTn>
                              </p:par>
                            </p:childTnLst>
                          </p:cTn>
                        </p:par>
                        <p:par>
                          <p:cTn id="64" fill="hold">
                            <p:stCondLst>
                              <p:cond delay="2500"/>
                            </p:stCondLst>
                            <p:childTnLst>
                              <p:par>
                                <p:cTn id="65" presetID="22" presetClass="entr" presetSubtype="2" fill="hold" nodeType="afterEffect">
                                  <p:stCondLst>
                                    <p:cond delay="0"/>
                                  </p:stCondLst>
                                  <p:childTnLst>
                                    <p:set>
                                      <p:cBhvr>
                                        <p:cTn id="66" dur="1" fill="hold">
                                          <p:stCondLst>
                                            <p:cond delay="0"/>
                                          </p:stCondLst>
                                        </p:cTn>
                                        <p:tgtEl>
                                          <p:spTgt spid="928805"/>
                                        </p:tgtEl>
                                        <p:attrNameLst>
                                          <p:attrName>style.visibility</p:attrName>
                                        </p:attrNameLst>
                                      </p:cBhvr>
                                      <p:to>
                                        <p:strVal val="visible"/>
                                      </p:to>
                                    </p:set>
                                    <p:animEffect transition="in" filter="wipe(right)">
                                      <p:cBhvr>
                                        <p:cTn id="67" dur="500"/>
                                        <p:tgtEl>
                                          <p:spTgt spid="928805"/>
                                        </p:tgtEl>
                                      </p:cBhvr>
                                    </p:animEffect>
                                  </p:childTnLst>
                                </p:cTn>
                              </p:par>
                            </p:childTnLst>
                          </p:cTn>
                        </p:par>
                        <p:par>
                          <p:cTn id="68" fill="hold">
                            <p:stCondLst>
                              <p:cond delay="3000"/>
                            </p:stCondLst>
                            <p:childTnLst>
                              <p:par>
                                <p:cTn id="69" presetID="10" presetClass="entr" presetSubtype="0" fill="hold" grpId="0" nodeType="afterEffect">
                                  <p:stCondLst>
                                    <p:cond delay="0"/>
                                  </p:stCondLst>
                                  <p:childTnLst>
                                    <p:set>
                                      <p:cBhvr>
                                        <p:cTn id="70" dur="1" fill="hold">
                                          <p:stCondLst>
                                            <p:cond delay="0"/>
                                          </p:stCondLst>
                                        </p:cTn>
                                        <p:tgtEl>
                                          <p:spTgt spid="928807"/>
                                        </p:tgtEl>
                                        <p:attrNameLst>
                                          <p:attrName>style.visibility</p:attrName>
                                        </p:attrNameLst>
                                      </p:cBhvr>
                                      <p:to>
                                        <p:strVal val="visible"/>
                                      </p:to>
                                    </p:set>
                                    <p:animEffect transition="in" filter="fade">
                                      <p:cBhvr>
                                        <p:cTn id="71" dur="3000"/>
                                        <p:tgtEl>
                                          <p:spTgt spid="928807"/>
                                        </p:tgtEl>
                                      </p:cBhvr>
                                    </p:animEffect>
                                  </p:childTnLst>
                                </p:cTn>
                              </p:par>
                            </p:childTnLst>
                          </p:cTn>
                        </p:par>
                        <p:par>
                          <p:cTn id="72" fill="hold">
                            <p:stCondLst>
                              <p:cond delay="6000"/>
                            </p:stCondLst>
                            <p:childTnLst>
                              <p:par>
                                <p:cTn id="73" presetID="10" presetClass="entr" presetSubtype="0" fill="hold" nodeType="afterEffect">
                                  <p:stCondLst>
                                    <p:cond delay="0"/>
                                  </p:stCondLst>
                                  <p:childTnLst>
                                    <p:set>
                                      <p:cBhvr>
                                        <p:cTn id="74" dur="1" fill="hold">
                                          <p:stCondLst>
                                            <p:cond delay="0"/>
                                          </p:stCondLst>
                                        </p:cTn>
                                        <p:tgtEl>
                                          <p:spTgt spid="1026"/>
                                        </p:tgtEl>
                                        <p:attrNameLst>
                                          <p:attrName>style.visibility</p:attrName>
                                        </p:attrNameLst>
                                      </p:cBhvr>
                                      <p:to>
                                        <p:strVal val="visible"/>
                                      </p:to>
                                    </p:set>
                                    <p:animEffect transition="in" filter="fade">
                                      <p:cBhvr>
                                        <p:cTn id="75" dur="2000"/>
                                        <p:tgtEl>
                                          <p:spTgt spid="1026"/>
                                        </p:tgtEl>
                                      </p:cBhvr>
                                    </p:animEffect>
                                  </p:childTnLst>
                                </p:cTn>
                              </p:par>
                            </p:childTnLst>
                          </p:cTn>
                        </p:par>
                        <p:par>
                          <p:cTn id="76" fill="hold">
                            <p:stCondLst>
                              <p:cond delay="8000"/>
                            </p:stCondLst>
                            <p:childTnLst>
                              <p:par>
                                <p:cTn id="77" presetID="10" presetClass="entr" presetSubtype="0" fill="hold" nodeType="afterEffect">
                                  <p:stCondLst>
                                    <p:cond delay="0"/>
                                  </p:stCondLst>
                                  <p:childTnLst>
                                    <p:set>
                                      <p:cBhvr>
                                        <p:cTn id="78" dur="1" fill="hold">
                                          <p:stCondLst>
                                            <p:cond delay="0"/>
                                          </p:stCondLst>
                                        </p:cTn>
                                        <p:tgtEl>
                                          <p:spTgt spid="1027"/>
                                        </p:tgtEl>
                                        <p:attrNameLst>
                                          <p:attrName>style.visibility</p:attrName>
                                        </p:attrNameLst>
                                      </p:cBhvr>
                                      <p:to>
                                        <p:strVal val="visible"/>
                                      </p:to>
                                    </p:set>
                                    <p:animEffect transition="in" filter="fade">
                                      <p:cBhvr>
                                        <p:cTn id="79" dur="20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8785" grpId="0" animBg="1"/>
      <p:bldP spid="928786" grpId="0" animBg="1"/>
      <p:bldP spid="928787" grpId="0" animBg="1"/>
      <p:bldP spid="928788" grpId="0"/>
      <p:bldP spid="928789" grpId="0"/>
      <p:bldP spid="928790" grpId="0"/>
      <p:bldP spid="928807" grpId="0"/>
      <p:bldP spid="928808" grpId="0" animBg="1"/>
      <p:bldP spid="928819" grpId="0"/>
      <p:bldP spid="928820" grpId="0"/>
      <p:bldP spid="928821"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9: Alternative Uses and Scenarios</a:t>
            </a:r>
            <a:endParaRPr lang="en-US" dirty="0"/>
          </a:p>
        </p:txBody>
      </p:sp>
      <p:pic>
        <p:nvPicPr>
          <p:cNvPr id="6147" name="Picture 3"/>
          <p:cNvPicPr>
            <a:picLocks noChangeAspect="1" noChangeArrowheads="1"/>
          </p:cNvPicPr>
          <p:nvPr/>
        </p:nvPicPr>
        <p:blipFill>
          <a:blip r:embed="rId3" cstate="print"/>
          <a:srcRect/>
          <a:stretch>
            <a:fillRect/>
          </a:stretch>
        </p:blipFill>
        <p:spPr bwMode="auto">
          <a:xfrm>
            <a:off x="304800" y="1295400"/>
            <a:ext cx="4572000" cy="3429000"/>
          </a:xfrm>
          <a:prstGeom prst="rect">
            <a:avLst/>
          </a:prstGeom>
          <a:noFill/>
          <a:ln w="9525">
            <a:noFill/>
            <a:miter lim="800000"/>
            <a:headEnd/>
            <a:tailEnd/>
          </a:ln>
        </p:spPr>
      </p:pic>
      <p:pic>
        <p:nvPicPr>
          <p:cNvPr id="6146" name="Picture 2"/>
          <p:cNvPicPr>
            <a:picLocks noChangeAspect="1" noChangeArrowheads="1"/>
          </p:cNvPicPr>
          <p:nvPr/>
        </p:nvPicPr>
        <p:blipFill>
          <a:blip r:embed="rId4" cstate="print"/>
          <a:srcRect/>
          <a:stretch>
            <a:fillRect/>
          </a:stretch>
        </p:blipFill>
        <p:spPr bwMode="auto">
          <a:xfrm>
            <a:off x="4572000" y="2514600"/>
            <a:ext cx="4572000" cy="3429000"/>
          </a:xfrm>
          <a:prstGeom prst="rect">
            <a:avLst/>
          </a:prstGeom>
          <a:noFill/>
          <a:ln w="9525">
            <a:noFill/>
            <a:miter lim="800000"/>
            <a:headEnd/>
            <a:tailEnd/>
          </a:ln>
        </p:spPr>
      </p:pic>
      <p:sp>
        <p:nvSpPr>
          <p:cNvPr id="5" name="TextBox 4"/>
          <p:cNvSpPr txBox="1"/>
          <p:nvPr/>
        </p:nvSpPr>
        <p:spPr>
          <a:xfrm>
            <a:off x="304800" y="6380946"/>
            <a:ext cx="8839200" cy="338554"/>
          </a:xfrm>
          <a:prstGeom prst="rect">
            <a:avLst/>
          </a:prstGeom>
          <a:noFill/>
        </p:spPr>
        <p:txBody>
          <a:bodyPr wrap="square" rtlCol="0">
            <a:spAutoFit/>
          </a:bodyPr>
          <a:lstStyle/>
          <a:p>
            <a:r>
              <a:rPr lang="en-US" sz="1600" b="0" i="0" dirty="0" smtClean="0"/>
              <a:t>For more info, see: </a:t>
            </a:r>
            <a:r>
              <a:rPr lang="en-US" sz="1600" b="0" i="0" dirty="0" smtClean="0">
                <a:hlinkClick r:id="rId5"/>
              </a:rPr>
              <a:t>The Interactive Design-Marketing Model in Determining Highest and Best </a:t>
            </a:r>
            <a:r>
              <a:rPr lang="en-US" sz="1600" b="0" i="0" dirty="0" smtClean="0">
                <a:hlinkClick r:id="rId5"/>
              </a:rPr>
              <a:t>Use</a:t>
            </a:r>
            <a:endParaRPr lang="en-US" sz="1600" b="0" i="0"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r>
              <a:rPr lang="en-US" dirty="0" smtClean="0"/>
              <a:t>Design Concepts</a:t>
            </a:r>
          </a:p>
        </p:txBody>
      </p:sp>
      <p:pic>
        <p:nvPicPr>
          <p:cNvPr id="58371" name="Picture 2"/>
          <p:cNvPicPr>
            <a:picLocks noChangeAspect="1" noChangeArrowheads="1"/>
          </p:cNvPicPr>
          <p:nvPr/>
        </p:nvPicPr>
        <p:blipFill>
          <a:blip r:embed="rId3" cstate="print"/>
          <a:srcRect/>
          <a:stretch>
            <a:fillRect/>
          </a:stretch>
        </p:blipFill>
        <p:spPr bwMode="auto">
          <a:xfrm>
            <a:off x="0" y="914400"/>
            <a:ext cx="3048000" cy="2286000"/>
          </a:xfrm>
          <a:prstGeom prst="rect">
            <a:avLst/>
          </a:prstGeom>
          <a:noFill/>
          <a:ln w="9525">
            <a:noFill/>
            <a:miter lim="800000"/>
            <a:headEnd/>
            <a:tailEnd/>
          </a:ln>
        </p:spPr>
      </p:pic>
      <p:sp>
        <p:nvSpPr>
          <p:cNvPr id="58372" name="TextBox 3"/>
          <p:cNvSpPr txBox="1">
            <a:spLocks noChangeArrowheads="1"/>
          </p:cNvSpPr>
          <p:nvPr/>
        </p:nvSpPr>
        <p:spPr bwMode="auto">
          <a:xfrm>
            <a:off x="0" y="3276600"/>
            <a:ext cx="1087438" cy="276225"/>
          </a:xfrm>
          <a:prstGeom prst="rect">
            <a:avLst/>
          </a:prstGeom>
          <a:noFill/>
          <a:ln w="9525">
            <a:noFill/>
            <a:miter lim="800000"/>
            <a:headEnd/>
            <a:tailEnd/>
          </a:ln>
        </p:spPr>
        <p:txBody>
          <a:bodyPr wrap="none">
            <a:spAutoFit/>
          </a:bodyPr>
          <a:lstStyle/>
          <a:p>
            <a:r>
              <a:rPr lang="en-US" sz="1200" b="0" i="0"/>
              <a:t>2006 Team A2</a:t>
            </a:r>
          </a:p>
        </p:txBody>
      </p:sp>
      <p:pic>
        <p:nvPicPr>
          <p:cNvPr id="58373" name="Picture 3"/>
          <p:cNvPicPr>
            <a:picLocks noChangeAspect="1" noChangeArrowheads="1"/>
          </p:cNvPicPr>
          <p:nvPr/>
        </p:nvPicPr>
        <p:blipFill>
          <a:blip r:embed="rId4" cstate="print"/>
          <a:srcRect/>
          <a:stretch>
            <a:fillRect/>
          </a:stretch>
        </p:blipFill>
        <p:spPr bwMode="auto">
          <a:xfrm>
            <a:off x="3352800" y="304800"/>
            <a:ext cx="3860800" cy="2895600"/>
          </a:xfrm>
          <a:prstGeom prst="rect">
            <a:avLst/>
          </a:prstGeom>
          <a:noFill/>
          <a:ln w="9525">
            <a:noFill/>
            <a:miter lim="800000"/>
            <a:headEnd/>
            <a:tailEnd/>
          </a:ln>
        </p:spPr>
      </p:pic>
      <p:sp>
        <p:nvSpPr>
          <p:cNvPr id="58374" name="TextBox 5"/>
          <p:cNvSpPr txBox="1">
            <a:spLocks noChangeArrowheads="1"/>
          </p:cNvSpPr>
          <p:nvPr/>
        </p:nvSpPr>
        <p:spPr bwMode="auto">
          <a:xfrm>
            <a:off x="7315200" y="1295400"/>
            <a:ext cx="1087438" cy="276225"/>
          </a:xfrm>
          <a:prstGeom prst="rect">
            <a:avLst/>
          </a:prstGeom>
          <a:noFill/>
          <a:ln w="9525">
            <a:noFill/>
            <a:miter lim="800000"/>
            <a:headEnd/>
            <a:tailEnd/>
          </a:ln>
        </p:spPr>
        <p:txBody>
          <a:bodyPr wrap="none">
            <a:spAutoFit/>
          </a:bodyPr>
          <a:lstStyle/>
          <a:p>
            <a:r>
              <a:rPr lang="en-US" sz="1200" b="0" i="0"/>
              <a:t>2006 Team C1</a:t>
            </a:r>
          </a:p>
        </p:txBody>
      </p:sp>
      <p:pic>
        <p:nvPicPr>
          <p:cNvPr id="58375" name="Picture 7"/>
          <p:cNvPicPr>
            <a:picLocks noChangeAspect="1" noChangeArrowheads="1"/>
          </p:cNvPicPr>
          <p:nvPr/>
        </p:nvPicPr>
        <p:blipFill>
          <a:blip r:embed="rId5" cstate="print"/>
          <a:srcRect/>
          <a:stretch>
            <a:fillRect/>
          </a:stretch>
        </p:blipFill>
        <p:spPr bwMode="auto">
          <a:xfrm>
            <a:off x="304800" y="3581400"/>
            <a:ext cx="3556000" cy="2667000"/>
          </a:xfrm>
          <a:prstGeom prst="rect">
            <a:avLst/>
          </a:prstGeom>
          <a:noFill/>
          <a:ln w="9525">
            <a:noFill/>
            <a:miter lim="800000"/>
            <a:headEnd/>
            <a:tailEnd/>
          </a:ln>
        </p:spPr>
      </p:pic>
      <p:sp>
        <p:nvSpPr>
          <p:cNvPr id="58376" name="TextBox 5"/>
          <p:cNvSpPr txBox="1">
            <a:spLocks noChangeArrowheads="1"/>
          </p:cNvSpPr>
          <p:nvPr/>
        </p:nvSpPr>
        <p:spPr bwMode="auto">
          <a:xfrm>
            <a:off x="4114800" y="6400800"/>
            <a:ext cx="1087438" cy="276225"/>
          </a:xfrm>
          <a:prstGeom prst="rect">
            <a:avLst/>
          </a:prstGeom>
          <a:noFill/>
          <a:ln w="9525">
            <a:noFill/>
            <a:miter lim="800000"/>
            <a:headEnd/>
            <a:tailEnd/>
          </a:ln>
        </p:spPr>
        <p:txBody>
          <a:bodyPr wrap="none">
            <a:spAutoFit/>
          </a:bodyPr>
          <a:lstStyle/>
          <a:p>
            <a:r>
              <a:rPr lang="en-US" sz="1200" b="0" i="0"/>
              <a:t>2006 Team B1</a:t>
            </a:r>
          </a:p>
        </p:txBody>
      </p:sp>
      <p:pic>
        <p:nvPicPr>
          <p:cNvPr id="58377" name="Picture 8"/>
          <p:cNvPicPr>
            <a:picLocks noChangeAspect="1" noChangeArrowheads="1"/>
          </p:cNvPicPr>
          <p:nvPr/>
        </p:nvPicPr>
        <p:blipFill>
          <a:blip r:embed="rId6" cstate="print"/>
          <a:srcRect/>
          <a:stretch>
            <a:fillRect/>
          </a:stretch>
        </p:blipFill>
        <p:spPr bwMode="auto">
          <a:xfrm>
            <a:off x="4648200" y="3295650"/>
            <a:ext cx="4038600" cy="3028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r>
              <a:rPr lang="en-US" dirty="0" smtClean="0"/>
              <a:t>Alternative Use: Numbers and More Numbers</a:t>
            </a:r>
          </a:p>
        </p:txBody>
      </p:sp>
      <p:sp>
        <p:nvSpPr>
          <p:cNvPr id="62469" name="TextBox 4"/>
          <p:cNvSpPr txBox="1">
            <a:spLocks noChangeArrowheads="1"/>
          </p:cNvSpPr>
          <p:nvPr/>
        </p:nvSpPr>
        <p:spPr bwMode="auto">
          <a:xfrm>
            <a:off x="7543800" y="3810000"/>
            <a:ext cx="1087438" cy="276225"/>
          </a:xfrm>
          <a:prstGeom prst="rect">
            <a:avLst/>
          </a:prstGeom>
          <a:noFill/>
          <a:ln w="9525">
            <a:noFill/>
            <a:miter lim="800000"/>
            <a:headEnd/>
            <a:tailEnd/>
          </a:ln>
        </p:spPr>
        <p:txBody>
          <a:bodyPr wrap="none">
            <a:spAutoFit/>
          </a:bodyPr>
          <a:lstStyle/>
          <a:p>
            <a:r>
              <a:rPr lang="en-US" sz="1200" b="0" i="0"/>
              <a:t>2006 Team C1</a:t>
            </a:r>
          </a:p>
        </p:txBody>
      </p:sp>
      <p:pic>
        <p:nvPicPr>
          <p:cNvPr id="12290" name="Picture 2"/>
          <p:cNvPicPr>
            <a:picLocks noChangeAspect="1" noChangeArrowheads="1"/>
          </p:cNvPicPr>
          <p:nvPr/>
        </p:nvPicPr>
        <p:blipFill>
          <a:blip r:embed="rId3" cstate="print"/>
          <a:srcRect/>
          <a:stretch>
            <a:fillRect/>
          </a:stretch>
        </p:blipFill>
        <p:spPr bwMode="auto">
          <a:xfrm>
            <a:off x="228600" y="1162050"/>
            <a:ext cx="4648200" cy="3486150"/>
          </a:xfrm>
          <a:prstGeom prst="rect">
            <a:avLst/>
          </a:prstGeom>
          <a:noFill/>
          <a:ln w="9525">
            <a:noFill/>
            <a:miter lim="800000"/>
            <a:headEnd/>
            <a:tailEnd/>
          </a:ln>
        </p:spPr>
      </p:pic>
      <p:pic>
        <p:nvPicPr>
          <p:cNvPr id="12291" name="Picture 3"/>
          <p:cNvPicPr>
            <a:picLocks noChangeAspect="1" noChangeArrowheads="1"/>
          </p:cNvPicPr>
          <p:nvPr/>
        </p:nvPicPr>
        <p:blipFill>
          <a:blip r:embed="rId4" cstate="print"/>
          <a:srcRect/>
          <a:stretch>
            <a:fillRect/>
          </a:stretch>
        </p:blipFill>
        <p:spPr bwMode="auto">
          <a:xfrm>
            <a:off x="4978400" y="2895600"/>
            <a:ext cx="4165600" cy="3124200"/>
          </a:xfrm>
          <a:prstGeom prst="rect">
            <a:avLst/>
          </a:prstGeom>
          <a:noFill/>
          <a:ln w="9525">
            <a:noFill/>
            <a:miter lim="800000"/>
            <a:headEnd/>
            <a:tailEnd/>
          </a:ln>
        </p:spPr>
      </p:pic>
      <p:sp>
        <p:nvSpPr>
          <p:cNvPr id="6" name="TextBox 5"/>
          <p:cNvSpPr txBox="1"/>
          <p:nvPr/>
        </p:nvSpPr>
        <p:spPr>
          <a:xfrm>
            <a:off x="304800" y="6380946"/>
            <a:ext cx="8001000" cy="338554"/>
          </a:xfrm>
          <a:prstGeom prst="rect">
            <a:avLst/>
          </a:prstGeom>
          <a:noFill/>
        </p:spPr>
        <p:txBody>
          <a:bodyPr wrap="square" rtlCol="0">
            <a:spAutoFit/>
          </a:bodyPr>
          <a:lstStyle/>
          <a:p>
            <a:r>
              <a:rPr lang="en-US" sz="1600" b="0" i="0" dirty="0" smtClean="0"/>
              <a:t>To get your costs in line, see: </a:t>
            </a:r>
            <a:r>
              <a:rPr lang="en-US" sz="1600" b="0" i="0" dirty="0" smtClean="0">
                <a:hlinkClick r:id="rId5"/>
              </a:rPr>
              <a:t>Case 2: Total Replacement Cost Analysis.</a:t>
            </a:r>
            <a:r>
              <a:rPr lang="en-US" sz="1600" b="0" i="0" dirty="0" smtClean="0"/>
              <a:t> </a:t>
            </a:r>
            <a:endParaRPr lang="en-US" sz="1600" b="0" i="0"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Most Fitting Use: An Integrated Approach</a:t>
            </a:r>
            <a:endParaRPr lang="en-US" dirty="0"/>
          </a:p>
        </p:txBody>
      </p:sp>
      <p:pic>
        <p:nvPicPr>
          <p:cNvPr id="5122" name="Picture 2"/>
          <p:cNvPicPr>
            <a:picLocks noChangeAspect="1" noChangeArrowheads="1"/>
          </p:cNvPicPr>
          <p:nvPr/>
        </p:nvPicPr>
        <p:blipFill>
          <a:blip r:embed="rId3" cstate="print"/>
          <a:srcRect/>
          <a:stretch>
            <a:fillRect/>
          </a:stretch>
        </p:blipFill>
        <p:spPr bwMode="auto">
          <a:xfrm>
            <a:off x="0" y="1219200"/>
            <a:ext cx="4572000" cy="3429000"/>
          </a:xfrm>
          <a:prstGeom prst="rect">
            <a:avLst/>
          </a:prstGeom>
          <a:noFill/>
          <a:ln w="9525">
            <a:noFill/>
            <a:miter lim="800000"/>
            <a:headEnd/>
            <a:tailEnd/>
          </a:ln>
        </p:spPr>
      </p:pic>
      <p:pic>
        <p:nvPicPr>
          <p:cNvPr id="5123" name="Picture 3"/>
          <p:cNvPicPr>
            <a:picLocks noChangeAspect="1" noChangeArrowheads="1"/>
          </p:cNvPicPr>
          <p:nvPr/>
        </p:nvPicPr>
        <p:blipFill>
          <a:blip r:embed="rId4" cstate="print"/>
          <a:srcRect/>
          <a:stretch>
            <a:fillRect/>
          </a:stretch>
        </p:blipFill>
        <p:spPr bwMode="auto">
          <a:xfrm>
            <a:off x="4191000" y="2438400"/>
            <a:ext cx="4572000" cy="3429000"/>
          </a:xfrm>
          <a:prstGeom prst="rect">
            <a:avLst/>
          </a:prstGeom>
          <a:noFill/>
          <a:ln w="9525">
            <a:noFill/>
            <a:miter lim="800000"/>
            <a:headEnd/>
            <a:tailEnd/>
          </a:ln>
        </p:spPr>
      </p:pic>
      <p:sp>
        <p:nvSpPr>
          <p:cNvPr id="5" name="TextBox 4"/>
          <p:cNvSpPr txBox="1"/>
          <p:nvPr/>
        </p:nvSpPr>
        <p:spPr>
          <a:xfrm>
            <a:off x="381000" y="6248400"/>
            <a:ext cx="8001000" cy="338554"/>
          </a:xfrm>
          <a:prstGeom prst="rect">
            <a:avLst/>
          </a:prstGeom>
          <a:noFill/>
        </p:spPr>
        <p:txBody>
          <a:bodyPr wrap="square" rtlCol="0">
            <a:spAutoFit/>
          </a:bodyPr>
          <a:lstStyle/>
          <a:p>
            <a:r>
              <a:rPr lang="en-US" sz="1600" b="0" i="0" dirty="0" smtClean="0"/>
              <a:t>For more info, see: </a:t>
            </a:r>
            <a:r>
              <a:rPr lang="en-US" sz="1600" b="0" i="0" dirty="0" smtClean="0">
                <a:hlinkClick r:id="rId5"/>
              </a:rPr>
              <a:t>Case 6: Most Fitting Use.</a:t>
            </a:r>
            <a:endParaRPr lang="en-US" sz="1600" b="0" i="0"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dirty="0" smtClean="0"/>
              <a:t>Alternative Use Recommendation</a:t>
            </a:r>
          </a:p>
        </p:txBody>
      </p:sp>
      <p:pic>
        <p:nvPicPr>
          <p:cNvPr id="25603" name="Picture 3"/>
          <p:cNvPicPr>
            <a:picLocks noChangeAspect="1" noChangeArrowheads="1"/>
          </p:cNvPicPr>
          <p:nvPr/>
        </p:nvPicPr>
        <p:blipFill>
          <a:blip r:embed="rId3" cstate="print"/>
          <a:srcRect/>
          <a:stretch>
            <a:fillRect/>
          </a:stretch>
        </p:blipFill>
        <p:spPr bwMode="auto">
          <a:xfrm>
            <a:off x="304800" y="1066800"/>
            <a:ext cx="3962400" cy="2971800"/>
          </a:xfrm>
          <a:prstGeom prst="rect">
            <a:avLst/>
          </a:prstGeom>
          <a:noFill/>
          <a:ln w="9525">
            <a:noFill/>
            <a:miter lim="800000"/>
            <a:headEnd/>
            <a:tailEnd/>
          </a:ln>
        </p:spPr>
      </p:pic>
      <p:pic>
        <p:nvPicPr>
          <p:cNvPr id="40964" name="Picture 4"/>
          <p:cNvPicPr>
            <a:picLocks noChangeAspect="1" noChangeArrowheads="1"/>
          </p:cNvPicPr>
          <p:nvPr/>
        </p:nvPicPr>
        <p:blipFill>
          <a:blip r:embed="rId4" cstate="print"/>
          <a:srcRect/>
          <a:stretch>
            <a:fillRect/>
          </a:stretch>
        </p:blipFill>
        <p:spPr bwMode="auto">
          <a:xfrm>
            <a:off x="1143000" y="3657600"/>
            <a:ext cx="4267200" cy="3200400"/>
          </a:xfrm>
          <a:prstGeom prst="rect">
            <a:avLst/>
          </a:prstGeom>
          <a:noFill/>
          <a:ln w="9525">
            <a:noFill/>
            <a:miter lim="800000"/>
            <a:headEnd/>
            <a:tailEnd/>
          </a:ln>
        </p:spPr>
      </p:pic>
      <p:pic>
        <p:nvPicPr>
          <p:cNvPr id="40965" name="Picture 5"/>
          <p:cNvPicPr>
            <a:picLocks noChangeAspect="1" noChangeArrowheads="1"/>
          </p:cNvPicPr>
          <p:nvPr/>
        </p:nvPicPr>
        <p:blipFill>
          <a:blip r:embed="rId5" cstate="print"/>
          <a:srcRect/>
          <a:stretch>
            <a:fillRect/>
          </a:stretch>
        </p:blipFill>
        <p:spPr bwMode="auto">
          <a:xfrm>
            <a:off x="4572000" y="914400"/>
            <a:ext cx="4572000" cy="3429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64"/>
                                        </p:tgtEl>
                                        <p:attrNameLst>
                                          <p:attrName>style.visibility</p:attrName>
                                        </p:attrNameLst>
                                      </p:cBhvr>
                                      <p:to>
                                        <p:strVal val="visible"/>
                                      </p:to>
                                    </p:set>
                                    <p:animEffect transition="in" filter="fade">
                                      <p:cBhvr>
                                        <p:cTn id="7" dur="1000"/>
                                        <p:tgtEl>
                                          <p:spTgt spid="4096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0965"/>
                                        </p:tgtEl>
                                        <p:attrNameLst>
                                          <p:attrName>style.visibility</p:attrName>
                                        </p:attrNameLst>
                                      </p:cBhvr>
                                      <p:to>
                                        <p:strVal val="visible"/>
                                      </p:to>
                                    </p:set>
                                    <p:animEffect transition="in" filter="fade">
                                      <p:cBhvr>
                                        <p:cTn id="12" dur="1000"/>
                                        <p:tgtEl>
                                          <p:spTgt spid="409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dirty="0" smtClean="0"/>
              <a:t>Step 10: Final Use Specification &amp; Packaging</a:t>
            </a:r>
          </a:p>
        </p:txBody>
      </p:sp>
      <p:pic>
        <p:nvPicPr>
          <p:cNvPr id="26627" name="Picture 3"/>
          <p:cNvPicPr>
            <a:picLocks noChangeAspect="1" noChangeArrowheads="1"/>
          </p:cNvPicPr>
          <p:nvPr/>
        </p:nvPicPr>
        <p:blipFill>
          <a:blip r:embed="rId3" cstate="print"/>
          <a:srcRect/>
          <a:stretch>
            <a:fillRect/>
          </a:stretch>
        </p:blipFill>
        <p:spPr bwMode="auto">
          <a:xfrm>
            <a:off x="228600" y="990600"/>
            <a:ext cx="3962400" cy="2971800"/>
          </a:xfrm>
          <a:prstGeom prst="rect">
            <a:avLst/>
          </a:prstGeom>
          <a:noFill/>
          <a:ln w="9525">
            <a:noFill/>
            <a:miter lim="800000"/>
            <a:headEnd/>
            <a:tailEnd/>
          </a:ln>
        </p:spPr>
      </p:pic>
      <p:pic>
        <p:nvPicPr>
          <p:cNvPr id="26628" name="Picture 4"/>
          <p:cNvPicPr>
            <a:picLocks noChangeAspect="1" noChangeArrowheads="1"/>
          </p:cNvPicPr>
          <p:nvPr/>
        </p:nvPicPr>
        <p:blipFill>
          <a:blip r:embed="rId4" cstate="print"/>
          <a:srcRect/>
          <a:stretch>
            <a:fillRect/>
          </a:stretch>
        </p:blipFill>
        <p:spPr bwMode="auto">
          <a:xfrm>
            <a:off x="2667000" y="3943350"/>
            <a:ext cx="3886200" cy="2914650"/>
          </a:xfrm>
          <a:prstGeom prst="rect">
            <a:avLst/>
          </a:prstGeom>
          <a:noFill/>
          <a:ln w="9525">
            <a:noFill/>
            <a:miter lim="800000"/>
            <a:headEnd/>
            <a:tailEnd/>
          </a:ln>
        </p:spPr>
      </p:pic>
      <p:pic>
        <p:nvPicPr>
          <p:cNvPr id="26629" name="Picture 5"/>
          <p:cNvPicPr>
            <a:picLocks noChangeAspect="1" noChangeArrowheads="1"/>
          </p:cNvPicPr>
          <p:nvPr/>
        </p:nvPicPr>
        <p:blipFill>
          <a:blip r:embed="rId5" cstate="print"/>
          <a:srcRect/>
          <a:stretch>
            <a:fillRect/>
          </a:stretch>
        </p:blipFill>
        <p:spPr bwMode="auto">
          <a:xfrm>
            <a:off x="4876800" y="1219200"/>
            <a:ext cx="3860800" cy="2895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r>
              <a:rPr lang="en-US" dirty="0" smtClean="0"/>
              <a:t>Final Design and Financials</a:t>
            </a:r>
          </a:p>
        </p:txBody>
      </p:sp>
      <p:pic>
        <p:nvPicPr>
          <p:cNvPr id="60419" name="Picture 2"/>
          <p:cNvPicPr>
            <a:picLocks noChangeAspect="1" noChangeArrowheads="1"/>
          </p:cNvPicPr>
          <p:nvPr/>
        </p:nvPicPr>
        <p:blipFill>
          <a:blip r:embed="rId3" cstate="print"/>
          <a:srcRect/>
          <a:stretch>
            <a:fillRect/>
          </a:stretch>
        </p:blipFill>
        <p:spPr bwMode="auto">
          <a:xfrm>
            <a:off x="457200" y="1066800"/>
            <a:ext cx="4419600" cy="3314700"/>
          </a:xfrm>
          <a:prstGeom prst="rect">
            <a:avLst/>
          </a:prstGeom>
          <a:noFill/>
          <a:ln w="9525">
            <a:noFill/>
            <a:miter lim="800000"/>
            <a:headEnd/>
            <a:tailEnd/>
          </a:ln>
        </p:spPr>
      </p:pic>
      <p:pic>
        <p:nvPicPr>
          <p:cNvPr id="60420" name="Picture 3"/>
          <p:cNvPicPr>
            <a:picLocks noChangeAspect="1" noChangeArrowheads="1"/>
          </p:cNvPicPr>
          <p:nvPr/>
        </p:nvPicPr>
        <p:blipFill>
          <a:blip r:embed="rId4" cstate="print"/>
          <a:srcRect/>
          <a:stretch>
            <a:fillRect/>
          </a:stretch>
        </p:blipFill>
        <p:spPr bwMode="auto">
          <a:xfrm>
            <a:off x="4343400" y="3867150"/>
            <a:ext cx="3175000" cy="2381250"/>
          </a:xfrm>
          <a:prstGeom prst="rect">
            <a:avLst/>
          </a:prstGeom>
          <a:noFill/>
          <a:ln w="9525">
            <a:noFill/>
            <a:miter lim="800000"/>
            <a:headEnd/>
            <a:tailEnd/>
          </a:ln>
        </p:spPr>
      </p:pic>
      <p:pic>
        <p:nvPicPr>
          <p:cNvPr id="5" name="Picture 4"/>
          <p:cNvPicPr>
            <a:picLocks noChangeAspect="1" noChangeArrowheads="1"/>
          </p:cNvPicPr>
          <p:nvPr/>
        </p:nvPicPr>
        <p:blipFill>
          <a:blip r:embed="rId5" cstate="print"/>
          <a:srcRect/>
          <a:stretch>
            <a:fillRect/>
          </a:stretch>
        </p:blipFill>
        <p:spPr bwMode="auto">
          <a:xfrm>
            <a:off x="5105400" y="1066800"/>
            <a:ext cx="3860800" cy="2895600"/>
          </a:xfrm>
          <a:prstGeom prst="rect">
            <a:avLst/>
          </a:prstGeom>
          <a:noFill/>
          <a:ln w="9525">
            <a:noFill/>
            <a:miter lim="800000"/>
            <a:headEnd/>
            <a:tailEnd/>
          </a:ln>
        </p:spPr>
      </p:pic>
      <p:sp>
        <p:nvSpPr>
          <p:cNvPr id="6" name="TextBox 5"/>
          <p:cNvSpPr txBox="1"/>
          <p:nvPr/>
        </p:nvSpPr>
        <p:spPr>
          <a:xfrm>
            <a:off x="228600" y="6367046"/>
            <a:ext cx="8382000" cy="338554"/>
          </a:xfrm>
          <a:prstGeom prst="rect">
            <a:avLst/>
          </a:prstGeom>
          <a:noFill/>
        </p:spPr>
        <p:txBody>
          <a:bodyPr wrap="square" rtlCol="0">
            <a:spAutoFit/>
          </a:bodyPr>
          <a:lstStyle/>
          <a:p>
            <a:r>
              <a:rPr lang="en-US" sz="1600" b="0" i="0" dirty="0" smtClean="0"/>
              <a:t>For info on fine-tuning DCF, see: </a:t>
            </a:r>
            <a:r>
              <a:rPr lang="en-US" sz="1600" b="0" i="0" dirty="0" smtClean="0">
                <a:hlinkClick r:id="rId6"/>
              </a:rPr>
              <a:t>Case 5: Discounted Cash Flow Analysis</a:t>
            </a:r>
            <a:r>
              <a:rPr lang="en-US" sz="1600" b="0" i="0" dirty="0" smtClean="0"/>
              <a:t>.</a:t>
            </a:r>
            <a:endParaRPr lang="en-US" sz="1600" b="0" i="0"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Implementation Timeline, Risk Mgmt. and Marketing</a:t>
            </a:r>
            <a:endParaRPr lang="en-US" dirty="0"/>
          </a:p>
        </p:txBody>
      </p:sp>
      <p:pic>
        <p:nvPicPr>
          <p:cNvPr id="8194" name="Picture 2"/>
          <p:cNvPicPr>
            <a:picLocks noChangeAspect="1" noChangeArrowheads="1"/>
          </p:cNvPicPr>
          <p:nvPr/>
        </p:nvPicPr>
        <p:blipFill>
          <a:blip r:embed="rId3" cstate="print"/>
          <a:srcRect/>
          <a:stretch>
            <a:fillRect/>
          </a:stretch>
        </p:blipFill>
        <p:spPr bwMode="auto">
          <a:xfrm>
            <a:off x="0" y="1143000"/>
            <a:ext cx="4572000" cy="3429000"/>
          </a:xfrm>
          <a:prstGeom prst="rect">
            <a:avLst/>
          </a:prstGeom>
          <a:noFill/>
          <a:ln w="9525">
            <a:noFill/>
            <a:miter lim="800000"/>
            <a:headEnd/>
            <a:tailEnd/>
          </a:ln>
        </p:spPr>
      </p:pic>
      <p:pic>
        <p:nvPicPr>
          <p:cNvPr id="8195" name="Picture 3"/>
          <p:cNvPicPr>
            <a:picLocks noChangeAspect="1" noChangeArrowheads="1"/>
          </p:cNvPicPr>
          <p:nvPr/>
        </p:nvPicPr>
        <p:blipFill>
          <a:blip r:embed="rId4" cstate="print"/>
          <a:srcRect/>
          <a:stretch>
            <a:fillRect/>
          </a:stretch>
        </p:blipFill>
        <p:spPr bwMode="auto">
          <a:xfrm>
            <a:off x="609600" y="4114800"/>
            <a:ext cx="3487399" cy="2667000"/>
          </a:xfrm>
          <a:prstGeom prst="rect">
            <a:avLst/>
          </a:prstGeom>
          <a:noFill/>
          <a:ln w="9525">
            <a:noFill/>
            <a:miter lim="800000"/>
            <a:headEnd/>
            <a:tailEnd/>
          </a:ln>
        </p:spPr>
      </p:pic>
      <p:pic>
        <p:nvPicPr>
          <p:cNvPr id="8197" name="Picture 5"/>
          <p:cNvPicPr>
            <a:picLocks noChangeAspect="1" noChangeArrowheads="1"/>
          </p:cNvPicPr>
          <p:nvPr/>
        </p:nvPicPr>
        <p:blipFill>
          <a:blip r:embed="rId5" cstate="print"/>
          <a:srcRect/>
          <a:stretch>
            <a:fillRect/>
          </a:stretch>
        </p:blipFill>
        <p:spPr bwMode="auto">
          <a:xfrm>
            <a:off x="4724400" y="3657600"/>
            <a:ext cx="4064000" cy="3048000"/>
          </a:xfrm>
          <a:prstGeom prst="rect">
            <a:avLst/>
          </a:prstGeom>
          <a:noFill/>
          <a:ln w="9525">
            <a:noFill/>
            <a:miter lim="800000"/>
            <a:headEnd/>
            <a:tailEnd/>
          </a:ln>
        </p:spPr>
      </p:pic>
      <p:pic>
        <p:nvPicPr>
          <p:cNvPr id="8198" name="Picture 6"/>
          <p:cNvPicPr>
            <a:picLocks noChangeAspect="1" noChangeArrowheads="1"/>
          </p:cNvPicPr>
          <p:nvPr/>
        </p:nvPicPr>
        <p:blipFill>
          <a:blip r:embed="rId6" cstate="print"/>
          <a:srcRect/>
          <a:stretch>
            <a:fillRect/>
          </a:stretch>
        </p:blipFill>
        <p:spPr bwMode="auto">
          <a:xfrm>
            <a:off x="5105400" y="990600"/>
            <a:ext cx="3310881" cy="250990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r>
              <a:rPr lang="en-US" dirty="0" smtClean="0"/>
              <a:t>Exit Strategy and Conclusion</a:t>
            </a:r>
          </a:p>
        </p:txBody>
      </p:sp>
      <p:pic>
        <p:nvPicPr>
          <p:cNvPr id="64515" name="Picture 2"/>
          <p:cNvPicPr>
            <a:picLocks noChangeAspect="1" noChangeArrowheads="1"/>
          </p:cNvPicPr>
          <p:nvPr/>
        </p:nvPicPr>
        <p:blipFill>
          <a:blip r:embed="rId3" cstate="print"/>
          <a:srcRect/>
          <a:stretch>
            <a:fillRect/>
          </a:stretch>
        </p:blipFill>
        <p:spPr bwMode="auto">
          <a:xfrm>
            <a:off x="2209800" y="3429000"/>
            <a:ext cx="4572000" cy="3429000"/>
          </a:xfrm>
          <a:prstGeom prst="rect">
            <a:avLst/>
          </a:prstGeom>
          <a:noFill/>
          <a:ln w="9525">
            <a:noFill/>
            <a:miter lim="800000"/>
            <a:headEnd/>
            <a:tailEnd/>
          </a:ln>
        </p:spPr>
      </p:pic>
      <p:pic>
        <p:nvPicPr>
          <p:cNvPr id="184323" name="Picture 3"/>
          <p:cNvPicPr>
            <a:picLocks noChangeAspect="1" noChangeArrowheads="1"/>
          </p:cNvPicPr>
          <p:nvPr/>
        </p:nvPicPr>
        <p:blipFill>
          <a:blip r:embed="rId4" cstate="print"/>
          <a:srcRect/>
          <a:stretch>
            <a:fillRect/>
          </a:stretch>
        </p:blipFill>
        <p:spPr bwMode="auto">
          <a:xfrm>
            <a:off x="228600" y="914400"/>
            <a:ext cx="3556000" cy="2667000"/>
          </a:xfrm>
          <a:prstGeom prst="rect">
            <a:avLst/>
          </a:prstGeom>
          <a:noFill/>
          <a:ln w="9525">
            <a:noFill/>
            <a:miter lim="800000"/>
            <a:headEnd/>
            <a:tailEnd/>
          </a:ln>
        </p:spPr>
      </p:pic>
      <p:pic>
        <p:nvPicPr>
          <p:cNvPr id="11266" name="Picture 2"/>
          <p:cNvPicPr>
            <a:picLocks noChangeAspect="1" noChangeArrowheads="1"/>
          </p:cNvPicPr>
          <p:nvPr/>
        </p:nvPicPr>
        <p:blipFill>
          <a:blip r:embed="rId5" cstate="print"/>
          <a:srcRect/>
          <a:stretch>
            <a:fillRect/>
          </a:stretch>
        </p:blipFill>
        <p:spPr bwMode="auto">
          <a:xfrm>
            <a:off x="5257800" y="685800"/>
            <a:ext cx="3886200" cy="2914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228600" y="381000"/>
            <a:ext cx="7086600" cy="533400"/>
          </a:xfrm>
        </p:spPr>
        <p:txBody>
          <a:bodyPr>
            <a:normAutofit/>
          </a:bodyPr>
          <a:lstStyle/>
          <a:p>
            <a:pPr eaLnBrk="1" hangingPunct="1"/>
            <a:r>
              <a:rPr lang="en-US" dirty="0" smtClean="0"/>
              <a:t>Three Major Attributes of Real Estate</a:t>
            </a:r>
          </a:p>
        </p:txBody>
      </p:sp>
      <p:sp>
        <p:nvSpPr>
          <p:cNvPr id="7171" name="Text Box 3"/>
          <p:cNvSpPr txBox="1">
            <a:spLocks noChangeArrowheads="1"/>
          </p:cNvSpPr>
          <p:nvPr/>
        </p:nvSpPr>
        <p:spPr bwMode="auto">
          <a:xfrm>
            <a:off x="1143001" y="990600"/>
            <a:ext cx="4038599" cy="2362200"/>
          </a:xfrm>
          <a:prstGeom prst="rect">
            <a:avLst/>
          </a:prstGeom>
          <a:noFill/>
          <a:ln w="9525">
            <a:noFill/>
            <a:miter lim="800000"/>
            <a:headEnd/>
            <a:tailEnd/>
          </a:ln>
        </p:spPr>
        <p:txBody>
          <a:bodyPr lIns="0" tIns="0" rIns="0" bIns="0"/>
          <a:lstStyle/>
          <a:p>
            <a:pPr marL="207963" indent="-207963" algn="ctr" defTabSz="457200">
              <a:buClr>
                <a:schemeClr val="bg2"/>
              </a:buClr>
              <a:buFont typeface="Monotype Sorts" pitchFamily="2" charset="2"/>
              <a:buNone/>
            </a:pPr>
            <a:r>
              <a:rPr lang="en-US" sz="2300" dirty="0">
                <a:solidFill>
                  <a:srgbClr val="6666FF"/>
                </a:solidFill>
                <a:latin typeface="+mj-lt"/>
              </a:rPr>
              <a:t>Three major attributes of real estate . . .</a:t>
            </a:r>
            <a:br>
              <a:rPr lang="en-US" sz="2300" dirty="0">
                <a:solidFill>
                  <a:srgbClr val="6666FF"/>
                </a:solidFill>
                <a:latin typeface="+mj-lt"/>
              </a:rPr>
            </a:br>
            <a:endParaRPr lang="en-US" sz="2300" dirty="0">
              <a:solidFill>
                <a:srgbClr val="6666FF"/>
              </a:solidFill>
              <a:latin typeface="+mj-lt"/>
            </a:endParaRPr>
          </a:p>
          <a:p>
            <a:pPr marL="706438" lvl="1" indent="-249238" algn="ctr" defTabSz="457200">
              <a:buClr>
                <a:schemeClr val="bg2"/>
              </a:buClr>
              <a:buFont typeface="Arial" pitchFamily="34" charset="0"/>
              <a:buChar char="–"/>
            </a:pPr>
            <a:r>
              <a:rPr lang="en-US" sz="2300" dirty="0" smtClean="0">
                <a:solidFill>
                  <a:srgbClr val="6666FF"/>
                </a:solidFill>
                <a:latin typeface="+mj-lt"/>
              </a:rPr>
              <a:t>L,</a:t>
            </a:r>
          </a:p>
          <a:p>
            <a:pPr marL="706438" lvl="1" indent="-249238" algn="ctr" defTabSz="457200">
              <a:buClr>
                <a:schemeClr val="bg2"/>
              </a:buClr>
              <a:buFont typeface="Arial" pitchFamily="34" charset="0"/>
              <a:buChar char="–"/>
            </a:pPr>
            <a:r>
              <a:rPr lang="en-US" sz="2300" dirty="0" smtClean="0">
                <a:solidFill>
                  <a:srgbClr val="6666FF"/>
                </a:solidFill>
                <a:latin typeface="+mj-lt"/>
              </a:rPr>
              <a:t>L,</a:t>
            </a:r>
          </a:p>
          <a:p>
            <a:pPr marL="706438" lvl="1" indent="-249238" algn="ctr" defTabSz="457200">
              <a:buClr>
                <a:schemeClr val="bg2"/>
              </a:buClr>
              <a:buFont typeface="Arial" pitchFamily="34" charset="0"/>
              <a:buChar char="–"/>
            </a:pPr>
            <a:r>
              <a:rPr lang="en-US" sz="2300" dirty="0" smtClean="0">
                <a:solidFill>
                  <a:srgbClr val="6666FF"/>
                </a:solidFill>
                <a:latin typeface="+mj-lt"/>
              </a:rPr>
              <a:t>L.</a:t>
            </a:r>
            <a:br>
              <a:rPr lang="en-US" sz="2300" dirty="0" smtClean="0">
                <a:solidFill>
                  <a:srgbClr val="6666FF"/>
                </a:solidFill>
                <a:latin typeface="+mj-lt"/>
              </a:rPr>
            </a:br>
            <a:r>
              <a:rPr lang="en-US" sz="2300" dirty="0">
                <a:solidFill>
                  <a:schemeClr val="bg2"/>
                </a:solidFill>
                <a:latin typeface="+mj-lt"/>
              </a:rPr>
              <a:t/>
            </a:r>
            <a:br>
              <a:rPr lang="en-US" sz="2300" dirty="0">
                <a:solidFill>
                  <a:schemeClr val="bg2"/>
                </a:solidFill>
                <a:latin typeface="+mj-lt"/>
              </a:rPr>
            </a:br>
            <a:endParaRPr lang="en-US" dirty="0">
              <a:solidFill>
                <a:schemeClr val="bg2"/>
              </a:solidFill>
              <a:latin typeface="+mj-lt"/>
            </a:endParaRPr>
          </a:p>
        </p:txBody>
      </p:sp>
      <p:grpSp>
        <p:nvGrpSpPr>
          <p:cNvPr id="2" name="Group 5"/>
          <p:cNvGrpSpPr>
            <a:grpSpLocks/>
          </p:cNvGrpSpPr>
          <p:nvPr/>
        </p:nvGrpSpPr>
        <p:grpSpPr bwMode="auto">
          <a:xfrm>
            <a:off x="5276851" y="1192213"/>
            <a:ext cx="476250" cy="2398713"/>
            <a:chOff x="3967" y="3011"/>
            <a:chExt cx="300" cy="1511"/>
          </a:xfrm>
        </p:grpSpPr>
        <p:sp>
          <p:nvSpPr>
            <p:cNvPr id="7175" name="Text Box 6"/>
            <p:cNvSpPr txBox="1">
              <a:spLocks noChangeArrowheads="1"/>
            </p:cNvSpPr>
            <p:nvPr/>
          </p:nvSpPr>
          <p:spPr bwMode="auto">
            <a:xfrm rot="-2940000">
              <a:off x="3816" y="3162"/>
              <a:ext cx="561" cy="260"/>
            </a:xfrm>
            <a:prstGeom prst="rect">
              <a:avLst/>
            </a:prstGeom>
            <a:noFill/>
            <a:ln w="9525">
              <a:noFill/>
              <a:miter lim="800000"/>
              <a:headEnd/>
              <a:tailEnd/>
            </a:ln>
          </p:spPr>
          <p:txBody>
            <a:bodyPr lIns="0" tIns="0" rIns="0" bIns="0"/>
            <a:lstStyle/>
            <a:p>
              <a:pPr marL="207963" indent="-207963" algn="ctr" defTabSz="457200">
                <a:buClr>
                  <a:srgbClr val="FFFF00"/>
                </a:buClr>
                <a:buSzPct val="90000"/>
                <a:buFont typeface="Monotype Sorts" pitchFamily="2" charset="2"/>
                <a:buNone/>
              </a:pPr>
              <a:r>
                <a:rPr lang="en-US" sz="2300" dirty="0">
                  <a:solidFill>
                    <a:srgbClr val="FFFF00"/>
                  </a:solidFill>
                  <a:latin typeface="+mj-lt"/>
                </a:rPr>
                <a:t>L</a:t>
              </a:r>
              <a:endParaRPr lang="en-US" dirty="0">
                <a:solidFill>
                  <a:srgbClr val="FFFF00"/>
                </a:solidFill>
                <a:latin typeface="+mj-lt"/>
              </a:endParaRPr>
            </a:p>
          </p:txBody>
        </p:sp>
        <p:sp>
          <p:nvSpPr>
            <p:cNvPr id="7176" name="Text Box 7"/>
            <p:cNvSpPr txBox="1">
              <a:spLocks noChangeArrowheads="1"/>
            </p:cNvSpPr>
            <p:nvPr/>
          </p:nvSpPr>
          <p:spPr bwMode="auto">
            <a:xfrm rot="-2940000">
              <a:off x="3816" y="3607"/>
              <a:ext cx="561" cy="260"/>
            </a:xfrm>
            <a:prstGeom prst="rect">
              <a:avLst/>
            </a:prstGeom>
            <a:noFill/>
            <a:ln w="9525">
              <a:noFill/>
              <a:miter lim="800000"/>
              <a:headEnd/>
              <a:tailEnd/>
            </a:ln>
          </p:spPr>
          <p:txBody>
            <a:bodyPr lIns="0" tIns="0" rIns="0" bIns="0"/>
            <a:lstStyle/>
            <a:p>
              <a:pPr marL="207963" indent="-207963" algn="ctr" defTabSz="457200">
                <a:buClr>
                  <a:srgbClr val="FFFF00"/>
                </a:buClr>
                <a:buSzPct val="90000"/>
                <a:buFont typeface="Monotype Sorts" pitchFamily="2" charset="2"/>
                <a:buNone/>
              </a:pPr>
              <a:r>
                <a:rPr lang="en-US" sz="2300" dirty="0">
                  <a:solidFill>
                    <a:srgbClr val="FFFF00"/>
                  </a:solidFill>
                  <a:latin typeface="+mj-lt"/>
                </a:rPr>
                <a:t>L</a:t>
              </a:r>
              <a:endParaRPr lang="en-US" dirty="0">
                <a:solidFill>
                  <a:srgbClr val="FFFF00"/>
                </a:solidFill>
                <a:latin typeface="+mj-lt"/>
              </a:endParaRPr>
            </a:p>
          </p:txBody>
        </p:sp>
        <p:sp>
          <p:nvSpPr>
            <p:cNvPr id="7177" name="Text Box 8"/>
            <p:cNvSpPr txBox="1">
              <a:spLocks noChangeArrowheads="1"/>
            </p:cNvSpPr>
            <p:nvPr/>
          </p:nvSpPr>
          <p:spPr bwMode="auto">
            <a:xfrm rot="18660000">
              <a:off x="3856" y="4112"/>
              <a:ext cx="561" cy="260"/>
            </a:xfrm>
            <a:prstGeom prst="rect">
              <a:avLst/>
            </a:prstGeom>
            <a:noFill/>
            <a:ln w="9525">
              <a:noFill/>
              <a:miter lim="800000"/>
              <a:headEnd/>
              <a:tailEnd/>
            </a:ln>
          </p:spPr>
          <p:txBody>
            <a:bodyPr lIns="0" tIns="0" rIns="0" bIns="0"/>
            <a:lstStyle/>
            <a:p>
              <a:pPr marL="207963" indent="-207963" algn="ctr" defTabSz="457200">
                <a:buClr>
                  <a:srgbClr val="FFFF00"/>
                </a:buClr>
                <a:buSzPct val="90000"/>
                <a:buFont typeface="Monotype Sorts" pitchFamily="2" charset="2"/>
                <a:buNone/>
              </a:pPr>
              <a:r>
                <a:rPr lang="en-US" sz="2300" dirty="0">
                  <a:solidFill>
                    <a:srgbClr val="FFFF00"/>
                  </a:solidFill>
                  <a:latin typeface="+mj-lt"/>
                </a:rPr>
                <a:t>L</a:t>
              </a:r>
              <a:endParaRPr lang="en-US" dirty="0">
                <a:solidFill>
                  <a:srgbClr val="FFFF00"/>
                </a:solidFill>
                <a:latin typeface="+mj-lt"/>
              </a:endParaRPr>
            </a:p>
          </p:txBody>
        </p:sp>
      </p:grpSp>
      <p:sp>
        <p:nvSpPr>
          <p:cNvPr id="7174" name="Text Box 9"/>
          <p:cNvSpPr txBox="1">
            <a:spLocks noChangeArrowheads="1"/>
          </p:cNvSpPr>
          <p:nvPr/>
        </p:nvSpPr>
        <p:spPr bwMode="auto">
          <a:xfrm>
            <a:off x="5562600" y="1447801"/>
            <a:ext cx="3352800" cy="1905000"/>
          </a:xfrm>
          <a:prstGeom prst="rect">
            <a:avLst/>
          </a:prstGeom>
          <a:noFill/>
          <a:ln w="9525">
            <a:noFill/>
            <a:miter lim="800000"/>
            <a:headEnd/>
            <a:tailEnd/>
          </a:ln>
        </p:spPr>
        <p:txBody>
          <a:bodyPr lIns="0" tIns="0" rIns="0" bIns="0"/>
          <a:lstStyle/>
          <a:p>
            <a:pPr marL="706438" lvl="1" indent="-249238" algn="ctr" defTabSz="457200">
              <a:buClr>
                <a:srgbClr val="FFFF00"/>
              </a:buClr>
              <a:buSzPct val="90000"/>
              <a:buFont typeface="Monotype Sorts" pitchFamily="2" charset="2"/>
              <a:buNone/>
            </a:pPr>
            <a:r>
              <a:rPr lang="en-US" sz="2300" dirty="0">
                <a:solidFill>
                  <a:srgbClr val="FFFF00"/>
                </a:solidFill>
                <a:latin typeface="+mj-lt"/>
              </a:rPr>
              <a:t> . . . . . . . </a:t>
            </a:r>
            <a:r>
              <a:rPr lang="en-US" sz="2300" dirty="0" err="1">
                <a:solidFill>
                  <a:srgbClr val="FFFF00"/>
                </a:solidFill>
                <a:latin typeface="+mj-lt"/>
              </a:rPr>
              <a:t>ulnerable</a:t>
            </a:r>
            <a:r>
              <a:rPr lang="en-US" sz="2300" dirty="0">
                <a:solidFill>
                  <a:srgbClr val="FFFF00"/>
                </a:solidFill>
                <a:latin typeface="+mj-lt"/>
              </a:rPr>
              <a:t>,</a:t>
            </a:r>
            <a:br>
              <a:rPr lang="en-US" sz="2300" dirty="0">
                <a:solidFill>
                  <a:srgbClr val="FFFF00"/>
                </a:solidFill>
                <a:latin typeface="+mj-lt"/>
              </a:rPr>
            </a:br>
            <a:endParaRPr lang="en-US" sz="2300" dirty="0">
              <a:solidFill>
                <a:srgbClr val="FFFF00"/>
              </a:solidFill>
              <a:latin typeface="+mj-lt"/>
            </a:endParaRPr>
          </a:p>
          <a:p>
            <a:pPr marL="706438" lvl="1" indent="-249238" algn="ctr" defTabSz="457200">
              <a:buClr>
                <a:srgbClr val="FFFF00"/>
              </a:buClr>
              <a:buSzPct val="90000"/>
              <a:buFont typeface="Monotype Sorts" pitchFamily="2" charset="2"/>
              <a:buNone/>
            </a:pPr>
            <a:r>
              <a:rPr lang="en-US" sz="2300" dirty="0">
                <a:solidFill>
                  <a:srgbClr val="FFFF00"/>
                </a:solidFill>
                <a:latin typeface="+mj-lt"/>
              </a:rPr>
              <a:t> . . . . . . . </a:t>
            </a:r>
            <a:r>
              <a:rPr lang="en-US" sz="2300" dirty="0" err="1">
                <a:solidFill>
                  <a:srgbClr val="FFFF00"/>
                </a:solidFill>
                <a:latin typeface="+mj-lt"/>
              </a:rPr>
              <a:t>ulnerable</a:t>
            </a:r>
            <a:r>
              <a:rPr lang="en-US" sz="2300" dirty="0">
                <a:solidFill>
                  <a:srgbClr val="FFFF00"/>
                </a:solidFill>
                <a:latin typeface="+mj-lt"/>
              </a:rPr>
              <a:t>,</a:t>
            </a:r>
            <a:br>
              <a:rPr lang="en-US" sz="2300" dirty="0">
                <a:solidFill>
                  <a:srgbClr val="FFFF00"/>
                </a:solidFill>
                <a:latin typeface="+mj-lt"/>
              </a:rPr>
            </a:br>
            <a:endParaRPr lang="en-US" sz="2300" dirty="0">
              <a:solidFill>
                <a:srgbClr val="FFFF00"/>
              </a:solidFill>
              <a:latin typeface="+mj-lt"/>
            </a:endParaRPr>
          </a:p>
          <a:p>
            <a:pPr marL="706438" lvl="1" indent="-249238" algn="ctr" defTabSz="457200">
              <a:buClr>
                <a:srgbClr val="FFFF00"/>
              </a:buClr>
              <a:buSzPct val="90000"/>
              <a:buFont typeface="Monotype Sorts" pitchFamily="2" charset="2"/>
              <a:buNone/>
            </a:pPr>
            <a:r>
              <a:rPr lang="en-US" sz="2300" dirty="0">
                <a:solidFill>
                  <a:srgbClr val="FFFF00"/>
                </a:solidFill>
                <a:latin typeface="+mj-lt"/>
              </a:rPr>
              <a:t> . . . . . . . </a:t>
            </a:r>
            <a:r>
              <a:rPr lang="en-US" sz="2300" dirty="0" err="1">
                <a:solidFill>
                  <a:srgbClr val="FFFF00"/>
                </a:solidFill>
                <a:latin typeface="+mj-lt"/>
              </a:rPr>
              <a:t>ulnerable</a:t>
            </a:r>
            <a:r>
              <a:rPr lang="en-US" sz="2300" dirty="0">
                <a:solidFill>
                  <a:srgbClr val="FFFF00"/>
                </a:solidFill>
                <a:latin typeface="+mj-lt"/>
              </a:rPr>
              <a:t>.</a:t>
            </a:r>
            <a:br>
              <a:rPr lang="en-US" sz="2300" dirty="0">
                <a:solidFill>
                  <a:srgbClr val="FFFF00"/>
                </a:solidFill>
                <a:latin typeface="+mj-lt"/>
              </a:rPr>
            </a:br>
            <a:r>
              <a:rPr lang="en-US" sz="2300" dirty="0">
                <a:solidFill>
                  <a:srgbClr val="FFFF00"/>
                </a:solidFill>
                <a:latin typeface="+mj-lt"/>
              </a:rPr>
              <a:t/>
            </a:r>
            <a:br>
              <a:rPr lang="en-US" sz="2300" dirty="0">
                <a:solidFill>
                  <a:srgbClr val="FFFF00"/>
                </a:solidFill>
                <a:latin typeface="+mj-lt"/>
              </a:rPr>
            </a:br>
            <a:endParaRPr lang="en-US" dirty="0">
              <a:solidFill>
                <a:srgbClr val="FFFF00"/>
              </a:solidFill>
              <a:latin typeface="+mj-lt"/>
            </a:endParaRPr>
          </a:p>
        </p:txBody>
      </p:sp>
      <p:sp>
        <p:nvSpPr>
          <p:cNvPr id="11" name="Text Box 3"/>
          <p:cNvSpPr txBox="1">
            <a:spLocks noChangeArrowheads="1"/>
          </p:cNvSpPr>
          <p:nvPr/>
        </p:nvSpPr>
        <p:spPr bwMode="auto">
          <a:xfrm>
            <a:off x="152400" y="3200400"/>
            <a:ext cx="4800600" cy="457200"/>
          </a:xfrm>
          <a:prstGeom prst="rect">
            <a:avLst/>
          </a:prstGeom>
          <a:noFill/>
          <a:ln w="9525">
            <a:noFill/>
            <a:miter lim="800000"/>
            <a:headEnd/>
            <a:tailEnd/>
          </a:ln>
        </p:spPr>
        <p:txBody>
          <a:bodyPr lIns="0" tIns="0" rIns="0" bIns="0"/>
          <a:lstStyle/>
          <a:p>
            <a:pPr marL="207963" indent="-207963" algn="ctr" defTabSz="457200">
              <a:buClr>
                <a:schemeClr val="bg2"/>
              </a:buClr>
              <a:buFont typeface="Monotype Sorts" pitchFamily="2" charset="2"/>
              <a:buNone/>
            </a:pPr>
            <a:r>
              <a:rPr lang="en-US" sz="2300" dirty="0" smtClean="0">
                <a:latin typeface="+mj-lt"/>
              </a:rPr>
              <a:t>The  2009 regime </a:t>
            </a:r>
            <a:r>
              <a:rPr lang="en-US" sz="2300" dirty="0">
                <a:latin typeface="+mj-lt"/>
              </a:rPr>
              <a:t>of real estate . . .</a:t>
            </a:r>
            <a:br>
              <a:rPr lang="en-US" sz="2300" dirty="0">
                <a:latin typeface="+mj-lt"/>
              </a:rPr>
            </a:br>
            <a:endParaRPr lang="en-US" sz="2300" dirty="0">
              <a:latin typeface="+mj-lt"/>
            </a:endParaRPr>
          </a:p>
          <a:p>
            <a:pPr marL="706438" lvl="1" indent="-249238" algn="ctr" defTabSz="457200">
              <a:buClr>
                <a:schemeClr val="bg2"/>
              </a:buClr>
              <a:buFont typeface="Arial" pitchFamily="34" charset="0"/>
              <a:buChar char="–"/>
            </a:pPr>
            <a:r>
              <a:rPr lang="en-US" sz="2300" dirty="0" smtClean="0">
                <a:latin typeface="+mj-lt"/>
              </a:rPr>
              <a:t>D</a:t>
            </a:r>
          </a:p>
          <a:p>
            <a:pPr marL="706438" lvl="1" indent="-249238" algn="ctr" defTabSz="457200">
              <a:buClr>
                <a:schemeClr val="bg2"/>
              </a:buClr>
              <a:buFont typeface="Arial" pitchFamily="34" charset="0"/>
              <a:buChar char="–"/>
            </a:pPr>
            <a:r>
              <a:rPr lang="en-US" sz="2300" dirty="0" smtClean="0">
                <a:latin typeface="+mj-lt"/>
              </a:rPr>
              <a:t>D</a:t>
            </a:r>
          </a:p>
          <a:p>
            <a:pPr marL="706438" lvl="1" indent="-249238" algn="ctr" defTabSz="457200">
              <a:buClr>
                <a:schemeClr val="bg2"/>
              </a:buClr>
              <a:buFont typeface="Arial" pitchFamily="34" charset="0"/>
              <a:buChar char="–"/>
            </a:pPr>
            <a:r>
              <a:rPr lang="en-US" sz="2300" dirty="0" smtClean="0">
                <a:latin typeface="+mj-lt"/>
              </a:rPr>
              <a:t>D</a:t>
            </a:r>
            <a:br>
              <a:rPr lang="en-US" sz="2300" dirty="0" smtClean="0">
                <a:latin typeface="+mj-lt"/>
              </a:rPr>
            </a:br>
            <a:r>
              <a:rPr lang="en-US" sz="2300" dirty="0">
                <a:solidFill>
                  <a:schemeClr val="bg2"/>
                </a:solidFill>
                <a:latin typeface="+mj-lt"/>
              </a:rPr>
              <a:t/>
            </a:r>
            <a:br>
              <a:rPr lang="en-US" sz="2300" dirty="0">
                <a:solidFill>
                  <a:schemeClr val="bg2"/>
                </a:solidFill>
                <a:latin typeface="+mj-lt"/>
              </a:rPr>
            </a:br>
            <a:endParaRPr lang="en-US" dirty="0">
              <a:solidFill>
                <a:schemeClr val="bg2"/>
              </a:solidFill>
              <a:latin typeface="+mj-lt"/>
            </a:endParaRPr>
          </a:p>
        </p:txBody>
      </p:sp>
      <p:sp>
        <p:nvSpPr>
          <p:cNvPr id="12" name="Text Box 9"/>
          <p:cNvSpPr txBox="1">
            <a:spLocks noChangeArrowheads="1"/>
          </p:cNvSpPr>
          <p:nvPr/>
        </p:nvSpPr>
        <p:spPr bwMode="auto">
          <a:xfrm>
            <a:off x="2133600" y="3886201"/>
            <a:ext cx="3810000" cy="1219200"/>
          </a:xfrm>
          <a:prstGeom prst="rect">
            <a:avLst/>
          </a:prstGeom>
          <a:noFill/>
          <a:ln w="9525">
            <a:noFill/>
            <a:miter lim="800000"/>
            <a:headEnd/>
            <a:tailEnd/>
          </a:ln>
        </p:spPr>
        <p:txBody>
          <a:bodyPr lIns="0" tIns="0" rIns="0" bIns="0"/>
          <a:lstStyle/>
          <a:p>
            <a:pPr marL="706438" lvl="1" indent="-249238" algn="ctr" defTabSz="457200">
              <a:buClr>
                <a:srgbClr val="FFFF00"/>
              </a:buClr>
              <a:buSzPct val="90000"/>
              <a:buFont typeface="Monotype Sorts" pitchFamily="2" charset="2"/>
              <a:buNone/>
            </a:pPr>
            <a:r>
              <a:rPr lang="en-US" sz="2300" dirty="0">
                <a:solidFill>
                  <a:srgbClr val="FFFF00"/>
                </a:solidFill>
                <a:latin typeface="+mj-lt"/>
              </a:rPr>
              <a:t> . . . . . . . </a:t>
            </a:r>
            <a:r>
              <a:rPr lang="en-US" sz="2300" dirty="0" err="1" smtClean="0">
                <a:solidFill>
                  <a:srgbClr val="FFFF00"/>
                </a:solidFill>
                <a:latin typeface="+mj-lt"/>
              </a:rPr>
              <a:t>istressed</a:t>
            </a:r>
            <a:r>
              <a:rPr lang="en-US" sz="2300" dirty="0" smtClean="0">
                <a:solidFill>
                  <a:srgbClr val="FFFF00"/>
                </a:solidFill>
                <a:latin typeface="+mj-lt"/>
              </a:rPr>
              <a:t>,</a:t>
            </a:r>
            <a:endParaRPr lang="en-US" sz="2300" dirty="0">
              <a:solidFill>
                <a:srgbClr val="FFFF00"/>
              </a:solidFill>
              <a:latin typeface="+mj-lt"/>
            </a:endParaRPr>
          </a:p>
          <a:p>
            <a:pPr marL="706438" lvl="1" indent="-249238" algn="ctr" defTabSz="457200">
              <a:buClr>
                <a:srgbClr val="FFFF00"/>
              </a:buClr>
              <a:buSzPct val="90000"/>
              <a:buFont typeface="Monotype Sorts" pitchFamily="2" charset="2"/>
              <a:buNone/>
            </a:pPr>
            <a:r>
              <a:rPr lang="en-US" sz="2300" dirty="0">
                <a:solidFill>
                  <a:srgbClr val="FFFF00"/>
                </a:solidFill>
                <a:latin typeface="+mj-lt"/>
              </a:rPr>
              <a:t> . . . . . . . </a:t>
            </a:r>
            <a:r>
              <a:rPr lang="en-US" sz="2300" dirty="0" err="1" smtClean="0">
                <a:solidFill>
                  <a:srgbClr val="FFFF00"/>
                </a:solidFill>
                <a:latin typeface="+mj-lt"/>
              </a:rPr>
              <a:t>istressed</a:t>
            </a:r>
            <a:r>
              <a:rPr lang="en-US" sz="2300" dirty="0" smtClean="0">
                <a:solidFill>
                  <a:srgbClr val="FFFF00"/>
                </a:solidFill>
                <a:latin typeface="+mj-lt"/>
              </a:rPr>
              <a:t>,</a:t>
            </a:r>
            <a:endParaRPr lang="en-US" sz="2300" dirty="0">
              <a:solidFill>
                <a:srgbClr val="FFFF00"/>
              </a:solidFill>
              <a:latin typeface="+mj-lt"/>
            </a:endParaRPr>
          </a:p>
          <a:p>
            <a:pPr marL="706438" lvl="1" indent="-249238" algn="ctr" defTabSz="457200">
              <a:buClr>
                <a:srgbClr val="FFFF00"/>
              </a:buClr>
              <a:buSzPct val="90000"/>
              <a:buFont typeface="Monotype Sorts" pitchFamily="2" charset="2"/>
              <a:buNone/>
            </a:pPr>
            <a:r>
              <a:rPr lang="en-US" sz="2300" dirty="0">
                <a:solidFill>
                  <a:srgbClr val="FFFF00"/>
                </a:solidFill>
                <a:latin typeface="+mj-lt"/>
              </a:rPr>
              <a:t> . . . . . . . </a:t>
            </a:r>
            <a:r>
              <a:rPr lang="en-US" sz="2300" dirty="0" err="1" smtClean="0">
                <a:solidFill>
                  <a:srgbClr val="FFFF00"/>
                </a:solidFill>
                <a:latin typeface="+mj-lt"/>
              </a:rPr>
              <a:t>istressed</a:t>
            </a:r>
            <a:r>
              <a:rPr lang="en-US" sz="2300" dirty="0" smtClean="0">
                <a:solidFill>
                  <a:srgbClr val="FFFF00"/>
                </a:solidFill>
                <a:latin typeface="+mj-lt"/>
              </a:rPr>
              <a:t>.</a:t>
            </a:r>
            <a:r>
              <a:rPr lang="en-US" sz="2300" dirty="0">
                <a:solidFill>
                  <a:srgbClr val="FFFF00"/>
                </a:solidFill>
                <a:latin typeface="+mj-lt"/>
              </a:rPr>
              <a:t/>
            </a:r>
            <a:br>
              <a:rPr lang="en-US" sz="2300" dirty="0">
                <a:solidFill>
                  <a:srgbClr val="FFFF00"/>
                </a:solidFill>
                <a:latin typeface="+mj-lt"/>
              </a:rPr>
            </a:br>
            <a:r>
              <a:rPr lang="en-US" sz="2300" dirty="0">
                <a:solidFill>
                  <a:srgbClr val="FFFF00"/>
                </a:solidFill>
                <a:latin typeface="+mj-lt"/>
              </a:rPr>
              <a:t/>
            </a:r>
            <a:br>
              <a:rPr lang="en-US" sz="2300" dirty="0">
                <a:solidFill>
                  <a:srgbClr val="FFFF00"/>
                </a:solidFill>
                <a:latin typeface="+mj-lt"/>
              </a:rPr>
            </a:br>
            <a:endParaRPr lang="en-US" dirty="0">
              <a:solidFill>
                <a:srgbClr val="FFFF00"/>
              </a:solidFill>
              <a:latin typeface="+mj-lt"/>
            </a:endParaRPr>
          </a:p>
        </p:txBody>
      </p:sp>
      <p:sp>
        <p:nvSpPr>
          <p:cNvPr id="13" name="Text Box 3"/>
          <p:cNvSpPr txBox="1">
            <a:spLocks noChangeArrowheads="1"/>
          </p:cNvSpPr>
          <p:nvPr/>
        </p:nvSpPr>
        <p:spPr bwMode="auto">
          <a:xfrm>
            <a:off x="1143001" y="990600"/>
            <a:ext cx="4038599" cy="2362200"/>
          </a:xfrm>
          <a:prstGeom prst="rect">
            <a:avLst/>
          </a:prstGeom>
          <a:noFill/>
          <a:ln w="9525">
            <a:noFill/>
            <a:miter lim="800000"/>
            <a:headEnd/>
            <a:tailEnd/>
          </a:ln>
        </p:spPr>
        <p:txBody>
          <a:bodyPr lIns="0" tIns="0" rIns="0" bIns="0"/>
          <a:lstStyle/>
          <a:p>
            <a:pPr marL="207963" indent="-207963" algn="ctr" defTabSz="457200">
              <a:buClr>
                <a:schemeClr val="bg2"/>
              </a:buClr>
              <a:buFont typeface="Monotype Sorts" pitchFamily="2" charset="2"/>
              <a:buNone/>
            </a:pPr>
            <a:r>
              <a:rPr lang="en-US" sz="2300" dirty="0">
                <a:latin typeface="+mj-lt"/>
              </a:rPr>
              <a:t>Three major attributes of real estate . . </a:t>
            </a:r>
            <a:r>
              <a:rPr lang="en-US" sz="2300" dirty="0" smtClean="0">
                <a:latin typeface="+mj-lt"/>
              </a:rPr>
              <a:t>.</a:t>
            </a:r>
            <a:br>
              <a:rPr lang="en-US" sz="2300" dirty="0" smtClean="0">
                <a:latin typeface="+mj-lt"/>
              </a:rPr>
            </a:br>
            <a:endParaRPr lang="en-US" sz="2300" dirty="0" smtClean="0">
              <a:latin typeface="+mj-lt"/>
            </a:endParaRPr>
          </a:p>
          <a:p>
            <a:pPr marL="706438" lvl="1" indent="-249238" algn="ctr" defTabSz="457200">
              <a:buClr>
                <a:schemeClr val="bg2"/>
              </a:buClr>
              <a:buFont typeface="Arial" pitchFamily="34" charset="0"/>
              <a:buChar char="–"/>
            </a:pPr>
            <a:r>
              <a:rPr lang="en-US" sz="2300" dirty="0" smtClean="0">
                <a:latin typeface="+mj-lt"/>
              </a:rPr>
              <a:t>L,</a:t>
            </a:r>
          </a:p>
          <a:p>
            <a:pPr marL="706438" lvl="1" indent="-249238" algn="ctr" defTabSz="457200">
              <a:buClr>
                <a:schemeClr val="bg2"/>
              </a:buClr>
              <a:buFont typeface="Arial" pitchFamily="34" charset="0"/>
              <a:buChar char="–"/>
            </a:pPr>
            <a:r>
              <a:rPr lang="en-US" sz="2300" dirty="0" smtClean="0">
                <a:latin typeface="+mj-lt"/>
              </a:rPr>
              <a:t>L,</a:t>
            </a:r>
          </a:p>
          <a:p>
            <a:pPr marL="706438" lvl="1" indent="-249238" algn="ctr" defTabSz="457200">
              <a:buClr>
                <a:schemeClr val="bg2"/>
              </a:buClr>
              <a:buFont typeface="Arial" pitchFamily="34" charset="0"/>
              <a:buChar char="–"/>
            </a:pPr>
            <a:r>
              <a:rPr lang="en-US" sz="2300" dirty="0" smtClean="0">
                <a:latin typeface="+mj-lt"/>
              </a:rPr>
              <a:t>L.</a:t>
            </a:r>
            <a:br>
              <a:rPr lang="en-US" sz="2300" dirty="0" smtClean="0">
                <a:latin typeface="+mj-lt"/>
              </a:rPr>
            </a:br>
            <a:r>
              <a:rPr lang="en-US" sz="2300" dirty="0">
                <a:latin typeface="+mj-lt"/>
              </a:rPr>
              <a:t/>
            </a:r>
            <a:br>
              <a:rPr lang="en-US" sz="2300" dirty="0">
                <a:latin typeface="+mj-lt"/>
              </a:rPr>
            </a:br>
            <a:endParaRPr lang="en-US" dirty="0">
              <a:latin typeface="+mj-lt"/>
            </a:endParaRPr>
          </a:p>
        </p:txBody>
      </p:sp>
      <p:sp>
        <p:nvSpPr>
          <p:cNvPr id="16" name="Text Box 3"/>
          <p:cNvSpPr txBox="1">
            <a:spLocks noChangeArrowheads="1"/>
          </p:cNvSpPr>
          <p:nvPr/>
        </p:nvSpPr>
        <p:spPr bwMode="auto">
          <a:xfrm>
            <a:off x="304800" y="5105400"/>
            <a:ext cx="4800600" cy="457200"/>
          </a:xfrm>
          <a:prstGeom prst="rect">
            <a:avLst/>
          </a:prstGeom>
          <a:noFill/>
          <a:ln w="9525">
            <a:noFill/>
            <a:miter lim="800000"/>
            <a:headEnd/>
            <a:tailEnd/>
          </a:ln>
        </p:spPr>
        <p:txBody>
          <a:bodyPr lIns="0" tIns="0" rIns="0" bIns="0"/>
          <a:lstStyle/>
          <a:p>
            <a:pPr marL="207963" indent="-207963" algn="ctr" defTabSz="457200">
              <a:buClr>
                <a:schemeClr val="bg2"/>
              </a:buClr>
              <a:buFont typeface="Monotype Sorts" pitchFamily="2" charset="2"/>
              <a:buNone/>
            </a:pPr>
            <a:r>
              <a:rPr lang="en-US" sz="2300" dirty="0" smtClean="0">
                <a:latin typeface="+mj-lt"/>
              </a:rPr>
              <a:t>The 2010 + regime </a:t>
            </a:r>
            <a:r>
              <a:rPr lang="en-US" sz="2300" dirty="0">
                <a:latin typeface="+mj-lt"/>
              </a:rPr>
              <a:t>of real estate . . </a:t>
            </a:r>
            <a:r>
              <a:rPr lang="en-US" sz="2300" dirty="0" smtClean="0">
                <a:latin typeface="+mj-lt"/>
              </a:rPr>
              <a:t>.</a:t>
            </a:r>
            <a:r>
              <a:rPr lang="en-US" sz="2300" dirty="0">
                <a:solidFill>
                  <a:schemeClr val="bg2"/>
                </a:solidFill>
                <a:latin typeface="+mj-lt"/>
              </a:rPr>
              <a:t/>
            </a:r>
            <a:br>
              <a:rPr lang="en-US" sz="2300" dirty="0">
                <a:solidFill>
                  <a:schemeClr val="bg2"/>
                </a:solidFill>
                <a:latin typeface="+mj-lt"/>
              </a:rPr>
            </a:br>
            <a:endParaRPr lang="en-US" dirty="0">
              <a:solidFill>
                <a:schemeClr val="bg2"/>
              </a:solidFill>
              <a:latin typeface="+mj-lt"/>
            </a:endParaRPr>
          </a:p>
        </p:txBody>
      </p:sp>
      <p:sp>
        <p:nvSpPr>
          <p:cNvPr id="17" name="TextBox 16"/>
          <p:cNvSpPr txBox="1"/>
          <p:nvPr/>
        </p:nvSpPr>
        <p:spPr>
          <a:xfrm>
            <a:off x="4191000" y="5638800"/>
            <a:ext cx="4953000" cy="461665"/>
          </a:xfrm>
          <a:prstGeom prst="rect">
            <a:avLst/>
          </a:prstGeom>
          <a:noFill/>
        </p:spPr>
        <p:txBody>
          <a:bodyPr wrap="square" rtlCol="0">
            <a:spAutoFit/>
          </a:bodyPr>
          <a:lstStyle/>
          <a:p>
            <a:r>
              <a:rPr lang="en-US" sz="2400" dirty="0" smtClean="0">
                <a:latin typeface="+mj-lt"/>
              </a:rPr>
              <a:t>Liability, Litigation, Liquidity (NOT!)</a:t>
            </a:r>
            <a:endParaRPr lang="en-US" sz="2400" dirty="0">
              <a:latin typeface="+mj-lt"/>
            </a:endParaRPr>
          </a:p>
        </p:txBody>
      </p:sp>
      <p:sp>
        <p:nvSpPr>
          <p:cNvPr id="18" name="TextBox 17"/>
          <p:cNvSpPr txBox="1"/>
          <p:nvPr/>
        </p:nvSpPr>
        <p:spPr>
          <a:xfrm>
            <a:off x="5562600" y="5105400"/>
            <a:ext cx="2362200" cy="461665"/>
          </a:xfrm>
          <a:prstGeom prst="rect">
            <a:avLst/>
          </a:prstGeom>
          <a:noFill/>
        </p:spPr>
        <p:txBody>
          <a:bodyPr wrap="square" rtlCol="0">
            <a:spAutoFit/>
          </a:bodyPr>
          <a:lstStyle/>
          <a:p>
            <a:r>
              <a:rPr lang="en-US" sz="2400" b="1" dirty="0" smtClean="0">
                <a:latin typeface="+mj-lt"/>
              </a:rPr>
              <a:t>L,  L,  L</a:t>
            </a:r>
            <a:endParaRPr lang="en-US" sz="2400" b="1" dirty="0">
              <a:latin typeface="+mj-lt"/>
            </a:endParaRPr>
          </a:p>
        </p:txBody>
      </p:sp>
      <p:sp>
        <p:nvSpPr>
          <p:cNvPr id="19" name="TextBox 18"/>
          <p:cNvSpPr txBox="1"/>
          <p:nvPr/>
        </p:nvSpPr>
        <p:spPr>
          <a:xfrm>
            <a:off x="533400" y="5562600"/>
            <a:ext cx="3048000" cy="523220"/>
          </a:xfrm>
          <a:prstGeom prst="rect">
            <a:avLst/>
          </a:prstGeom>
          <a:noFill/>
        </p:spPr>
        <p:txBody>
          <a:bodyPr wrap="square" rtlCol="0">
            <a:spAutoFit/>
          </a:bodyPr>
          <a:lstStyle/>
          <a:p>
            <a:r>
              <a:rPr lang="en-US" sz="2800" b="1" dirty="0" smtClean="0">
                <a:latin typeface="+mj-lt"/>
              </a:rPr>
              <a:t>Butt, </a:t>
            </a:r>
            <a:r>
              <a:rPr lang="en-US" sz="2400" dirty="0" smtClean="0">
                <a:latin typeface="+mj-lt"/>
              </a:rPr>
              <a:t>what the “L”?</a:t>
            </a:r>
            <a:endParaRPr lang="en-US" sz="2400" dirty="0">
              <a:latin typeface="+mj-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7174">
                                            <p:txEl>
                                              <p:pRg st="0" end="0"/>
                                            </p:txEl>
                                          </p:spTgt>
                                        </p:tgtEl>
                                        <p:attrNameLst>
                                          <p:attrName>style.visibility</p:attrName>
                                        </p:attrNameLst>
                                      </p:cBhvr>
                                      <p:to>
                                        <p:strVal val="visible"/>
                                      </p:to>
                                    </p:set>
                                    <p:animEffect transition="in" filter="fade">
                                      <p:cBhvr>
                                        <p:cTn id="16" dur="2000"/>
                                        <p:tgtEl>
                                          <p:spTgt spid="7174">
                                            <p:txEl>
                                              <p:pRg st="0" end="0"/>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174">
                                            <p:txEl>
                                              <p:pRg st="1" end="1"/>
                                            </p:txEl>
                                          </p:spTgt>
                                        </p:tgtEl>
                                        <p:attrNameLst>
                                          <p:attrName>style.visibility</p:attrName>
                                        </p:attrNameLst>
                                      </p:cBhvr>
                                      <p:to>
                                        <p:strVal val="visible"/>
                                      </p:to>
                                    </p:set>
                                    <p:animEffect transition="in" filter="fade">
                                      <p:cBhvr>
                                        <p:cTn id="19" dur="2000"/>
                                        <p:tgtEl>
                                          <p:spTgt spid="7174">
                                            <p:txEl>
                                              <p:pRg st="1" end="1"/>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174">
                                            <p:txEl>
                                              <p:pRg st="2" end="2"/>
                                            </p:txEl>
                                          </p:spTgt>
                                        </p:tgtEl>
                                        <p:attrNameLst>
                                          <p:attrName>style.visibility</p:attrName>
                                        </p:attrNameLst>
                                      </p:cBhvr>
                                      <p:to>
                                        <p:strVal val="visible"/>
                                      </p:to>
                                    </p:set>
                                    <p:animEffect transition="in" filter="fade">
                                      <p:cBhvr>
                                        <p:cTn id="22" dur="2000"/>
                                        <p:tgtEl>
                                          <p:spTgt spid="717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1000"/>
                                        <p:tgtEl>
                                          <p:spTgt spid="12"/>
                                        </p:tgtEl>
                                      </p:cBhvr>
                                    </p:animEffect>
                                  </p:childTnLst>
                                </p:cTn>
                              </p:par>
                            </p:childTnLst>
                          </p:cTn>
                        </p:par>
                        <p:par>
                          <p:cTn id="33" fill="hold">
                            <p:stCondLst>
                              <p:cond delay="1000"/>
                            </p:stCondLst>
                            <p:childTnLst>
                              <p:par>
                                <p:cTn id="34" presetID="10" presetClass="entr" presetSubtype="0" fill="hold" nodeType="afterEffect">
                                  <p:stCondLst>
                                    <p:cond delay="0"/>
                                  </p:stCondLst>
                                  <p:childTnLst>
                                    <p:set>
                                      <p:cBhvr>
                                        <p:cTn id="35" dur="1" fill="hold">
                                          <p:stCondLst>
                                            <p:cond delay="0"/>
                                          </p:stCondLst>
                                        </p:cTn>
                                        <p:tgtEl>
                                          <p:spTgt spid="7174">
                                            <p:txEl>
                                              <p:pRg st="0" end="0"/>
                                            </p:txEl>
                                          </p:spTgt>
                                        </p:tgtEl>
                                        <p:attrNameLst>
                                          <p:attrName>style.visibility</p:attrName>
                                        </p:attrNameLst>
                                      </p:cBhvr>
                                      <p:to>
                                        <p:strVal val="visible"/>
                                      </p:to>
                                    </p:set>
                                    <p:animEffect transition="in" filter="fade">
                                      <p:cBhvr>
                                        <p:cTn id="36" dur="3000"/>
                                        <p:tgtEl>
                                          <p:spTgt spid="7174">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fade">
                                      <p:cBhvr>
                                        <p:cTn id="46" dur="1000"/>
                                        <p:tgtEl>
                                          <p:spTgt spid="18"/>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fade">
                                      <p:cBhvr>
                                        <p:cTn id="56"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4" grpId="0" build="allAtOnce"/>
      <p:bldP spid="11" grpId="0"/>
      <p:bldP spid="12" grpId="0"/>
      <p:bldP spid="13" grpId="0"/>
      <p:bldP spid="16" grpId="0"/>
      <p:bldP spid="17" grpId="0"/>
      <p:bldP spid="18" grpId="0"/>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cxnSp>
        <p:nvCxnSpPr>
          <p:cNvPr id="5" name="Straight Connector 4"/>
          <p:cNvCxnSpPr/>
          <p:nvPr/>
        </p:nvCxnSpPr>
        <p:spPr bwMode="auto">
          <a:xfrm>
            <a:off x="0" y="0"/>
            <a:ext cx="914400" cy="0"/>
          </a:xfrm>
          <a:prstGeom prst="line">
            <a:avLst/>
          </a:prstGeom>
          <a:noFill/>
          <a:ln w="0" cap="flat" cmpd="sng" algn="ctr">
            <a:solidFill>
              <a:srgbClr val="FBFFFF"/>
            </a:solidFill>
            <a:prstDash val="solid"/>
            <a:round/>
            <a:headEnd type="none" w="med" len="med"/>
            <a:tailEnd type="none" w="med" len="med"/>
          </a:ln>
          <a:effectLst/>
        </p:spPr>
      </p:cxnSp>
      <p:sp>
        <p:nvSpPr>
          <p:cNvPr id="3074" name="Rectangle 2"/>
          <p:cNvSpPr>
            <a:spLocks noGrp="1" noChangeArrowheads="1"/>
          </p:cNvSpPr>
          <p:nvPr>
            <p:ph type="title"/>
          </p:nvPr>
        </p:nvSpPr>
        <p:spPr>
          <a:xfrm>
            <a:off x="152400" y="228600"/>
            <a:ext cx="6629400" cy="533400"/>
          </a:xfrm>
        </p:spPr>
        <p:txBody>
          <a:bodyPr/>
          <a:lstStyle/>
          <a:p>
            <a:pPr eaLnBrk="1" hangingPunct="1"/>
            <a:r>
              <a:rPr lang="en-US" smtClean="0"/>
              <a:t>Types of Real Estate Feasibility Problems</a:t>
            </a:r>
          </a:p>
        </p:txBody>
      </p:sp>
      <p:sp>
        <p:nvSpPr>
          <p:cNvPr id="805891" name="Rectangle 3"/>
          <p:cNvSpPr>
            <a:spLocks noGrp="1" noChangeArrowheads="1"/>
          </p:cNvSpPr>
          <p:nvPr>
            <p:ph type="body" idx="1"/>
          </p:nvPr>
        </p:nvSpPr>
        <p:spPr>
          <a:xfrm>
            <a:off x="457200" y="1143000"/>
            <a:ext cx="8153400" cy="5105400"/>
          </a:xfrm>
        </p:spPr>
        <p:txBody>
          <a:bodyPr/>
          <a:lstStyle/>
          <a:p>
            <a:pPr eaLnBrk="1" hangingPunct="1"/>
            <a:r>
              <a:rPr lang="en-US" smtClean="0"/>
              <a:t>Site in search of a use</a:t>
            </a:r>
          </a:p>
          <a:p>
            <a:pPr lvl="1" eaLnBrk="1" hangingPunct="1"/>
            <a:r>
              <a:rPr lang="en-US" sz="2000" smtClean="0"/>
              <a:t>Profile site</a:t>
            </a:r>
          </a:p>
          <a:p>
            <a:pPr lvl="1" eaLnBrk="1" hangingPunct="1"/>
            <a:r>
              <a:rPr lang="en-US" sz="2000" smtClean="0"/>
              <a:t>Identify alternative uses and users</a:t>
            </a:r>
          </a:p>
          <a:p>
            <a:pPr lvl="1" eaLnBrk="1" hangingPunct="1"/>
            <a:r>
              <a:rPr lang="en-US" sz="2000" smtClean="0"/>
              <a:t>Match most probable user to site</a:t>
            </a:r>
            <a:endParaRPr lang="en-US" smtClean="0"/>
          </a:p>
          <a:p>
            <a:pPr eaLnBrk="1" hangingPunct="1"/>
            <a:r>
              <a:rPr lang="en-US" smtClean="0"/>
              <a:t>Use in search of a site</a:t>
            </a:r>
          </a:p>
          <a:p>
            <a:pPr lvl="1" eaLnBrk="1" hangingPunct="1"/>
            <a:r>
              <a:rPr lang="en-US" sz="2000" smtClean="0"/>
              <a:t>Profile user and establish real estate needs</a:t>
            </a:r>
          </a:p>
          <a:p>
            <a:pPr lvl="1" eaLnBrk="1" hangingPunct="1"/>
            <a:r>
              <a:rPr lang="en-US" sz="2000" smtClean="0"/>
              <a:t>Identify alternative sites</a:t>
            </a:r>
          </a:p>
          <a:p>
            <a:pPr lvl="1" eaLnBrk="1" hangingPunct="1"/>
            <a:r>
              <a:rPr lang="en-US" sz="2000" smtClean="0"/>
              <a:t>Match site to user</a:t>
            </a:r>
            <a:endParaRPr lang="en-US" smtClean="0"/>
          </a:p>
          <a:p>
            <a:pPr eaLnBrk="1" hangingPunct="1"/>
            <a:r>
              <a:rPr lang="en-US" smtClean="0"/>
              <a:t>Investor in search of involvement</a:t>
            </a:r>
          </a:p>
          <a:p>
            <a:pPr lvl="1" eaLnBrk="1" hangingPunct="1"/>
            <a:r>
              <a:rPr lang="en-US" sz="2000" smtClean="0"/>
              <a:t>Profile investor</a:t>
            </a:r>
          </a:p>
          <a:p>
            <a:pPr lvl="1" eaLnBrk="1" hangingPunct="1"/>
            <a:r>
              <a:rPr lang="en-US" sz="2000" smtClean="0"/>
              <a:t>Establish investment criteria</a:t>
            </a:r>
          </a:p>
          <a:p>
            <a:pPr lvl="1" eaLnBrk="1" hangingPunct="1"/>
            <a:r>
              <a:rPr lang="en-US" sz="2000" smtClean="0"/>
              <a:t>Identify alternatives</a:t>
            </a:r>
          </a:p>
          <a:p>
            <a:pPr lvl="1" eaLnBrk="1" hangingPunct="1"/>
            <a:r>
              <a:rPr lang="en-US" sz="2000" smtClean="0"/>
              <a:t>Match investor to alternatives</a:t>
            </a:r>
          </a:p>
        </p:txBody>
      </p:sp>
      <p:pic>
        <p:nvPicPr>
          <p:cNvPr id="3076" name="Picture 14"/>
          <p:cNvPicPr>
            <a:picLocks noChangeAspect="1" noChangeArrowheads="1"/>
          </p:cNvPicPr>
          <p:nvPr/>
        </p:nvPicPr>
        <p:blipFill>
          <a:blip r:embed="rId3" cstate="print"/>
          <a:srcRect/>
          <a:stretch>
            <a:fillRect/>
          </a:stretch>
        </p:blipFill>
        <p:spPr bwMode="auto">
          <a:xfrm>
            <a:off x="5791200" y="2362200"/>
            <a:ext cx="3014663" cy="2370138"/>
          </a:xfrm>
          <a:prstGeom prst="rect">
            <a:avLst/>
          </a:prstGeom>
          <a:noFill/>
          <a:ln w="9525">
            <a:noFill/>
            <a:miter lim="800000"/>
            <a:headEnd/>
            <a:tailEnd/>
          </a:ln>
        </p:spPr>
      </p:pic>
      <p:sp>
        <p:nvSpPr>
          <p:cNvPr id="6" name="TextBox 5"/>
          <p:cNvSpPr txBox="1"/>
          <p:nvPr/>
        </p:nvSpPr>
        <p:spPr>
          <a:xfrm>
            <a:off x="304800" y="6400800"/>
            <a:ext cx="7874015" cy="338554"/>
          </a:xfrm>
          <a:prstGeom prst="rect">
            <a:avLst/>
          </a:prstGeom>
          <a:noFill/>
        </p:spPr>
        <p:txBody>
          <a:bodyPr wrap="none" rtlCol="0">
            <a:spAutoFit/>
          </a:bodyPr>
          <a:lstStyle/>
          <a:p>
            <a:r>
              <a:rPr lang="en-US" sz="1600" b="0" i="0" dirty="0" smtClean="0"/>
              <a:t>For more background, see Graaskamp: A Holistic Perspective at </a:t>
            </a:r>
            <a:r>
              <a:rPr lang="en-US" sz="1600" b="0" i="0" dirty="0" smtClean="0">
                <a:hlinkClick r:id="rId4"/>
              </a:rPr>
              <a:t>http://jrdelisle.com/research/</a:t>
            </a:r>
            <a:endParaRPr lang="en-US" sz="1600" b="0" i="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05891">
                                            <p:txEl>
                                              <p:pRg st="1" end="1"/>
                                            </p:txEl>
                                          </p:spTgt>
                                        </p:tgtEl>
                                        <p:attrNameLst>
                                          <p:attrName>style.visibility</p:attrName>
                                        </p:attrNameLst>
                                      </p:cBhvr>
                                      <p:to>
                                        <p:strVal val="visible"/>
                                      </p:to>
                                    </p:set>
                                    <p:animEffect transition="in" filter="fade">
                                      <p:cBhvr>
                                        <p:cTn id="7" dur="1000"/>
                                        <p:tgtEl>
                                          <p:spTgt spid="805891">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05891">
                                            <p:txEl>
                                              <p:pRg st="2" end="2"/>
                                            </p:txEl>
                                          </p:spTgt>
                                        </p:tgtEl>
                                        <p:attrNameLst>
                                          <p:attrName>style.visibility</p:attrName>
                                        </p:attrNameLst>
                                      </p:cBhvr>
                                      <p:to>
                                        <p:strVal val="visible"/>
                                      </p:to>
                                    </p:set>
                                    <p:animEffect transition="in" filter="fade">
                                      <p:cBhvr>
                                        <p:cTn id="10" dur="1000"/>
                                        <p:tgtEl>
                                          <p:spTgt spid="805891">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805891">
                                            <p:txEl>
                                              <p:pRg st="3" end="3"/>
                                            </p:txEl>
                                          </p:spTgt>
                                        </p:tgtEl>
                                        <p:attrNameLst>
                                          <p:attrName>style.visibility</p:attrName>
                                        </p:attrNameLst>
                                      </p:cBhvr>
                                      <p:to>
                                        <p:strVal val="visible"/>
                                      </p:to>
                                    </p:set>
                                    <p:animEffect transition="in" filter="fade">
                                      <p:cBhvr>
                                        <p:cTn id="13" dur="1000"/>
                                        <p:tgtEl>
                                          <p:spTgt spid="805891">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805891">
                                            <p:txEl>
                                              <p:pRg st="5" end="5"/>
                                            </p:txEl>
                                          </p:spTgt>
                                        </p:tgtEl>
                                        <p:attrNameLst>
                                          <p:attrName>style.visibility</p:attrName>
                                        </p:attrNameLst>
                                      </p:cBhvr>
                                      <p:to>
                                        <p:strVal val="visible"/>
                                      </p:to>
                                    </p:set>
                                    <p:animEffect transition="in" filter="fade">
                                      <p:cBhvr>
                                        <p:cTn id="18" dur="1000"/>
                                        <p:tgtEl>
                                          <p:spTgt spid="805891">
                                            <p:txEl>
                                              <p:pRg st="5" end="5"/>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805891">
                                            <p:txEl>
                                              <p:pRg st="6" end="6"/>
                                            </p:txEl>
                                          </p:spTgt>
                                        </p:tgtEl>
                                        <p:attrNameLst>
                                          <p:attrName>style.visibility</p:attrName>
                                        </p:attrNameLst>
                                      </p:cBhvr>
                                      <p:to>
                                        <p:strVal val="visible"/>
                                      </p:to>
                                    </p:set>
                                    <p:animEffect transition="in" filter="fade">
                                      <p:cBhvr>
                                        <p:cTn id="21" dur="1000"/>
                                        <p:tgtEl>
                                          <p:spTgt spid="805891">
                                            <p:txEl>
                                              <p:pRg st="6" end="6"/>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805891">
                                            <p:txEl>
                                              <p:pRg st="7" end="7"/>
                                            </p:txEl>
                                          </p:spTgt>
                                        </p:tgtEl>
                                        <p:attrNameLst>
                                          <p:attrName>style.visibility</p:attrName>
                                        </p:attrNameLst>
                                      </p:cBhvr>
                                      <p:to>
                                        <p:strVal val="visible"/>
                                      </p:to>
                                    </p:set>
                                    <p:animEffect transition="in" filter="fade">
                                      <p:cBhvr>
                                        <p:cTn id="24" dur="1000"/>
                                        <p:tgtEl>
                                          <p:spTgt spid="805891">
                                            <p:txEl>
                                              <p:pRg st="7" end="7"/>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805891">
                                            <p:txEl>
                                              <p:pRg st="9" end="9"/>
                                            </p:txEl>
                                          </p:spTgt>
                                        </p:tgtEl>
                                        <p:attrNameLst>
                                          <p:attrName>style.visibility</p:attrName>
                                        </p:attrNameLst>
                                      </p:cBhvr>
                                      <p:to>
                                        <p:strVal val="visible"/>
                                      </p:to>
                                    </p:set>
                                    <p:animEffect transition="in" filter="fade">
                                      <p:cBhvr>
                                        <p:cTn id="29" dur="1000"/>
                                        <p:tgtEl>
                                          <p:spTgt spid="805891">
                                            <p:txEl>
                                              <p:pRg st="9" end="9"/>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805891">
                                            <p:txEl>
                                              <p:pRg st="10" end="10"/>
                                            </p:txEl>
                                          </p:spTgt>
                                        </p:tgtEl>
                                        <p:attrNameLst>
                                          <p:attrName>style.visibility</p:attrName>
                                        </p:attrNameLst>
                                      </p:cBhvr>
                                      <p:to>
                                        <p:strVal val="visible"/>
                                      </p:to>
                                    </p:set>
                                    <p:animEffect transition="in" filter="fade">
                                      <p:cBhvr>
                                        <p:cTn id="32" dur="1000"/>
                                        <p:tgtEl>
                                          <p:spTgt spid="805891">
                                            <p:txEl>
                                              <p:pRg st="10" end="10"/>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805891">
                                            <p:txEl>
                                              <p:pRg st="11" end="11"/>
                                            </p:txEl>
                                          </p:spTgt>
                                        </p:tgtEl>
                                        <p:attrNameLst>
                                          <p:attrName>style.visibility</p:attrName>
                                        </p:attrNameLst>
                                      </p:cBhvr>
                                      <p:to>
                                        <p:strVal val="visible"/>
                                      </p:to>
                                    </p:set>
                                    <p:animEffect transition="in" filter="fade">
                                      <p:cBhvr>
                                        <p:cTn id="35" dur="1000"/>
                                        <p:tgtEl>
                                          <p:spTgt spid="805891">
                                            <p:txEl>
                                              <p:pRg st="11" end="11"/>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805891">
                                            <p:txEl>
                                              <p:pRg st="12" end="12"/>
                                            </p:txEl>
                                          </p:spTgt>
                                        </p:tgtEl>
                                        <p:attrNameLst>
                                          <p:attrName>style.visibility</p:attrName>
                                        </p:attrNameLst>
                                      </p:cBhvr>
                                      <p:to>
                                        <p:strVal val="visible"/>
                                      </p:to>
                                    </p:set>
                                    <p:animEffect transition="in" filter="fade">
                                      <p:cBhvr>
                                        <p:cTn id="38" dur="1000"/>
                                        <p:tgtEl>
                                          <p:spTgt spid="805891">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cxnSp>
        <p:nvCxnSpPr>
          <p:cNvPr id="14" name="Straight Connector 13"/>
          <p:cNvCxnSpPr/>
          <p:nvPr/>
        </p:nvCxnSpPr>
        <p:spPr bwMode="auto">
          <a:xfrm>
            <a:off x="0" y="0"/>
            <a:ext cx="914400" cy="0"/>
          </a:xfrm>
          <a:prstGeom prst="line">
            <a:avLst/>
          </a:prstGeom>
          <a:noFill/>
          <a:ln w="0" cap="flat" cmpd="sng" algn="ctr">
            <a:solidFill>
              <a:srgbClr val="FBFFFF"/>
            </a:solidFill>
            <a:prstDash val="solid"/>
            <a:round/>
            <a:headEnd type="none" w="med" len="med"/>
            <a:tailEnd type="none" w="med" len="med"/>
          </a:ln>
          <a:effectLst/>
        </p:spPr>
      </p:cxnSp>
      <p:sp>
        <p:nvSpPr>
          <p:cNvPr id="13314" name="Rectangle 2"/>
          <p:cNvSpPr>
            <a:spLocks noGrp="1" noChangeArrowheads="1"/>
          </p:cNvSpPr>
          <p:nvPr>
            <p:ph type="title"/>
          </p:nvPr>
        </p:nvSpPr>
        <p:spPr>
          <a:xfrm>
            <a:off x="152400" y="228600"/>
            <a:ext cx="6629400" cy="533400"/>
          </a:xfrm>
        </p:spPr>
        <p:txBody>
          <a:bodyPr/>
          <a:lstStyle/>
          <a:p>
            <a:pPr eaLnBrk="1" hangingPunct="1"/>
            <a:r>
              <a:rPr lang="en-US" smtClean="0"/>
              <a:t>Site in search of a use</a:t>
            </a:r>
          </a:p>
        </p:txBody>
      </p:sp>
      <p:sp>
        <p:nvSpPr>
          <p:cNvPr id="13315" name="Rectangle 3"/>
          <p:cNvSpPr>
            <a:spLocks noGrp="1" noChangeArrowheads="1"/>
          </p:cNvSpPr>
          <p:nvPr>
            <p:ph type="body" idx="1"/>
          </p:nvPr>
        </p:nvSpPr>
        <p:spPr>
          <a:xfrm>
            <a:off x="533400" y="609600"/>
            <a:ext cx="8153400" cy="5410200"/>
          </a:xfrm>
        </p:spPr>
        <p:txBody>
          <a:bodyPr/>
          <a:lstStyle/>
          <a:p>
            <a:pPr eaLnBrk="1" hangingPunct="1"/>
            <a:endParaRPr lang="en-US" smtClean="0"/>
          </a:p>
          <a:p>
            <a:pPr eaLnBrk="1" hangingPunct="1"/>
            <a:r>
              <a:rPr lang="en-US" smtClean="0"/>
              <a:t>Site in search of a use</a:t>
            </a:r>
          </a:p>
          <a:p>
            <a:pPr lvl="1" eaLnBrk="1" hangingPunct="1"/>
            <a:r>
              <a:rPr lang="en-US" sz="2000" smtClean="0"/>
              <a:t>Profile site</a:t>
            </a:r>
          </a:p>
          <a:p>
            <a:pPr lvl="1" eaLnBrk="1" hangingPunct="1"/>
            <a:r>
              <a:rPr lang="en-US" sz="2000" smtClean="0"/>
              <a:t>Identify alternative uses and users</a:t>
            </a:r>
          </a:p>
          <a:p>
            <a:pPr lvl="1" eaLnBrk="1" hangingPunct="1"/>
            <a:r>
              <a:rPr lang="en-US" sz="2000" smtClean="0"/>
              <a:t>Match most probable user to site</a:t>
            </a:r>
          </a:p>
        </p:txBody>
      </p:sp>
      <p:pic>
        <p:nvPicPr>
          <p:cNvPr id="13316" name="Picture 2"/>
          <p:cNvPicPr>
            <a:picLocks noChangeAspect="1" noChangeArrowheads="1"/>
          </p:cNvPicPr>
          <p:nvPr/>
        </p:nvPicPr>
        <p:blipFill>
          <a:blip r:embed="rId3" cstate="print"/>
          <a:srcRect/>
          <a:stretch>
            <a:fillRect/>
          </a:stretch>
        </p:blipFill>
        <p:spPr bwMode="auto">
          <a:xfrm>
            <a:off x="6629400" y="1219200"/>
            <a:ext cx="2073275" cy="1630363"/>
          </a:xfrm>
          <a:prstGeom prst="rect">
            <a:avLst/>
          </a:prstGeom>
          <a:noFill/>
          <a:ln w="9525">
            <a:noFill/>
            <a:miter lim="800000"/>
            <a:headEnd/>
            <a:tailEnd/>
          </a:ln>
        </p:spPr>
      </p:pic>
      <p:pic>
        <p:nvPicPr>
          <p:cNvPr id="843779" name="Picture 3"/>
          <p:cNvPicPr>
            <a:picLocks noChangeAspect="1" noChangeArrowheads="1"/>
          </p:cNvPicPr>
          <p:nvPr/>
        </p:nvPicPr>
        <p:blipFill>
          <a:blip r:embed="rId4" cstate="print"/>
          <a:srcRect/>
          <a:stretch>
            <a:fillRect/>
          </a:stretch>
        </p:blipFill>
        <p:spPr bwMode="auto">
          <a:xfrm>
            <a:off x="533400" y="3576638"/>
            <a:ext cx="2500313" cy="2366962"/>
          </a:xfrm>
          <a:prstGeom prst="rect">
            <a:avLst/>
          </a:prstGeom>
          <a:noFill/>
          <a:ln w="9525">
            <a:noFill/>
            <a:miter lim="800000"/>
            <a:headEnd/>
            <a:tailEnd/>
          </a:ln>
        </p:spPr>
      </p:pic>
      <p:pic>
        <p:nvPicPr>
          <p:cNvPr id="843780" name="Picture 4"/>
          <p:cNvPicPr>
            <a:picLocks noChangeAspect="1" noChangeArrowheads="1"/>
          </p:cNvPicPr>
          <p:nvPr/>
        </p:nvPicPr>
        <p:blipFill>
          <a:blip r:embed="rId5" cstate="print"/>
          <a:srcRect/>
          <a:stretch>
            <a:fillRect/>
          </a:stretch>
        </p:blipFill>
        <p:spPr bwMode="auto">
          <a:xfrm>
            <a:off x="3505200" y="3962400"/>
            <a:ext cx="2514600" cy="1885950"/>
          </a:xfrm>
          <a:prstGeom prst="rect">
            <a:avLst/>
          </a:prstGeom>
          <a:noFill/>
          <a:ln w="9525">
            <a:noFill/>
            <a:miter lim="800000"/>
            <a:headEnd/>
            <a:tailEnd/>
          </a:ln>
        </p:spPr>
      </p:pic>
      <p:cxnSp>
        <p:nvCxnSpPr>
          <p:cNvPr id="8" name="Straight Arrow Connector 7"/>
          <p:cNvCxnSpPr>
            <a:cxnSpLocks noChangeShapeType="1"/>
          </p:cNvCxnSpPr>
          <p:nvPr/>
        </p:nvCxnSpPr>
        <p:spPr bwMode="auto">
          <a:xfrm>
            <a:off x="1447800" y="4343400"/>
            <a:ext cx="2895600" cy="533400"/>
          </a:xfrm>
          <a:prstGeom prst="straightConnector1">
            <a:avLst/>
          </a:prstGeom>
          <a:noFill/>
          <a:ln w="25400" algn="ctr">
            <a:solidFill>
              <a:schemeClr val="accent1"/>
            </a:solidFill>
            <a:round/>
            <a:headEnd/>
            <a:tailEnd type="arrow" w="med" len="med"/>
          </a:ln>
        </p:spPr>
      </p:cxnSp>
      <p:cxnSp>
        <p:nvCxnSpPr>
          <p:cNvPr id="9" name="Straight Arrow Connector 8"/>
          <p:cNvCxnSpPr>
            <a:cxnSpLocks noChangeShapeType="1"/>
          </p:cNvCxnSpPr>
          <p:nvPr/>
        </p:nvCxnSpPr>
        <p:spPr bwMode="auto">
          <a:xfrm>
            <a:off x="1447800" y="4648200"/>
            <a:ext cx="2590800" cy="685800"/>
          </a:xfrm>
          <a:prstGeom prst="straightConnector1">
            <a:avLst/>
          </a:prstGeom>
          <a:noFill/>
          <a:ln w="25400" algn="ctr">
            <a:solidFill>
              <a:schemeClr val="accent1"/>
            </a:solidFill>
            <a:round/>
            <a:headEnd/>
            <a:tailEnd type="arrow" w="med" len="med"/>
          </a:ln>
        </p:spPr>
      </p:cxnSp>
      <p:pic>
        <p:nvPicPr>
          <p:cNvPr id="10" name="Picture 2"/>
          <p:cNvPicPr>
            <a:picLocks noChangeAspect="1" noChangeArrowheads="1"/>
          </p:cNvPicPr>
          <p:nvPr/>
        </p:nvPicPr>
        <p:blipFill>
          <a:blip r:embed="rId6" cstate="print"/>
          <a:srcRect/>
          <a:stretch>
            <a:fillRect/>
          </a:stretch>
        </p:blipFill>
        <p:spPr bwMode="auto">
          <a:xfrm>
            <a:off x="4800600" y="2286000"/>
            <a:ext cx="2057400" cy="1543050"/>
          </a:xfrm>
          <a:prstGeom prst="rect">
            <a:avLst/>
          </a:prstGeom>
          <a:noFill/>
          <a:ln w="9525">
            <a:noFill/>
            <a:miter lim="800000"/>
            <a:headEnd/>
            <a:tailEnd/>
          </a:ln>
        </p:spPr>
      </p:pic>
      <p:pic>
        <p:nvPicPr>
          <p:cNvPr id="11" name="Picture 3"/>
          <p:cNvPicPr>
            <a:picLocks noChangeAspect="1" noChangeArrowheads="1"/>
          </p:cNvPicPr>
          <p:nvPr/>
        </p:nvPicPr>
        <p:blipFill>
          <a:blip r:embed="rId7" cstate="print"/>
          <a:srcRect/>
          <a:stretch>
            <a:fillRect/>
          </a:stretch>
        </p:blipFill>
        <p:spPr bwMode="auto">
          <a:xfrm>
            <a:off x="6400800" y="3962400"/>
            <a:ext cx="2249488" cy="1685925"/>
          </a:xfrm>
          <a:prstGeom prst="rect">
            <a:avLst/>
          </a:prstGeom>
          <a:noFill/>
          <a:ln w="9525">
            <a:noFill/>
            <a:miter lim="800000"/>
            <a:headEnd/>
            <a:tailEnd/>
          </a:ln>
        </p:spPr>
      </p:pic>
      <p:cxnSp>
        <p:nvCxnSpPr>
          <p:cNvPr id="12" name="Straight Arrow Connector 11"/>
          <p:cNvCxnSpPr>
            <a:cxnSpLocks noChangeShapeType="1"/>
          </p:cNvCxnSpPr>
          <p:nvPr/>
        </p:nvCxnSpPr>
        <p:spPr bwMode="auto">
          <a:xfrm rot="10800000">
            <a:off x="4724400" y="5181600"/>
            <a:ext cx="3124200" cy="228600"/>
          </a:xfrm>
          <a:prstGeom prst="straightConnector1">
            <a:avLst/>
          </a:prstGeom>
          <a:noFill/>
          <a:ln w="25400" algn="ctr">
            <a:solidFill>
              <a:schemeClr val="accent1"/>
            </a:solidFill>
            <a:round/>
            <a:headEnd/>
            <a:tailEnd type="arrow" w="med" len="med"/>
          </a:ln>
        </p:spPr>
      </p:cxnSp>
      <p:cxnSp>
        <p:nvCxnSpPr>
          <p:cNvPr id="15" name="Straight Arrow Connector 14"/>
          <p:cNvCxnSpPr>
            <a:cxnSpLocks noChangeShapeType="1"/>
          </p:cNvCxnSpPr>
          <p:nvPr/>
        </p:nvCxnSpPr>
        <p:spPr bwMode="auto">
          <a:xfrm rot="10800000">
            <a:off x="4724400" y="4876800"/>
            <a:ext cx="2971800" cy="76200"/>
          </a:xfrm>
          <a:prstGeom prst="straightConnector1">
            <a:avLst/>
          </a:prstGeom>
          <a:noFill/>
          <a:ln w="25400" algn="ctr">
            <a:solidFill>
              <a:schemeClr val="accent1"/>
            </a:solidFill>
            <a:round/>
            <a:headEnd/>
            <a:tailEnd type="arrow" w="med" len="med"/>
          </a:ln>
        </p:spPr>
      </p:cxnSp>
      <p:cxnSp>
        <p:nvCxnSpPr>
          <p:cNvPr id="18" name="Straight Arrow Connector 17"/>
          <p:cNvCxnSpPr>
            <a:cxnSpLocks noChangeShapeType="1"/>
          </p:cNvCxnSpPr>
          <p:nvPr/>
        </p:nvCxnSpPr>
        <p:spPr bwMode="auto">
          <a:xfrm rot="10800000" flipV="1">
            <a:off x="4724400" y="3352800"/>
            <a:ext cx="1600200" cy="1447800"/>
          </a:xfrm>
          <a:prstGeom prst="straightConnector1">
            <a:avLst/>
          </a:prstGeom>
          <a:noFill/>
          <a:ln w="25400" algn="ctr">
            <a:solidFill>
              <a:schemeClr val="accent1"/>
            </a:solidFill>
            <a:round/>
            <a:headEnd/>
            <a:tailEnd type="arrow"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43779"/>
                                        </p:tgtEl>
                                        <p:attrNameLst>
                                          <p:attrName>style.visibility</p:attrName>
                                        </p:attrNameLst>
                                      </p:cBhvr>
                                      <p:to>
                                        <p:strVal val="visible"/>
                                      </p:to>
                                    </p:set>
                                    <p:animEffect transition="in" filter="fade">
                                      <p:cBhvr>
                                        <p:cTn id="7" dur="1000"/>
                                        <p:tgtEl>
                                          <p:spTgt spid="84377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par>
                                <p:cTn id="13" presetID="22" presetClass="entr" presetSubtype="8"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500"/>
                                        <p:tgtEl>
                                          <p:spTgt spid="9"/>
                                        </p:tgtEl>
                                      </p:cBhvr>
                                    </p:animEffect>
                                  </p:childTnLst>
                                </p:cTn>
                              </p:par>
                            </p:childTnLst>
                          </p:cTn>
                        </p:par>
                        <p:par>
                          <p:cTn id="16" fill="hold">
                            <p:stCondLst>
                              <p:cond delay="500"/>
                            </p:stCondLst>
                            <p:childTnLst>
                              <p:par>
                                <p:cTn id="17" presetID="10" presetClass="entr" presetSubtype="0" fill="hold" nodeType="afterEffect">
                                  <p:stCondLst>
                                    <p:cond delay="0"/>
                                  </p:stCondLst>
                                  <p:childTnLst>
                                    <p:set>
                                      <p:cBhvr>
                                        <p:cTn id="18" dur="1" fill="hold">
                                          <p:stCondLst>
                                            <p:cond delay="0"/>
                                          </p:stCondLst>
                                        </p:cTn>
                                        <p:tgtEl>
                                          <p:spTgt spid="843780"/>
                                        </p:tgtEl>
                                        <p:attrNameLst>
                                          <p:attrName>style.visibility</p:attrName>
                                        </p:attrNameLst>
                                      </p:cBhvr>
                                      <p:to>
                                        <p:strVal val="visible"/>
                                      </p:to>
                                    </p:set>
                                    <p:animEffect transition="in" filter="fade">
                                      <p:cBhvr>
                                        <p:cTn id="19" dur="1000"/>
                                        <p:tgtEl>
                                          <p:spTgt spid="843780"/>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1000"/>
                                        <p:tgtEl>
                                          <p:spTgt spid="11"/>
                                        </p:tgtEl>
                                      </p:cBhvr>
                                    </p:animEffect>
                                  </p:childTnLst>
                                </p:cTn>
                              </p:par>
                              <p:par>
                                <p:cTn id="25" presetID="22" presetClass="entr" presetSubtype="2"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right)">
                                      <p:cBhvr>
                                        <p:cTn id="27" dur="500"/>
                                        <p:tgtEl>
                                          <p:spTgt spid="12"/>
                                        </p:tgtEl>
                                      </p:cBhvr>
                                    </p:animEffect>
                                  </p:childTnLst>
                                </p:cTn>
                              </p:par>
                              <p:par>
                                <p:cTn id="28" presetID="22" presetClass="entr" presetSubtype="2" fill="hold"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right)">
                                      <p:cBhvr>
                                        <p:cTn id="30" dur="5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2" fill="hold" nodeType="click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wipe(right)">
                                      <p:cBhvr>
                                        <p:cTn id="35" dur="500"/>
                                        <p:tgtEl>
                                          <p:spTgt spid="18"/>
                                        </p:tgtEl>
                                      </p:cBhvr>
                                    </p:animEffect>
                                  </p:childTnLst>
                                </p:cTn>
                              </p:par>
                            </p:childTnLst>
                          </p:cTn>
                        </p:par>
                        <p:par>
                          <p:cTn id="36" fill="hold">
                            <p:stCondLst>
                              <p:cond delay="500"/>
                            </p:stCondLst>
                            <p:childTnLst>
                              <p:par>
                                <p:cTn id="37" presetID="10"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cxnSp>
        <p:nvCxnSpPr>
          <p:cNvPr id="12" name="Straight Connector 11"/>
          <p:cNvCxnSpPr/>
          <p:nvPr/>
        </p:nvCxnSpPr>
        <p:spPr bwMode="auto">
          <a:xfrm>
            <a:off x="0" y="0"/>
            <a:ext cx="914400" cy="0"/>
          </a:xfrm>
          <a:prstGeom prst="line">
            <a:avLst/>
          </a:prstGeom>
          <a:noFill/>
          <a:ln w="0" cap="flat" cmpd="sng" algn="ctr">
            <a:solidFill>
              <a:srgbClr val="FBFFFF"/>
            </a:solidFill>
            <a:prstDash val="solid"/>
            <a:round/>
            <a:headEnd type="none" w="med" len="med"/>
            <a:tailEnd type="none" w="med" len="med"/>
          </a:ln>
          <a:effectLst/>
        </p:spPr>
      </p:cxnSp>
      <p:sp>
        <p:nvSpPr>
          <p:cNvPr id="14338" name="Rectangle 2"/>
          <p:cNvSpPr>
            <a:spLocks noGrp="1" noChangeArrowheads="1"/>
          </p:cNvSpPr>
          <p:nvPr>
            <p:ph type="title"/>
          </p:nvPr>
        </p:nvSpPr>
        <p:spPr>
          <a:xfrm>
            <a:off x="152400" y="228600"/>
            <a:ext cx="6629400" cy="533400"/>
          </a:xfrm>
        </p:spPr>
        <p:txBody>
          <a:bodyPr/>
          <a:lstStyle/>
          <a:p>
            <a:pPr eaLnBrk="1" hangingPunct="1"/>
            <a:r>
              <a:rPr lang="en-US" smtClean="0"/>
              <a:t>Use in search of a site</a:t>
            </a:r>
          </a:p>
        </p:txBody>
      </p:sp>
      <p:sp>
        <p:nvSpPr>
          <p:cNvPr id="805891" name="Rectangle 3"/>
          <p:cNvSpPr>
            <a:spLocks noGrp="1" noChangeArrowheads="1"/>
          </p:cNvSpPr>
          <p:nvPr>
            <p:ph type="body" idx="1"/>
          </p:nvPr>
        </p:nvSpPr>
        <p:spPr>
          <a:xfrm>
            <a:off x="457200" y="1143000"/>
            <a:ext cx="8153400" cy="5105400"/>
          </a:xfrm>
        </p:spPr>
        <p:txBody>
          <a:bodyPr/>
          <a:lstStyle/>
          <a:p>
            <a:pPr eaLnBrk="1" hangingPunct="1"/>
            <a:endParaRPr lang="en-US" dirty="0" smtClean="0"/>
          </a:p>
          <a:p>
            <a:pPr eaLnBrk="1" hangingPunct="1"/>
            <a:endParaRPr lang="en-US" dirty="0" smtClean="0"/>
          </a:p>
          <a:p>
            <a:pPr eaLnBrk="1" hangingPunct="1"/>
            <a:endParaRPr lang="en-US" dirty="0" smtClean="0"/>
          </a:p>
          <a:p>
            <a:pPr eaLnBrk="1" hangingPunct="1"/>
            <a:r>
              <a:rPr lang="en-US" dirty="0" smtClean="0"/>
              <a:t>Use in search of a site</a:t>
            </a:r>
          </a:p>
          <a:p>
            <a:pPr lvl="1" eaLnBrk="1" hangingPunct="1"/>
            <a:r>
              <a:rPr lang="en-US" sz="2000" dirty="0" smtClean="0"/>
              <a:t>Profile user and establish real estate needs</a:t>
            </a:r>
          </a:p>
          <a:p>
            <a:pPr lvl="1" eaLnBrk="1" hangingPunct="1"/>
            <a:r>
              <a:rPr lang="en-US" sz="2000" dirty="0" smtClean="0"/>
              <a:t>Identify alternative sites</a:t>
            </a:r>
          </a:p>
          <a:p>
            <a:pPr lvl="1" eaLnBrk="1" hangingPunct="1"/>
            <a:r>
              <a:rPr lang="en-US" sz="2000" dirty="0" smtClean="0"/>
              <a:t>Match site to user</a:t>
            </a:r>
            <a:endParaRPr lang="en-US" dirty="0" smtClean="0"/>
          </a:p>
        </p:txBody>
      </p:sp>
      <p:pic>
        <p:nvPicPr>
          <p:cNvPr id="14340" name="Picture 2"/>
          <p:cNvPicPr>
            <a:picLocks noChangeAspect="1" noChangeArrowheads="1"/>
          </p:cNvPicPr>
          <p:nvPr/>
        </p:nvPicPr>
        <p:blipFill>
          <a:blip r:embed="rId3" cstate="print"/>
          <a:srcRect/>
          <a:stretch>
            <a:fillRect/>
          </a:stretch>
        </p:blipFill>
        <p:spPr bwMode="auto">
          <a:xfrm>
            <a:off x="6400800" y="2743200"/>
            <a:ext cx="2438400" cy="1917700"/>
          </a:xfrm>
          <a:prstGeom prst="rect">
            <a:avLst/>
          </a:prstGeom>
          <a:noFill/>
          <a:ln w="9525">
            <a:noFill/>
            <a:miter lim="800000"/>
            <a:headEnd/>
            <a:tailEnd/>
          </a:ln>
        </p:spPr>
      </p:pic>
      <p:pic>
        <p:nvPicPr>
          <p:cNvPr id="48133" name="Picture 2"/>
          <p:cNvPicPr>
            <a:picLocks noChangeAspect="1" noChangeArrowheads="1"/>
          </p:cNvPicPr>
          <p:nvPr/>
        </p:nvPicPr>
        <p:blipFill>
          <a:blip r:embed="rId4" cstate="print"/>
          <a:srcRect/>
          <a:stretch>
            <a:fillRect/>
          </a:stretch>
        </p:blipFill>
        <p:spPr bwMode="auto">
          <a:xfrm>
            <a:off x="3886200" y="228600"/>
            <a:ext cx="3276600" cy="2457450"/>
          </a:xfrm>
          <a:prstGeom prst="rect">
            <a:avLst/>
          </a:prstGeom>
          <a:noFill/>
          <a:ln w="9525">
            <a:noFill/>
            <a:miter lim="800000"/>
            <a:headEnd/>
            <a:tailEnd/>
          </a:ln>
        </p:spPr>
      </p:pic>
      <p:pic>
        <p:nvPicPr>
          <p:cNvPr id="7" name="Picture 3"/>
          <p:cNvPicPr>
            <a:picLocks noChangeAspect="1" noChangeArrowheads="1"/>
          </p:cNvPicPr>
          <p:nvPr/>
        </p:nvPicPr>
        <p:blipFill>
          <a:blip r:embed="rId5" cstate="print"/>
          <a:srcRect/>
          <a:stretch>
            <a:fillRect/>
          </a:stretch>
        </p:blipFill>
        <p:spPr bwMode="auto">
          <a:xfrm>
            <a:off x="4038600" y="4114800"/>
            <a:ext cx="2500313" cy="2366963"/>
          </a:xfrm>
          <a:prstGeom prst="rect">
            <a:avLst/>
          </a:prstGeom>
          <a:noFill/>
          <a:ln w="9525">
            <a:noFill/>
            <a:miter lim="800000"/>
            <a:headEnd/>
            <a:tailEnd/>
          </a:ln>
        </p:spPr>
      </p:pic>
      <p:cxnSp>
        <p:nvCxnSpPr>
          <p:cNvPr id="8" name="Straight Arrow Connector 7"/>
          <p:cNvCxnSpPr>
            <a:cxnSpLocks noChangeShapeType="1"/>
          </p:cNvCxnSpPr>
          <p:nvPr/>
        </p:nvCxnSpPr>
        <p:spPr bwMode="auto">
          <a:xfrm rot="16200000" flipH="1">
            <a:off x="3200400" y="3048000"/>
            <a:ext cx="2971800" cy="838200"/>
          </a:xfrm>
          <a:prstGeom prst="straightConnector1">
            <a:avLst/>
          </a:prstGeom>
          <a:noFill/>
          <a:ln w="25400" algn="ctr">
            <a:solidFill>
              <a:schemeClr val="accent1"/>
            </a:solidFill>
            <a:round/>
            <a:headEnd/>
            <a:tailEnd type="arrow" w="med" len="med"/>
          </a:ln>
        </p:spPr>
      </p:cxnSp>
      <p:cxnSp>
        <p:nvCxnSpPr>
          <p:cNvPr id="11" name="Straight Arrow Connector 10"/>
          <p:cNvCxnSpPr>
            <a:cxnSpLocks noChangeShapeType="1"/>
          </p:cNvCxnSpPr>
          <p:nvPr/>
        </p:nvCxnSpPr>
        <p:spPr bwMode="auto">
          <a:xfrm rot="5400000" flipH="1" flipV="1">
            <a:off x="1219200" y="3048000"/>
            <a:ext cx="3581400" cy="1447800"/>
          </a:xfrm>
          <a:prstGeom prst="straightConnector1">
            <a:avLst/>
          </a:prstGeom>
          <a:noFill/>
          <a:ln w="25400" algn="ctr">
            <a:solidFill>
              <a:schemeClr val="accent1"/>
            </a:solidFill>
            <a:round/>
            <a:headEnd/>
            <a:tailEnd type="arrow" w="med" len="med"/>
          </a:ln>
        </p:spPr>
      </p:cxnSp>
      <p:pic>
        <p:nvPicPr>
          <p:cNvPr id="10" name="Picture 6" descr="Searching-small">
            <a:hlinkClick r:id="rId6"/>
          </p:cNvPr>
          <p:cNvPicPr>
            <a:picLocks noChangeAspect="1" noChangeArrowheads="1"/>
          </p:cNvPicPr>
          <p:nvPr/>
        </p:nvPicPr>
        <p:blipFill>
          <a:blip r:embed="rId7" cstate="print"/>
          <a:srcRect/>
          <a:stretch>
            <a:fillRect/>
          </a:stretch>
        </p:blipFill>
        <p:spPr bwMode="auto">
          <a:xfrm>
            <a:off x="228600" y="5181600"/>
            <a:ext cx="2286000" cy="1300163"/>
          </a:xfrm>
          <a:prstGeom prst="rect">
            <a:avLst/>
          </a:prstGeom>
          <a:noFill/>
          <a:ln w="9525">
            <a:noFill/>
            <a:miter lim="800000"/>
            <a:headEnd/>
            <a:tailEnd/>
          </a:ln>
        </p:spPr>
      </p:pic>
      <p:sp>
        <p:nvSpPr>
          <p:cNvPr id="13" name="TextBox 12"/>
          <p:cNvSpPr txBox="1"/>
          <p:nvPr/>
        </p:nvSpPr>
        <p:spPr>
          <a:xfrm>
            <a:off x="2057400" y="1066800"/>
            <a:ext cx="1752600" cy="707886"/>
          </a:xfrm>
          <a:prstGeom prst="rect">
            <a:avLst/>
          </a:prstGeom>
          <a:noFill/>
        </p:spPr>
        <p:txBody>
          <a:bodyPr wrap="square" rtlCol="0">
            <a:spAutoFit/>
          </a:bodyPr>
          <a:lstStyle/>
          <a:p>
            <a:r>
              <a:rPr lang="en-US" sz="2000" dirty="0" smtClean="0"/>
              <a:t>Classify User: Assess Needs</a:t>
            </a: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05891">
                                            <p:txEl>
                                              <p:pRg st="4" end="4"/>
                                            </p:txEl>
                                          </p:spTgt>
                                        </p:tgtEl>
                                        <p:attrNameLst>
                                          <p:attrName>style.visibility</p:attrName>
                                        </p:attrNameLst>
                                      </p:cBhvr>
                                      <p:to>
                                        <p:strVal val="visible"/>
                                      </p:to>
                                    </p:set>
                                    <p:animEffect transition="in" filter="fade">
                                      <p:cBhvr>
                                        <p:cTn id="7" dur="1000"/>
                                        <p:tgtEl>
                                          <p:spTgt spid="805891">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05891">
                                            <p:txEl>
                                              <p:pRg st="5" end="5"/>
                                            </p:txEl>
                                          </p:spTgt>
                                        </p:tgtEl>
                                        <p:attrNameLst>
                                          <p:attrName>style.visibility</p:attrName>
                                        </p:attrNameLst>
                                      </p:cBhvr>
                                      <p:to>
                                        <p:strVal val="visible"/>
                                      </p:to>
                                    </p:set>
                                    <p:animEffect transition="in" filter="fade">
                                      <p:cBhvr>
                                        <p:cTn id="10" dur="1000"/>
                                        <p:tgtEl>
                                          <p:spTgt spid="805891">
                                            <p:txEl>
                                              <p:pRg st="5" end="5"/>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805891">
                                            <p:txEl>
                                              <p:pRg st="6" end="6"/>
                                            </p:txEl>
                                          </p:spTgt>
                                        </p:tgtEl>
                                        <p:attrNameLst>
                                          <p:attrName>style.visibility</p:attrName>
                                        </p:attrNameLst>
                                      </p:cBhvr>
                                      <p:to>
                                        <p:strVal val="visible"/>
                                      </p:to>
                                    </p:set>
                                    <p:animEffect transition="in" filter="fade">
                                      <p:cBhvr>
                                        <p:cTn id="13" dur="1000"/>
                                        <p:tgtEl>
                                          <p:spTgt spid="805891">
                                            <p:txEl>
                                              <p:pRg st="6" end="6"/>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1000"/>
                                        <p:tgtEl>
                                          <p:spTgt spid="10"/>
                                        </p:tgtEl>
                                      </p:cBhvr>
                                    </p:animEffect>
                                  </p:childTnLst>
                                </p:cTn>
                              </p:par>
                            </p:childTnLst>
                          </p:cTn>
                        </p:par>
                        <p:par>
                          <p:cTn id="19" fill="hold">
                            <p:stCondLst>
                              <p:cond delay="1000"/>
                            </p:stCondLst>
                            <p:childTnLst>
                              <p:par>
                                <p:cTn id="20" presetID="22" presetClass="entr" presetSubtype="8" fill="hold"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left)">
                                      <p:cBhvr>
                                        <p:cTn id="22" dur="1000"/>
                                        <p:tgtEl>
                                          <p:spTgt spid="11"/>
                                        </p:tgtEl>
                                      </p:cBhvr>
                                    </p:animEffect>
                                  </p:childTnLst>
                                </p:cTn>
                              </p:par>
                            </p:childTnLst>
                          </p:cTn>
                        </p:par>
                        <p:par>
                          <p:cTn id="23" fill="hold">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2000"/>
                                        <p:tgtEl>
                                          <p:spTgt spid="13"/>
                                        </p:tgtEl>
                                      </p:cBhvr>
                                    </p:animEffect>
                                  </p:childTnLst>
                                </p:cTn>
                              </p:par>
                              <p:par>
                                <p:cTn id="27" presetID="10" presetClass="entr" presetSubtype="0" fill="hold" nodeType="withEffect">
                                  <p:stCondLst>
                                    <p:cond delay="0"/>
                                  </p:stCondLst>
                                  <p:childTnLst>
                                    <p:set>
                                      <p:cBhvr>
                                        <p:cTn id="28" dur="1" fill="hold">
                                          <p:stCondLst>
                                            <p:cond delay="0"/>
                                          </p:stCondLst>
                                        </p:cTn>
                                        <p:tgtEl>
                                          <p:spTgt spid="48133"/>
                                        </p:tgtEl>
                                        <p:attrNameLst>
                                          <p:attrName>style.visibility</p:attrName>
                                        </p:attrNameLst>
                                      </p:cBhvr>
                                      <p:to>
                                        <p:strVal val="visible"/>
                                      </p:to>
                                    </p:set>
                                    <p:animEffect transition="in" filter="fade">
                                      <p:cBhvr>
                                        <p:cTn id="29" dur="1000"/>
                                        <p:tgtEl>
                                          <p:spTgt spid="48133"/>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wipe(left)">
                                      <p:cBhvr>
                                        <p:cTn id="34" dur="1000"/>
                                        <p:tgtEl>
                                          <p:spTgt spid="8"/>
                                        </p:tgtEl>
                                      </p:cBhvr>
                                    </p:animEffect>
                                  </p:childTnLst>
                                </p:cTn>
                              </p:par>
                            </p:childTnLst>
                          </p:cTn>
                        </p:par>
                        <p:par>
                          <p:cTn id="35" fill="hold">
                            <p:stCondLst>
                              <p:cond delay="1000"/>
                            </p:stCondLst>
                            <p:childTnLst>
                              <p:par>
                                <p:cTn id="36" presetID="10" presetClass="entr" presetSubtype="0"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cxnSp>
        <p:nvCxnSpPr>
          <p:cNvPr id="16" name="Straight Connector 15"/>
          <p:cNvCxnSpPr/>
          <p:nvPr/>
        </p:nvCxnSpPr>
        <p:spPr bwMode="auto">
          <a:xfrm>
            <a:off x="0" y="0"/>
            <a:ext cx="914400" cy="0"/>
          </a:xfrm>
          <a:prstGeom prst="line">
            <a:avLst/>
          </a:prstGeom>
          <a:noFill/>
          <a:ln w="0" cap="flat" cmpd="sng" algn="ctr">
            <a:solidFill>
              <a:srgbClr val="FBFFFF"/>
            </a:solidFill>
            <a:prstDash val="solid"/>
            <a:round/>
            <a:headEnd type="none" w="med" len="med"/>
            <a:tailEnd type="none" w="med" len="med"/>
          </a:ln>
          <a:effectLst/>
        </p:spPr>
      </p:cxnSp>
      <p:sp>
        <p:nvSpPr>
          <p:cNvPr id="15362" name="Rectangle 2"/>
          <p:cNvSpPr>
            <a:spLocks noGrp="1" noChangeArrowheads="1"/>
          </p:cNvSpPr>
          <p:nvPr>
            <p:ph type="title"/>
          </p:nvPr>
        </p:nvSpPr>
        <p:spPr>
          <a:xfrm>
            <a:off x="152400" y="228600"/>
            <a:ext cx="6629400" cy="533400"/>
          </a:xfrm>
        </p:spPr>
        <p:txBody>
          <a:bodyPr/>
          <a:lstStyle/>
          <a:p>
            <a:pPr eaLnBrk="1" hangingPunct="1"/>
            <a:r>
              <a:rPr lang="en-US" smtClean="0"/>
              <a:t>Investor in search of involvement</a:t>
            </a:r>
          </a:p>
        </p:txBody>
      </p:sp>
      <p:sp>
        <p:nvSpPr>
          <p:cNvPr id="805891" name="Rectangle 3"/>
          <p:cNvSpPr>
            <a:spLocks noGrp="1" noChangeArrowheads="1"/>
          </p:cNvSpPr>
          <p:nvPr>
            <p:ph type="body" idx="1"/>
          </p:nvPr>
        </p:nvSpPr>
        <p:spPr>
          <a:xfrm>
            <a:off x="457200" y="1143000"/>
            <a:ext cx="8153400" cy="5105400"/>
          </a:xfrm>
        </p:spPr>
        <p:txBody>
          <a:bodyPr/>
          <a:lstStyle/>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r>
              <a:rPr lang="en-US" smtClean="0"/>
              <a:t>Investor in search of involvement</a:t>
            </a:r>
          </a:p>
          <a:p>
            <a:pPr lvl="1" eaLnBrk="1" hangingPunct="1"/>
            <a:r>
              <a:rPr lang="en-US" sz="2000" smtClean="0"/>
              <a:t>Profile investor</a:t>
            </a:r>
          </a:p>
          <a:p>
            <a:pPr lvl="1" eaLnBrk="1" hangingPunct="1"/>
            <a:r>
              <a:rPr lang="en-US" sz="2000" smtClean="0"/>
              <a:t>Establish investment criteria</a:t>
            </a:r>
          </a:p>
          <a:p>
            <a:pPr lvl="1" eaLnBrk="1" hangingPunct="1"/>
            <a:r>
              <a:rPr lang="en-US" sz="2000" smtClean="0"/>
              <a:t>Identify alternatives</a:t>
            </a:r>
          </a:p>
          <a:p>
            <a:pPr lvl="1" eaLnBrk="1" hangingPunct="1"/>
            <a:r>
              <a:rPr lang="en-US" sz="2000" smtClean="0"/>
              <a:t>Match investor to alternatives</a:t>
            </a:r>
          </a:p>
        </p:txBody>
      </p:sp>
      <p:pic>
        <p:nvPicPr>
          <p:cNvPr id="15364" name="Picture 2"/>
          <p:cNvPicPr>
            <a:picLocks noChangeAspect="1" noChangeArrowheads="1"/>
          </p:cNvPicPr>
          <p:nvPr/>
        </p:nvPicPr>
        <p:blipFill>
          <a:blip r:embed="rId3" cstate="print"/>
          <a:srcRect/>
          <a:stretch>
            <a:fillRect/>
          </a:stretch>
        </p:blipFill>
        <p:spPr bwMode="auto">
          <a:xfrm>
            <a:off x="7391400" y="4876800"/>
            <a:ext cx="1463675" cy="1150938"/>
          </a:xfrm>
          <a:prstGeom prst="rect">
            <a:avLst/>
          </a:prstGeom>
          <a:noFill/>
          <a:ln w="9525">
            <a:noFill/>
            <a:miter lim="800000"/>
            <a:headEnd/>
            <a:tailEnd/>
          </a:ln>
        </p:spPr>
      </p:pic>
      <p:grpSp>
        <p:nvGrpSpPr>
          <p:cNvPr id="2" name="Group 45"/>
          <p:cNvGrpSpPr>
            <a:grpSpLocks/>
          </p:cNvGrpSpPr>
          <p:nvPr/>
        </p:nvGrpSpPr>
        <p:grpSpPr bwMode="auto">
          <a:xfrm>
            <a:off x="0" y="990600"/>
            <a:ext cx="4435475" cy="2209800"/>
            <a:chOff x="304800" y="3429000"/>
            <a:chExt cx="5292919" cy="2649255"/>
          </a:xfrm>
        </p:grpSpPr>
        <p:pic>
          <p:nvPicPr>
            <p:cNvPr id="15368" name="Picture 5"/>
            <p:cNvPicPr>
              <a:picLocks noChangeAspect="1" noChangeArrowheads="1"/>
            </p:cNvPicPr>
            <p:nvPr/>
          </p:nvPicPr>
          <p:blipFill>
            <a:blip r:embed="rId4" cstate="print"/>
            <a:srcRect/>
            <a:stretch>
              <a:fillRect/>
            </a:stretch>
          </p:blipFill>
          <p:spPr bwMode="auto">
            <a:xfrm>
              <a:off x="304800" y="3429000"/>
              <a:ext cx="4419600" cy="2649255"/>
            </a:xfrm>
            <a:prstGeom prst="rect">
              <a:avLst/>
            </a:prstGeom>
            <a:noFill/>
            <a:ln w="9525">
              <a:noFill/>
              <a:miter lim="800000"/>
              <a:headEnd/>
              <a:tailEnd/>
            </a:ln>
          </p:spPr>
        </p:pic>
        <p:grpSp>
          <p:nvGrpSpPr>
            <p:cNvPr id="3" name="Group 25"/>
            <p:cNvGrpSpPr>
              <a:grpSpLocks/>
            </p:cNvGrpSpPr>
            <p:nvPr/>
          </p:nvGrpSpPr>
          <p:grpSpPr bwMode="auto">
            <a:xfrm>
              <a:off x="4038601" y="3581402"/>
              <a:ext cx="1559118" cy="2266476"/>
              <a:chOff x="4270" y="1363"/>
              <a:chExt cx="2027" cy="2576"/>
            </a:xfrm>
          </p:grpSpPr>
          <p:sp>
            <p:nvSpPr>
              <p:cNvPr id="8" name="Text Box 17"/>
              <p:cNvSpPr txBox="1">
                <a:spLocks noChangeArrowheads="1"/>
              </p:cNvSpPr>
              <p:nvPr/>
            </p:nvSpPr>
            <p:spPr bwMode="auto">
              <a:xfrm>
                <a:off x="4270" y="1363"/>
                <a:ext cx="1534" cy="316"/>
              </a:xfrm>
              <a:prstGeom prst="rect">
                <a:avLst/>
              </a:prstGeom>
              <a:noFill/>
              <a:ln w="9525">
                <a:noFill/>
                <a:miter lim="800000"/>
                <a:headEnd/>
                <a:tailEnd/>
              </a:ln>
              <a:effectLst/>
            </p:spPr>
            <p:txBody>
              <a:bodyPr wrap="none">
                <a:spAutoFit/>
              </a:bodyPr>
              <a:lstStyle/>
              <a:p>
                <a:pPr algn="ctr">
                  <a:defRPr/>
                </a:pPr>
                <a:r>
                  <a:rPr lang="en-US" sz="900">
                    <a:effectLst>
                      <a:outerShdw blurRad="38100" dist="38100" dir="2700000" algn="tl">
                        <a:srgbClr val="000000"/>
                      </a:outerShdw>
                    </a:effectLst>
                    <a:cs typeface="+mn-cs"/>
                  </a:rPr>
                  <a:t>Private Investors</a:t>
                </a:r>
              </a:p>
            </p:txBody>
          </p:sp>
          <p:sp>
            <p:nvSpPr>
              <p:cNvPr id="9" name="Text Box 18"/>
              <p:cNvSpPr txBox="1">
                <a:spLocks noChangeArrowheads="1"/>
              </p:cNvSpPr>
              <p:nvPr/>
            </p:nvSpPr>
            <p:spPr bwMode="auto">
              <a:xfrm>
                <a:off x="4270" y="2213"/>
                <a:ext cx="1293" cy="316"/>
              </a:xfrm>
              <a:prstGeom prst="rect">
                <a:avLst/>
              </a:prstGeom>
              <a:noFill/>
              <a:ln w="9525">
                <a:noFill/>
                <a:miter lim="800000"/>
                <a:headEnd/>
                <a:tailEnd/>
              </a:ln>
              <a:effectLst/>
            </p:spPr>
            <p:txBody>
              <a:bodyPr>
                <a:spAutoFit/>
              </a:bodyPr>
              <a:lstStyle/>
              <a:p>
                <a:pPr algn="ctr">
                  <a:defRPr/>
                </a:pPr>
                <a:r>
                  <a:rPr lang="en-US" sz="900">
                    <a:effectLst>
                      <a:outerShdw blurRad="38100" dist="38100" dir="2700000" algn="tl">
                        <a:srgbClr val="000000"/>
                      </a:outerShdw>
                    </a:effectLst>
                    <a:cs typeface="+mn-cs"/>
                  </a:rPr>
                  <a:t>REITs</a:t>
                </a:r>
              </a:p>
            </p:txBody>
          </p:sp>
          <p:sp>
            <p:nvSpPr>
              <p:cNvPr id="10" name="Text Box 19"/>
              <p:cNvSpPr txBox="1">
                <a:spLocks noChangeArrowheads="1"/>
              </p:cNvSpPr>
              <p:nvPr/>
            </p:nvSpPr>
            <p:spPr bwMode="auto">
              <a:xfrm>
                <a:off x="4277" y="2868"/>
                <a:ext cx="1406" cy="316"/>
              </a:xfrm>
              <a:prstGeom prst="rect">
                <a:avLst/>
              </a:prstGeom>
              <a:noFill/>
              <a:ln w="9525">
                <a:noFill/>
                <a:miter lim="800000"/>
                <a:headEnd/>
                <a:tailEnd/>
              </a:ln>
              <a:effectLst/>
            </p:spPr>
            <p:txBody>
              <a:bodyPr wrap="none">
                <a:spAutoFit/>
              </a:bodyPr>
              <a:lstStyle/>
              <a:p>
                <a:pPr algn="ctr">
                  <a:defRPr/>
                </a:pPr>
                <a:r>
                  <a:rPr lang="en-US" sz="900" dirty="0">
                    <a:effectLst>
                      <a:outerShdw blurRad="38100" dist="38100" dir="2700000" algn="tl">
                        <a:srgbClr val="000000"/>
                      </a:outerShdw>
                    </a:effectLst>
                    <a:cs typeface="+mn-cs"/>
                  </a:rPr>
                  <a:t>Pension Funds</a:t>
                </a:r>
              </a:p>
            </p:txBody>
          </p:sp>
          <p:sp>
            <p:nvSpPr>
              <p:cNvPr id="11" name="Text Box 20"/>
              <p:cNvSpPr txBox="1">
                <a:spLocks noChangeArrowheads="1"/>
              </p:cNvSpPr>
              <p:nvPr/>
            </p:nvSpPr>
            <p:spPr bwMode="auto">
              <a:xfrm>
                <a:off x="4270" y="3294"/>
                <a:ext cx="1603" cy="316"/>
              </a:xfrm>
              <a:prstGeom prst="rect">
                <a:avLst/>
              </a:prstGeom>
              <a:noFill/>
              <a:ln w="9525">
                <a:noFill/>
                <a:miter lim="800000"/>
                <a:headEnd/>
                <a:tailEnd/>
              </a:ln>
              <a:effectLst/>
            </p:spPr>
            <p:txBody>
              <a:bodyPr wrap="none">
                <a:spAutoFit/>
              </a:bodyPr>
              <a:lstStyle/>
              <a:p>
                <a:pPr algn="ctr">
                  <a:defRPr/>
                </a:pPr>
                <a:r>
                  <a:rPr lang="en-US" sz="900">
                    <a:effectLst>
                      <a:outerShdw blurRad="38100" dist="38100" dir="2700000" algn="tl">
                        <a:srgbClr val="000000"/>
                      </a:outerShdw>
                    </a:effectLst>
                    <a:cs typeface="+mn-cs"/>
                  </a:rPr>
                  <a:t>Foreign Investors</a:t>
                </a:r>
              </a:p>
            </p:txBody>
          </p:sp>
          <p:sp>
            <p:nvSpPr>
              <p:cNvPr id="12" name="Text Box 21"/>
              <p:cNvSpPr txBox="1">
                <a:spLocks noChangeArrowheads="1"/>
              </p:cNvSpPr>
              <p:nvPr/>
            </p:nvSpPr>
            <p:spPr bwMode="auto">
              <a:xfrm>
                <a:off x="4270" y="3459"/>
                <a:ext cx="2027" cy="314"/>
              </a:xfrm>
              <a:prstGeom prst="rect">
                <a:avLst/>
              </a:prstGeom>
              <a:noFill/>
              <a:ln w="9525">
                <a:noFill/>
                <a:miter lim="800000"/>
                <a:headEnd/>
                <a:tailEnd/>
              </a:ln>
              <a:effectLst/>
            </p:spPr>
            <p:txBody>
              <a:bodyPr wrap="none">
                <a:spAutoFit/>
              </a:bodyPr>
              <a:lstStyle/>
              <a:p>
                <a:pPr algn="ctr">
                  <a:defRPr/>
                </a:pPr>
                <a:r>
                  <a:rPr lang="en-US" sz="900" dirty="0">
                    <a:effectLst>
                      <a:outerShdw blurRad="38100" dist="38100" dir="2700000" algn="tl">
                        <a:srgbClr val="000000"/>
                      </a:outerShdw>
                    </a:effectLst>
                    <a:cs typeface="+mn-cs"/>
                  </a:rPr>
                  <a:t>Public Untraded Funds</a:t>
                </a:r>
              </a:p>
            </p:txBody>
          </p:sp>
          <p:sp>
            <p:nvSpPr>
              <p:cNvPr id="13" name="Text Box 22"/>
              <p:cNvSpPr txBox="1">
                <a:spLocks noChangeArrowheads="1"/>
              </p:cNvSpPr>
              <p:nvPr/>
            </p:nvSpPr>
            <p:spPr bwMode="auto">
              <a:xfrm>
                <a:off x="4270" y="3623"/>
                <a:ext cx="1256" cy="316"/>
              </a:xfrm>
              <a:prstGeom prst="rect">
                <a:avLst/>
              </a:prstGeom>
              <a:noFill/>
              <a:ln w="9525">
                <a:noFill/>
                <a:miter lim="800000"/>
                <a:headEnd/>
                <a:tailEnd/>
              </a:ln>
              <a:effectLst/>
            </p:spPr>
            <p:txBody>
              <a:bodyPr wrap="none">
                <a:spAutoFit/>
              </a:bodyPr>
              <a:lstStyle/>
              <a:p>
                <a:pPr algn="ctr">
                  <a:defRPr/>
                </a:pPr>
                <a:r>
                  <a:rPr lang="en-US" sz="900" dirty="0">
                    <a:effectLst>
                      <a:outerShdw blurRad="38100" dist="38100" dir="2700000" algn="tl">
                        <a:srgbClr val="000000"/>
                      </a:outerShdw>
                    </a:effectLst>
                    <a:cs typeface="+mn-cs"/>
                  </a:rPr>
                  <a:t>Life Insurers</a:t>
                </a:r>
              </a:p>
            </p:txBody>
          </p:sp>
        </p:grpSp>
      </p:grpSp>
      <p:pic>
        <p:nvPicPr>
          <p:cNvPr id="128002" name="Picture 2"/>
          <p:cNvPicPr>
            <a:picLocks noChangeAspect="1" noChangeArrowheads="1"/>
          </p:cNvPicPr>
          <p:nvPr/>
        </p:nvPicPr>
        <p:blipFill>
          <a:blip r:embed="rId5" cstate="print"/>
          <a:srcRect/>
          <a:stretch>
            <a:fillRect/>
          </a:stretch>
        </p:blipFill>
        <p:spPr bwMode="auto">
          <a:xfrm>
            <a:off x="4648200" y="838200"/>
            <a:ext cx="4268788" cy="3201988"/>
          </a:xfrm>
          <a:prstGeom prst="rect">
            <a:avLst/>
          </a:prstGeom>
          <a:noFill/>
          <a:ln w="9525">
            <a:noFill/>
            <a:miter lim="800000"/>
            <a:headEnd/>
            <a:tailEnd/>
          </a:ln>
        </p:spPr>
      </p:pic>
      <p:pic>
        <p:nvPicPr>
          <p:cNvPr id="128006" name="Picture 6"/>
          <p:cNvPicPr>
            <a:picLocks noChangeAspect="1" noChangeArrowheads="1"/>
          </p:cNvPicPr>
          <p:nvPr/>
        </p:nvPicPr>
        <p:blipFill>
          <a:blip r:embed="rId6" cstate="print"/>
          <a:srcRect/>
          <a:stretch>
            <a:fillRect/>
          </a:stretch>
        </p:blipFill>
        <p:spPr bwMode="auto">
          <a:xfrm>
            <a:off x="5638800" y="2362200"/>
            <a:ext cx="3276600" cy="24574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05891">
                                            <p:txEl>
                                              <p:pRg st="8" end="8"/>
                                            </p:txEl>
                                          </p:spTgt>
                                        </p:tgtEl>
                                        <p:attrNameLst>
                                          <p:attrName>style.visibility</p:attrName>
                                        </p:attrNameLst>
                                      </p:cBhvr>
                                      <p:to>
                                        <p:strVal val="visible"/>
                                      </p:to>
                                    </p:set>
                                    <p:animEffect transition="in" filter="fade">
                                      <p:cBhvr>
                                        <p:cTn id="7" dur="1000"/>
                                        <p:tgtEl>
                                          <p:spTgt spid="805891">
                                            <p:txEl>
                                              <p:pRg st="8" end="8"/>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05891">
                                            <p:txEl>
                                              <p:pRg st="9" end="9"/>
                                            </p:txEl>
                                          </p:spTgt>
                                        </p:tgtEl>
                                        <p:attrNameLst>
                                          <p:attrName>style.visibility</p:attrName>
                                        </p:attrNameLst>
                                      </p:cBhvr>
                                      <p:to>
                                        <p:strVal val="visible"/>
                                      </p:to>
                                    </p:set>
                                    <p:animEffect transition="in" filter="fade">
                                      <p:cBhvr>
                                        <p:cTn id="10" dur="1000"/>
                                        <p:tgtEl>
                                          <p:spTgt spid="805891">
                                            <p:txEl>
                                              <p:pRg st="9" end="9"/>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805891">
                                            <p:txEl>
                                              <p:pRg st="10" end="10"/>
                                            </p:txEl>
                                          </p:spTgt>
                                        </p:tgtEl>
                                        <p:attrNameLst>
                                          <p:attrName>style.visibility</p:attrName>
                                        </p:attrNameLst>
                                      </p:cBhvr>
                                      <p:to>
                                        <p:strVal val="visible"/>
                                      </p:to>
                                    </p:set>
                                    <p:animEffect transition="in" filter="fade">
                                      <p:cBhvr>
                                        <p:cTn id="13" dur="1000"/>
                                        <p:tgtEl>
                                          <p:spTgt spid="805891">
                                            <p:txEl>
                                              <p:pRg st="10" end="10"/>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805891">
                                            <p:txEl>
                                              <p:pRg st="11" end="11"/>
                                            </p:txEl>
                                          </p:spTgt>
                                        </p:tgtEl>
                                        <p:attrNameLst>
                                          <p:attrName>style.visibility</p:attrName>
                                        </p:attrNameLst>
                                      </p:cBhvr>
                                      <p:to>
                                        <p:strVal val="visible"/>
                                      </p:to>
                                    </p:set>
                                    <p:animEffect transition="in" filter="fade">
                                      <p:cBhvr>
                                        <p:cTn id="16" dur="1000"/>
                                        <p:tgtEl>
                                          <p:spTgt spid="805891">
                                            <p:txEl>
                                              <p:pRg st="11" end="1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28002"/>
                                        </p:tgtEl>
                                        <p:attrNameLst>
                                          <p:attrName>style.visibility</p:attrName>
                                        </p:attrNameLst>
                                      </p:cBhvr>
                                      <p:to>
                                        <p:strVal val="visible"/>
                                      </p:to>
                                    </p:set>
                                    <p:animEffect transition="in" filter="fade">
                                      <p:cBhvr>
                                        <p:cTn id="26" dur="1000"/>
                                        <p:tgtEl>
                                          <p:spTgt spid="12800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28006"/>
                                        </p:tgtEl>
                                        <p:attrNameLst>
                                          <p:attrName>style.visibility</p:attrName>
                                        </p:attrNameLst>
                                      </p:cBhvr>
                                      <p:to>
                                        <p:strVal val="visible"/>
                                      </p:to>
                                    </p:set>
                                    <p:animEffect transition="in" filter="fade">
                                      <p:cBhvr>
                                        <p:cTn id="31" dur="1000"/>
                                        <p:tgtEl>
                                          <p:spTgt spid="1280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PWATCHLASTPREPREVISION" val="33"/>
</p:tagLst>
</file>

<file path=ppt/theme/theme1.xml><?xml version="1.0" encoding="utf-8"?>
<a:theme xmlns:a="http://schemas.openxmlformats.org/drawingml/2006/main" name="Default Design">
  <a:themeElements>
    <a:clrScheme name="">
      <a:dk1>
        <a:srgbClr val="808080"/>
      </a:dk1>
      <a:lt1>
        <a:srgbClr val="FFFF00"/>
      </a:lt1>
      <a:dk2>
        <a:srgbClr val="0000FF"/>
      </a:dk2>
      <a:lt2>
        <a:srgbClr val="FFFF00"/>
      </a:lt2>
      <a:accent1>
        <a:srgbClr val="CC3300"/>
      </a:accent1>
      <a:accent2>
        <a:srgbClr val="3333CC"/>
      </a:accent2>
      <a:accent3>
        <a:srgbClr val="AAAAFF"/>
      </a:accent3>
      <a:accent4>
        <a:srgbClr val="DADA00"/>
      </a:accent4>
      <a:accent5>
        <a:srgbClr val="E2ADA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1" i="1"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1" i="1"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9174</TotalTime>
  <Words>9938</Words>
  <Application>Microsoft Office PowerPoint</Application>
  <PresentationFormat>On-screen Show (4:3)</PresentationFormat>
  <Paragraphs>466</Paragraphs>
  <Slides>48</Slides>
  <Notes>48</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Default Design</vt:lpstr>
      <vt:lpstr>An Introduction to Feasibility Analysis: An Annotated Presentation</vt:lpstr>
      <vt:lpstr>Feasibility Process</vt:lpstr>
      <vt:lpstr>The Definition of Real Estate</vt:lpstr>
      <vt:lpstr>Dimensionality of  Real Estate</vt:lpstr>
      <vt:lpstr>Three Major Attributes of Real Estate</vt:lpstr>
      <vt:lpstr>Types of Real Estate Feasibility Problems</vt:lpstr>
      <vt:lpstr>Site in search of a use</vt:lpstr>
      <vt:lpstr>Use in search of a site</vt:lpstr>
      <vt:lpstr>Investor in search of involvement</vt:lpstr>
      <vt:lpstr>Ten Steps to Feasibility Site in Search of Use</vt:lpstr>
      <vt:lpstr>A Definition of Feasibility</vt:lpstr>
      <vt:lpstr>Project: Process Overview</vt:lpstr>
      <vt:lpstr>Step 1:  Problem Statement</vt:lpstr>
      <vt:lpstr>Context: Problem Statement</vt:lpstr>
      <vt:lpstr>Investor Profiles</vt:lpstr>
      <vt:lpstr>Step 2:  Situational Analysis</vt:lpstr>
      <vt:lpstr>Situational Overview</vt:lpstr>
      <vt:lpstr>Competitive Analysis</vt:lpstr>
      <vt:lpstr>Step 3: SEL-Physical/Technical Context</vt:lpstr>
      <vt:lpstr>Static and Environmental Attributes</vt:lpstr>
      <vt:lpstr>Environmental Attributes</vt:lpstr>
      <vt:lpstr>Dynamic Location Attributes</vt:lpstr>
      <vt:lpstr>Location and General Linkages</vt:lpstr>
      <vt:lpstr>Linkages and Connectivity</vt:lpstr>
      <vt:lpstr>Micro-Linkages: Ingress/Egress</vt:lpstr>
      <vt:lpstr>Step 4: Legal-Political-Ethical Constraints</vt:lpstr>
      <vt:lpstr>Parcel Data Search</vt:lpstr>
      <vt:lpstr>Change Rationale: Zoning, Traffic</vt:lpstr>
      <vt:lpstr>Step 6: Trade Area Delineation</vt:lpstr>
      <vt:lpstr>Trade Area Delineation: Rings are Out</vt:lpstr>
      <vt:lpstr>Trade Area Delineation</vt:lpstr>
      <vt:lpstr>Step 7: Competitive Market &amp; Demographics</vt:lpstr>
      <vt:lpstr>Delineate/Analyze Customized Area</vt:lpstr>
      <vt:lpstr>Competitive Analysis</vt:lpstr>
      <vt:lpstr>Market Analysis and Synergy</vt:lpstr>
      <vt:lpstr>Step 8:  Alternative Uses/Users’ Profiles</vt:lpstr>
      <vt:lpstr>Target Market</vt:lpstr>
      <vt:lpstr>Target Market Analyis</vt:lpstr>
      <vt:lpstr>In the End, It’s All About the Numbers</vt:lpstr>
      <vt:lpstr>Step 9: Alternative Uses and Scenarios</vt:lpstr>
      <vt:lpstr>Design Concepts</vt:lpstr>
      <vt:lpstr>Alternative Use: Numbers and More Numbers</vt:lpstr>
      <vt:lpstr>Most Fitting Use: An Integrated Approach</vt:lpstr>
      <vt:lpstr>Alternative Use Recommendation</vt:lpstr>
      <vt:lpstr>Step 10: Final Use Specification &amp; Packaging</vt:lpstr>
      <vt:lpstr>Final Design and Financials</vt:lpstr>
      <vt:lpstr>Implementation Timeline, Risk Mgmt. and Marketing</vt:lpstr>
      <vt:lpstr>Exit Strategy and Conclusion</vt:lpstr>
    </vt:vector>
  </TitlesOfParts>
  <Company>Situs Research</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Video3</dc:title>
  <dc:creator>JR DeLisle</dc:creator>
  <cp:lastModifiedBy>JRDeLisle</cp:lastModifiedBy>
  <cp:revision>328</cp:revision>
  <dcterms:created xsi:type="dcterms:W3CDTF">2000-11-05T23:19:18Z</dcterms:created>
  <dcterms:modified xsi:type="dcterms:W3CDTF">2010-02-16T18:02:03Z</dcterms:modified>
</cp:coreProperties>
</file>