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265" r:id="rId2"/>
    <p:sldId id="266" r:id="rId3"/>
    <p:sldId id="438" r:id="rId4"/>
    <p:sldId id="483" r:id="rId5"/>
    <p:sldId id="460" r:id="rId6"/>
    <p:sldId id="459" r:id="rId7"/>
    <p:sldId id="468" r:id="rId8"/>
    <p:sldId id="467" r:id="rId9"/>
    <p:sldId id="447" r:id="rId10"/>
    <p:sldId id="384" r:id="rId11"/>
    <p:sldId id="381" r:id="rId12"/>
    <p:sldId id="397" r:id="rId13"/>
    <p:sldId id="273" r:id="rId14"/>
    <p:sldId id="385" r:id="rId15"/>
    <p:sldId id="354" r:id="rId16"/>
    <p:sldId id="369" r:id="rId17"/>
    <p:sldId id="278" r:id="rId18"/>
    <p:sldId id="275" r:id="rId19"/>
    <p:sldId id="364" r:id="rId20"/>
    <p:sldId id="286" r:id="rId21"/>
    <p:sldId id="287" r:id="rId22"/>
    <p:sldId id="440" r:id="rId23"/>
    <p:sldId id="485" r:id="rId24"/>
    <p:sldId id="481" r:id="rId25"/>
    <p:sldId id="448" r:id="rId26"/>
    <p:sldId id="449" r:id="rId27"/>
    <p:sldId id="406" r:id="rId28"/>
    <p:sldId id="368" r:id="rId29"/>
    <p:sldId id="462" r:id="rId30"/>
    <p:sldId id="463" r:id="rId31"/>
    <p:sldId id="289" r:id="rId32"/>
    <p:sldId id="290" r:id="rId33"/>
    <p:sldId id="446" r:id="rId34"/>
    <p:sldId id="464" r:id="rId35"/>
    <p:sldId id="297" r:id="rId36"/>
    <p:sldId id="482" r:id="rId37"/>
    <p:sldId id="471" r:id="rId38"/>
    <p:sldId id="455" r:id="rId39"/>
    <p:sldId id="456" r:id="rId40"/>
    <p:sldId id="442" r:id="rId41"/>
    <p:sldId id="388" r:id="rId42"/>
    <p:sldId id="394" r:id="rId43"/>
    <p:sldId id="344" r:id="rId44"/>
  </p:sldIdLst>
  <p:sldSz cx="9144000" cy="6858000" type="screen4x3"/>
  <p:notesSz cx="6858000" cy="93122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85110" autoAdjust="0"/>
  </p:normalViewPr>
  <p:slideViewPr>
    <p:cSldViewPr>
      <p:cViewPr>
        <p:scale>
          <a:sx n="69" d="100"/>
          <a:sy n="69" d="100"/>
        </p:scale>
        <p:origin x="-882" y="270"/>
      </p:cViewPr>
      <p:guideLst>
        <p:guide orient="horz" pos="2160"/>
        <p:guide pos="2880"/>
      </p:guideLst>
    </p:cSldViewPr>
  </p:slideViewPr>
  <p:notesTextViewPr>
    <p:cViewPr>
      <p:scale>
        <a:sx n="100" d="100"/>
        <a:sy n="100" d="100"/>
      </p:scale>
      <p:origin x="0" y="444"/>
    </p:cViewPr>
  </p:notesTextViewPr>
  <p:sorterViewPr>
    <p:cViewPr>
      <p:scale>
        <a:sx n="100" d="100"/>
        <a:sy n="100" d="100"/>
      </p:scale>
      <p:origin x="0" y="0"/>
    </p:cViewPr>
  </p:sorterViewPr>
  <p:notesViewPr>
    <p:cSldViewPr>
      <p:cViewPr>
        <p:scale>
          <a:sx n="160" d="100"/>
          <a:sy n="160" d="100"/>
        </p:scale>
        <p:origin x="-78" y="1218"/>
      </p:cViewPr>
      <p:guideLst>
        <p:guide orient="horz" pos="2933"/>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manualLayout>
          <c:layoutTarget val="inner"/>
          <c:xMode val="edge"/>
          <c:yMode val="edge"/>
          <c:x val="9.6038415366146768E-2"/>
          <c:y val="6.7146282973621532E-2"/>
          <c:w val="0.89195678271308565"/>
          <c:h val="0.86570743405275774"/>
        </c:manualLayout>
      </c:layout>
      <c:barChart>
        <c:barDir val="col"/>
        <c:grouping val="clustered"/>
        <c:ser>
          <c:idx val="1"/>
          <c:order val="0"/>
          <c:tx>
            <c:strRef>
              <c:f>Sheet1!$A$2</c:f>
              <c:strCache>
                <c:ptCount val="1"/>
              </c:strCache>
            </c:strRef>
          </c:tx>
          <c:spPr>
            <a:solidFill>
              <a:schemeClr val="accent2"/>
            </a:solidFill>
            <a:ln w="26256">
              <a:solidFill>
                <a:srgbClr val="00FFFF"/>
              </a:solidFill>
              <a:prstDash val="solid"/>
            </a:ln>
          </c:spPr>
          <c:cat>
            <c:numRef>
              <c:f>Sheet1!$B$1:$DX$1</c:f>
              <c:numCache>
                <c:formatCode>General</c:formatCode>
                <c:ptCount val="127"/>
                <c:pt idx="0">
                  <c:v>74</c:v>
                </c:pt>
                <c:pt idx="4">
                  <c:v>75</c:v>
                </c:pt>
                <c:pt idx="8">
                  <c:v>76</c:v>
                </c:pt>
                <c:pt idx="12">
                  <c:v>77</c:v>
                </c:pt>
                <c:pt idx="16">
                  <c:v>78</c:v>
                </c:pt>
                <c:pt idx="20">
                  <c:v>79</c:v>
                </c:pt>
                <c:pt idx="24">
                  <c:v>80</c:v>
                </c:pt>
                <c:pt idx="28">
                  <c:v>81</c:v>
                </c:pt>
                <c:pt idx="32">
                  <c:v>82</c:v>
                </c:pt>
                <c:pt idx="36">
                  <c:v>83</c:v>
                </c:pt>
                <c:pt idx="40">
                  <c:v>84</c:v>
                </c:pt>
                <c:pt idx="44">
                  <c:v>85</c:v>
                </c:pt>
                <c:pt idx="48">
                  <c:v>86</c:v>
                </c:pt>
                <c:pt idx="52">
                  <c:v>87</c:v>
                </c:pt>
                <c:pt idx="56">
                  <c:v>88</c:v>
                </c:pt>
                <c:pt idx="60">
                  <c:v>89</c:v>
                </c:pt>
                <c:pt idx="64">
                  <c:v>90</c:v>
                </c:pt>
                <c:pt idx="68">
                  <c:v>91</c:v>
                </c:pt>
                <c:pt idx="72">
                  <c:v>92</c:v>
                </c:pt>
                <c:pt idx="76">
                  <c:v>93</c:v>
                </c:pt>
                <c:pt idx="80">
                  <c:v>94</c:v>
                </c:pt>
                <c:pt idx="84">
                  <c:v>95</c:v>
                </c:pt>
                <c:pt idx="88">
                  <c:v>96</c:v>
                </c:pt>
                <c:pt idx="92">
                  <c:v>97</c:v>
                </c:pt>
                <c:pt idx="96">
                  <c:v>98</c:v>
                </c:pt>
                <c:pt idx="100">
                  <c:v>99</c:v>
                </c:pt>
                <c:pt idx="104">
                  <c:v>0</c:v>
                </c:pt>
                <c:pt idx="108">
                  <c:v>1</c:v>
                </c:pt>
                <c:pt idx="112">
                  <c:v>2</c:v>
                </c:pt>
                <c:pt idx="116">
                  <c:v>2003</c:v>
                </c:pt>
                <c:pt idx="120">
                  <c:v>4</c:v>
                </c:pt>
                <c:pt idx="124">
                  <c:v>2005</c:v>
                </c:pt>
              </c:numCache>
            </c:numRef>
          </c:cat>
          <c:val>
            <c:numRef>
              <c:f>Sheet1!$B$2:$DX$2</c:f>
              <c:numCache>
                <c:formatCode>0.00%</c:formatCode>
                <c:ptCount val="127"/>
                <c:pt idx="0">
                  <c:v>0</c:v>
                </c:pt>
                <c:pt idx="1">
                  <c:v>0</c:v>
                </c:pt>
                <c:pt idx="2">
                  <c:v>0</c:v>
                </c:pt>
                <c:pt idx="3">
                  <c:v>0</c:v>
                </c:pt>
                <c:pt idx="4">
                  <c:v>0</c:v>
                </c:pt>
                <c:pt idx="5">
                  <c:v>0</c:v>
                </c:pt>
                <c:pt idx="6">
                  <c:v>0</c:v>
                </c:pt>
                <c:pt idx="7">
                  <c:v>0</c:v>
                </c:pt>
                <c:pt idx="8">
                  <c:v>0</c:v>
                </c:pt>
                <c:pt idx="12">
                  <c:v>0</c:v>
                </c:pt>
                <c:pt idx="16">
                  <c:v>0</c:v>
                </c:pt>
                <c:pt idx="20">
                  <c:v>0.16100000000000045</c:v>
                </c:pt>
                <c:pt idx="24">
                  <c:v>0.2046</c:v>
                </c:pt>
                <c:pt idx="28">
                  <c:v>0.18090000000000067</c:v>
                </c:pt>
                <c:pt idx="32">
                  <c:v>0.16620000000000051</c:v>
                </c:pt>
                <c:pt idx="36">
                  <c:v>9.4300000000000064E-2</c:v>
                </c:pt>
                <c:pt idx="40">
                  <c:v>0.13339999999999999</c:v>
                </c:pt>
                <c:pt idx="44">
                  <c:v>0.13840000000000041</c:v>
                </c:pt>
                <c:pt idx="48">
                  <c:v>0.11240000000000012</c:v>
                </c:pt>
                <c:pt idx="52">
                  <c:v>8.3000000000000268E-2</c:v>
                </c:pt>
                <c:pt idx="56">
                  <c:v>8.0000000000000224E-2</c:v>
                </c:pt>
                <c:pt idx="60">
                  <c:v>9.6200000000000063E-2</c:v>
                </c:pt>
                <c:pt idx="64">
                  <c:v>7.770000000000038E-2</c:v>
                </c:pt>
                <c:pt idx="68">
                  <c:v>2.300000000000001E-2</c:v>
                </c:pt>
                <c:pt idx="72">
                  <c:v>-5.5900000000000033E-2</c:v>
                </c:pt>
                <c:pt idx="76">
                  <c:v>-4.2600000000000013E-2</c:v>
                </c:pt>
                <c:pt idx="80">
                  <c:v>1.380000000000008E-2</c:v>
                </c:pt>
                <c:pt idx="84">
                  <c:v>6.3900000000000012E-2</c:v>
                </c:pt>
                <c:pt idx="88">
                  <c:v>7.5400000000000134E-2</c:v>
                </c:pt>
                <c:pt idx="92">
                  <c:v>0.10310000000000002</c:v>
                </c:pt>
                <c:pt idx="96">
                  <c:v>0.13900000000000001</c:v>
                </c:pt>
                <c:pt idx="100">
                  <c:v>0.16240000000000057</c:v>
                </c:pt>
                <c:pt idx="104">
                  <c:v>0.1140000000000002</c:v>
                </c:pt>
                <c:pt idx="108">
                  <c:v>0.12310000000000022</c:v>
                </c:pt>
                <c:pt idx="112">
                  <c:v>7.3200000000000029E-2</c:v>
                </c:pt>
                <c:pt idx="116">
                  <c:v>6.8099999999999994E-2</c:v>
                </c:pt>
                <c:pt idx="120">
                  <c:v>9.1800000000000048E-2</c:v>
                </c:pt>
                <c:pt idx="124">
                  <c:v>0.14540000000000058</c:v>
                </c:pt>
              </c:numCache>
            </c:numRef>
          </c:val>
        </c:ser>
        <c:axId val="77630464"/>
        <c:axId val="77640448"/>
      </c:barChart>
      <c:catAx>
        <c:axId val="77630464"/>
        <c:scaling>
          <c:orientation val="minMax"/>
        </c:scaling>
        <c:axPos val="b"/>
        <c:numFmt formatCode="General" sourceLinked="1"/>
        <c:tickLblPos val="nextTo"/>
        <c:spPr>
          <a:ln w="3282">
            <a:solidFill>
              <a:schemeClr val="tx1"/>
            </a:solidFill>
            <a:prstDash val="solid"/>
          </a:ln>
        </c:spPr>
        <c:txPr>
          <a:bodyPr rot="-2700000" vert="horz"/>
          <a:lstStyle/>
          <a:p>
            <a:pPr>
              <a:defRPr sz="1034" b="0" i="0" u="none" strike="noStrike" baseline="0">
                <a:solidFill>
                  <a:schemeClr val="tx1"/>
                </a:solidFill>
                <a:latin typeface="Arial"/>
                <a:ea typeface="Arial"/>
                <a:cs typeface="Arial"/>
              </a:defRPr>
            </a:pPr>
            <a:endParaRPr lang="en-US"/>
          </a:p>
        </c:txPr>
        <c:crossAx val="77640448"/>
        <c:crosses val="autoZero"/>
        <c:lblAlgn val="ctr"/>
        <c:lblOffset val="100"/>
        <c:tickLblSkip val="2"/>
        <c:tickMarkSkip val="1"/>
      </c:catAx>
      <c:valAx>
        <c:axId val="77640448"/>
        <c:scaling>
          <c:orientation val="minMax"/>
          <c:max val="0.25"/>
          <c:min val="-0.15000000000000024"/>
        </c:scaling>
        <c:axPos val="l"/>
        <c:majorGridlines>
          <c:spPr>
            <a:ln w="13128">
              <a:solidFill>
                <a:schemeClr val="tx1"/>
              </a:solidFill>
              <a:prstDash val="solid"/>
            </a:ln>
          </c:spPr>
        </c:majorGridlines>
        <c:numFmt formatCode="0%" sourceLinked="0"/>
        <c:minorTickMark val="in"/>
        <c:tickLblPos val="nextTo"/>
        <c:spPr>
          <a:ln w="9846">
            <a:noFill/>
          </a:ln>
        </c:spPr>
        <c:txPr>
          <a:bodyPr rot="0" vert="horz"/>
          <a:lstStyle/>
          <a:p>
            <a:pPr>
              <a:defRPr sz="1654" b="0" i="0" u="none" strike="noStrike" baseline="0">
                <a:solidFill>
                  <a:schemeClr val="tx1"/>
                </a:solidFill>
                <a:latin typeface="Arial"/>
                <a:ea typeface="Arial"/>
                <a:cs typeface="Arial"/>
              </a:defRPr>
            </a:pPr>
            <a:endParaRPr lang="en-US"/>
          </a:p>
        </c:txPr>
        <c:crossAx val="77630464"/>
        <c:crosses val="autoZero"/>
        <c:crossBetween val="between"/>
      </c:valAx>
      <c:spPr>
        <a:noFill/>
        <a:ln w="13128">
          <a:solidFill>
            <a:srgbClr val="808080"/>
          </a:solidFill>
          <a:prstDash val="solid"/>
        </a:ln>
      </c:spPr>
    </c:plotArea>
    <c:plotVisOnly val="1"/>
    <c:dispBlanksAs val="gap"/>
  </c:chart>
  <c:spPr>
    <a:noFill/>
    <a:ln>
      <a:noFill/>
    </a:ln>
  </c:spPr>
  <c:txPr>
    <a:bodyPr/>
    <a:lstStyle/>
    <a:p>
      <a:pPr>
        <a:defRPr sz="1034" b="0" i="0" u="none" strike="noStrike" baseline="0">
          <a:solidFill>
            <a:schemeClr val="tx1"/>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image" Target="../media/image6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smtClean="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65614"/>
          </a:xfrm>
          <a:prstGeom prst="rect">
            <a:avLst/>
          </a:prstGeom>
        </p:spPr>
        <p:txBody>
          <a:bodyPr vert="horz" lIns="91440" tIns="45720" rIns="91440" bIns="45720" rtlCol="0"/>
          <a:lstStyle>
            <a:lvl1pPr algn="r">
              <a:defRPr sz="1200" smtClean="0">
                <a:latin typeface="Arial" charset="0"/>
                <a:cs typeface="Arial" charset="0"/>
              </a:defRPr>
            </a:lvl1pPr>
          </a:lstStyle>
          <a:p>
            <a:pPr>
              <a:defRPr/>
            </a:pPr>
            <a:fld id="{B81661E5-0628-42A4-8D54-B6EF253EB454}" type="datetimeFigureOut">
              <a:rPr lang="en-US"/>
              <a:pPr>
                <a:defRPr/>
              </a:pPr>
              <a:t>12/10/2009</a:t>
            </a:fld>
            <a:endParaRPr lang="en-US"/>
          </a:p>
        </p:txBody>
      </p:sp>
      <p:sp>
        <p:nvSpPr>
          <p:cNvPr id="4" name="Footer Placeholder 3"/>
          <p:cNvSpPr>
            <a:spLocks noGrp="1"/>
          </p:cNvSpPr>
          <p:nvPr>
            <p:ph type="ftr" sz="quarter" idx="2"/>
          </p:nvPr>
        </p:nvSpPr>
        <p:spPr>
          <a:xfrm>
            <a:off x="0" y="8845045"/>
            <a:ext cx="2971800" cy="465614"/>
          </a:xfrm>
          <a:prstGeom prst="rect">
            <a:avLst/>
          </a:prstGeom>
        </p:spPr>
        <p:txBody>
          <a:bodyPr vert="horz" lIns="91440" tIns="45720" rIns="91440" bIns="45720" rtlCol="0" anchor="b"/>
          <a:lstStyle>
            <a:lvl1pPr algn="l">
              <a:defRPr sz="1200" smtClean="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845045"/>
            <a:ext cx="2971800" cy="465614"/>
          </a:xfrm>
          <a:prstGeom prst="rect">
            <a:avLst/>
          </a:prstGeom>
        </p:spPr>
        <p:txBody>
          <a:bodyPr vert="horz" lIns="91440" tIns="45720" rIns="91440" bIns="45720" rtlCol="0" anchor="b"/>
          <a:lstStyle>
            <a:lvl1pPr algn="r">
              <a:defRPr sz="1200" smtClean="0">
                <a:latin typeface="Arial" charset="0"/>
                <a:cs typeface="Arial" charset="0"/>
              </a:defRPr>
            </a:lvl1pPr>
          </a:lstStyle>
          <a:p>
            <a:pPr>
              <a:defRPr/>
            </a:pPr>
            <a:fld id="{5F09360E-0801-4EF1-84B1-EEDD6DA1D85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smtClean="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65614"/>
          </a:xfrm>
          <a:prstGeom prst="rect">
            <a:avLst/>
          </a:prstGeom>
        </p:spPr>
        <p:txBody>
          <a:bodyPr vert="horz" lIns="91440" tIns="45720" rIns="91440" bIns="45720" rtlCol="0"/>
          <a:lstStyle>
            <a:lvl1pPr algn="r">
              <a:defRPr sz="1200" smtClean="0">
                <a:latin typeface="Arial" charset="0"/>
                <a:cs typeface="Arial" charset="0"/>
              </a:defRPr>
            </a:lvl1pPr>
          </a:lstStyle>
          <a:p>
            <a:pPr>
              <a:defRPr/>
            </a:pPr>
            <a:fld id="{75655542-3C2F-4DB0-8B33-22096E83828D}" type="datetimeFigureOut">
              <a:rPr lang="en-US"/>
              <a:pPr>
                <a:defRPr/>
              </a:pPr>
              <a:t>12/10/2009</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23331"/>
            <a:ext cx="5486400" cy="419052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5045"/>
            <a:ext cx="2971800" cy="465614"/>
          </a:xfrm>
          <a:prstGeom prst="rect">
            <a:avLst/>
          </a:prstGeom>
        </p:spPr>
        <p:txBody>
          <a:bodyPr vert="horz" lIns="91440" tIns="45720" rIns="91440" bIns="45720" rtlCol="0" anchor="b"/>
          <a:lstStyle>
            <a:lvl1pPr algn="l">
              <a:defRPr sz="1200" smtClean="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845045"/>
            <a:ext cx="2971800" cy="465614"/>
          </a:xfrm>
          <a:prstGeom prst="rect">
            <a:avLst/>
          </a:prstGeom>
        </p:spPr>
        <p:txBody>
          <a:bodyPr vert="horz" lIns="91440" tIns="45720" rIns="91440" bIns="45720" rtlCol="0" anchor="b"/>
          <a:lstStyle>
            <a:lvl1pPr algn="r">
              <a:defRPr sz="1200" smtClean="0">
                <a:latin typeface="Arial" charset="0"/>
                <a:cs typeface="Arial" charset="0"/>
              </a:defRPr>
            </a:lvl1pPr>
          </a:lstStyle>
          <a:p>
            <a:pPr>
              <a:defRPr/>
            </a:pPr>
            <a:fld id="{18221210-3B0D-4144-9F2C-6DEFE703F76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jrdelisle.com/"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annotated copy of </a:t>
            </a:r>
            <a:r>
              <a:rPr lang="en-US" dirty="0" smtClean="0"/>
              <a:t>the</a:t>
            </a:r>
            <a:r>
              <a:rPr lang="en-US" baseline="0" dirty="0" smtClean="0"/>
              <a:t> keynote</a:t>
            </a:r>
            <a:r>
              <a:rPr lang="en-US" dirty="0" smtClean="0"/>
              <a:t> </a:t>
            </a:r>
            <a:r>
              <a:rPr lang="en-US" dirty="0" smtClean="0"/>
              <a:t>presentation </a:t>
            </a:r>
            <a:r>
              <a:rPr lang="en-US" dirty="0" smtClean="0"/>
              <a:t>I made</a:t>
            </a:r>
            <a:r>
              <a:rPr lang="en-US" baseline="0" dirty="0" smtClean="0"/>
              <a:t> on </a:t>
            </a:r>
            <a:r>
              <a:rPr lang="en-US" baseline="0" dirty="0" smtClean="0"/>
              <a:t>December </a:t>
            </a:r>
            <a:r>
              <a:rPr lang="en-US" baseline="0" dirty="0" smtClean="0"/>
              <a:t>4, </a:t>
            </a:r>
            <a:r>
              <a:rPr lang="en-US" baseline="0" dirty="0" smtClean="0"/>
              <a:t>2009 to the attendees at </a:t>
            </a:r>
            <a:r>
              <a:rPr lang="en-US" baseline="0" dirty="0" smtClean="0"/>
              <a:t>IREM’s Real Estate Outlook annual </a:t>
            </a:r>
            <a:r>
              <a:rPr lang="en-US" baseline="0" dirty="0" smtClean="0"/>
              <a:t>Fall Conference. </a:t>
            </a:r>
            <a:r>
              <a:rPr lang="en-US" dirty="0" smtClean="0"/>
              <a:t>In addition to materials</a:t>
            </a:r>
            <a:r>
              <a:rPr lang="en-US" baseline="0" dirty="0" smtClean="0"/>
              <a:t> on the national economy, capital markets and real estate markets,</a:t>
            </a:r>
            <a:r>
              <a:rPr lang="en-US" dirty="0" smtClean="0"/>
              <a:t> the presentation incorporates responses to a new survey of attendees, as well as insights</a:t>
            </a:r>
            <a:r>
              <a:rPr lang="en-US" baseline="0" dirty="0" smtClean="0"/>
              <a:t> </a:t>
            </a:r>
            <a:r>
              <a:rPr lang="en-US" dirty="0" smtClean="0"/>
              <a:t>on the Seattle/Puget Sound real estate market</a:t>
            </a:r>
            <a:r>
              <a:rPr lang="en-US" dirty="0" smtClean="0"/>
              <a:t>.  This was a compressed presentation which was intended</a:t>
            </a:r>
            <a:r>
              <a:rPr lang="en-US" baseline="0" dirty="0" smtClean="0"/>
              <a:t> to set the stage for the panel discussion which was the focus of the meeting. For a more in-depth discussion of the current market, viewers are referred to the presentation I made at the Seattle Chapter of the Appraisal Institute on December 1, 2009 which can be accessed from my </a:t>
            </a:r>
            <a:r>
              <a:rPr lang="en-US" baseline="0" smtClean="0"/>
              <a:t>personal website: http://jrdelisle.com</a:t>
            </a:r>
          </a:p>
          <a:p>
            <a:endParaRPr lang="en-US" dirty="0"/>
          </a:p>
        </p:txBody>
      </p:sp>
      <p:sp>
        <p:nvSpPr>
          <p:cNvPr id="4" name="Slide Number Placeholder 3"/>
          <p:cNvSpPr>
            <a:spLocks noGrp="1"/>
          </p:cNvSpPr>
          <p:nvPr>
            <p:ph type="sldNum" sz="quarter" idx="10"/>
          </p:nvPr>
        </p:nvSpPr>
        <p:spPr/>
        <p:txBody>
          <a:bodyPr/>
          <a:lstStyle/>
          <a:p>
            <a:pPr>
              <a:defRPr/>
            </a:pPr>
            <a:fld id="{18221210-3B0D-4144-9F2C-6DEFE703F762}"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get some local insights into the national economy, respondents were asked to agree or disagree with a series of questions focused on the economy and economic cycle. Although most respondents see the economy turning –a validation of the timing question– they recognize it will be gradual and carry into next year. The continuation of low interest rates will be critical, as will a return to normalcy in the credit markets. Unfortunately, the credit markets will be a major wildcard, with most seeing the problem stretching well into 2010. That would set the stage for a </a:t>
            </a:r>
            <a:r>
              <a:rPr lang="en-US" dirty="0" err="1" smtClean="0"/>
              <a:t>colision</a:t>
            </a:r>
            <a:r>
              <a:rPr lang="en-US" dirty="0" smtClean="0"/>
              <a:t> with the surge in commercial mortgage refinancing activity and likely surge in distressed asset sales.</a:t>
            </a:r>
          </a:p>
          <a:p>
            <a:endParaRPr lang="en-US" dirty="0"/>
          </a:p>
        </p:txBody>
      </p:sp>
      <p:sp>
        <p:nvSpPr>
          <p:cNvPr id="4" name="Slide Number Placeholder 3"/>
          <p:cNvSpPr>
            <a:spLocks noGrp="1"/>
          </p:cNvSpPr>
          <p:nvPr>
            <p:ph type="sldNum" sz="quarter" idx="10"/>
          </p:nvPr>
        </p:nvSpPr>
        <p:spPr/>
        <p:txBody>
          <a:bodyPr/>
          <a:lstStyle/>
          <a:p>
            <a:pPr>
              <a:defRPr/>
            </a:pPr>
            <a:fld id="{18221210-3B0D-4144-9F2C-6DEFE703F762}"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get a general sense of where we are in the cycle, respondents were asked to indicate the timing of a bottoming out for the economy, housing market and commercial real estate market. These questions addressed the overall national markets, as well as the local Seattle/Puget sound market. As noted, many thought the economy had already turned or would in the 4</a:t>
            </a:r>
            <a:r>
              <a:rPr lang="en-US" baseline="30000" dirty="0" smtClean="0"/>
              <a:t>th</a:t>
            </a:r>
            <a:r>
              <a:rPr lang="en-US" dirty="0" smtClean="0"/>
              <a:t> quarter. The opinions on the housing market were much more divided, with responses ranging from it already has to the fourth quarter of 2010.  As to the commercial real estate market, the bottom is at least a year or more off; a position I also hold.</a:t>
            </a:r>
            <a:endParaRPr lang="en-US" dirty="0"/>
          </a:p>
        </p:txBody>
      </p:sp>
      <p:sp>
        <p:nvSpPr>
          <p:cNvPr id="4" name="Slide Number Placeholder 3"/>
          <p:cNvSpPr>
            <a:spLocks noGrp="1"/>
          </p:cNvSpPr>
          <p:nvPr>
            <p:ph type="sldNum" sz="quarter" idx="10"/>
          </p:nvPr>
        </p:nvSpPr>
        <p:spPr/>
        <p:txBody>
          <a:bodyPr/>
          <a:lstStyle/>
          <a:p>
            <a:pPr>
              <a:defRPr/>
            </a:pPr>
            <a:fld id="{18221210-3B0D-4144-9F2C-6DEFE703F762}"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has been some good news, with GDP expected to turn positive in the 4</a:t>
            </a:r>
            <a:r>
              <a:rPr lang="en-US" baseline="30000" dirty="0" smtClean="0"/>
              <a:t>th</a:t>
            </a:r>
            <a:r>
              <a:rPr lang="en-US" dirty="0" smtClean="0"/>
              <a:t> quarter although any recovery is going to be tempered. The stock market is certainly poised for a recovery, with investors anxious to regain some lost ground. The outlook for the construction industry is based in part on recovery in the housing market which is likely to disappoint many unless the tax credit program is extended and employers start adding jobs.  On the other hand, stimulus backed spending on infrastructure is likely to provide some ballast for the sector. The excess capacity built into the current commercial market will make that a lagging sector when the economy does recover.</a:t>
            </a:r>
            <a:endParaRPr lang="en-US" dirty="0"/>
          </a:p>
        </p:txBody>
      </p:sp>
      <p:sp>
        <p:nvSpPr>
          <p:cNvPr id="4" name="Slide Number Placeholder 3"/>
          <p:cNvSpPr>
            <a:spLocks noGrp="1"/>
          </p:cNvSpPr>
          <p:nvPr>
            <p:ph type="sldNum" sz="quarter" idx="10"/>
          </p:nvPr>
        </p:nvSpPr>
        <p:spPr/>
        <p:txBody>
          <a:bodyPr/>
          <a:lstStyle/>
          <a:p>
            <a:pPr>
              <a:defRPr/>
            </a:pPr>
            <a:fld id="{18221210-3B0D-4144-9F2C-6DEFE703F762}"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One of the key challenges to the US economy is the softening in employment and rising unemployment levels. We asked the audience if they agreed or disagreed with the statement that employment was set to improve in early 2009. Some 93% of respondents indicated no, suggesting they anticipate weakness on the job front to continue. In order to help with the unemployment figures in context, it is useful to look at unemployment levels in the prior recessions. As noted in the graph in the upper left of the slide, unemployment levels in the 70s early 80s and early 90s were much higher than the current levels.</a:t>
            </a:r>
          </a:p>
          <a:p>
            <a:pPr>
              <a:spcBef>
                <a:spcPct val="0"/>
              </a:spcBef>
            </a:pPr>
            <a:endParaRPr lang="en-US" dirty="0" smtClean="0"/>
          </a:p>
          <a:p>
            <a:pPr>
              <a:spcBef>
                <a:spcPct val="0"/>
              </a:spcBef>
            </a:pPr>
            <a:r>
              <a:rPr lang="en-US" dirty="0" smtClean="0"/>
              <a:t>Given the weakness of the US economy compared to those times and the prospects of further erosion, unemployment rates are likely to remain sticky around the 10% hurdle. Whether they will break into double digit levels will depend a lot on how the economy settles down and how recent and future government interventions work. Over the near term, conditions are likely to erode even further with weakness across most sectors including state and local governments whose budgets are getting hit hard. Thus, the lack of employment growth is expected to continue to put a damper on the economy and consumer confidence.</a:t>
            </a:r>
          </a:p>
          <a:p>
            <a:pPr>
              <a:spcBef>
                <a:spcPct val="0"/>
              </a:spcBef>
            </a:pPr>
            <a:endParaRPr lang="en-US" dirty="0"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C2BAD4-2DAF-4E88-991F-4545D9B8C7DC}" type="slidenum">
              <a:rPr lang="en-US">
                <a:latin typeface="Arial" pitchFamily="34" charset="0"/>
                <a:cs typeface="Arial" pitchFamily="34" charset="0"/>
              </a:rPr>
              <a:pPr/>
              <a:t>13</a:t>
            </a:fld>
            <a:endParaRPr lang="en-US">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presents the responses to a series of questions soliciting the relative importance of various factors to a sustainable economic recovery. In addition to the insight shared by individual questions, the real message is in the fact that most are “Very” or “Important.” This suggests the stars have to stay in line and there are few degrees of freedom should the economy stumble. As might be expected, job growth rather than slowing losses is the most critical factor.</a:t>
            </a:r>
          </a:p>
          <a:p>
            <a:r>
              <a:rPr lang="en-US" dirty="0" smtClean="0"/>
              <a:t>Interestingly, the lowest scores were for continuation of federal stimulus programs which may well be more a function of the relative lack of success they have achieved and frustration among taxpayers who realize someone will ultimately have to pay the piper.</a:t>
            </a:r>
            <a:endParaRPr lang="en-US" dirty="0"/>
          </a:p>
        </p:txBody>
      </p:sp>
      <p:sp>
        <p:nvSpPr>
          <p:cNvPr id="4" name="Slide Number Placeholder 3"/>
          <p:cNvSpPr>
            <a:spLocks noGrp="1"/>
          </p:cNvSpPr>
          <p:nvPr>
            <p:ph type="sldNum" sz="quarter" idx="10"/>
          </p:nvPr>
        </p:nvSpPr>
        <p:spPr/>
        <p:txBody>
          <a:bodyPr/>
          <a:lstStyle/>
          <a:p>
            <a:pPr>
              <a:defRPr/>
            </a:pPr>
            <a:fld id="{18221210-3B0D-4144-9F2C-6DEFE703F762}"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Business confidence remains</a:t>
            </a:r>
            <a:r>
              <a:rPr lang="en-US" baseline="0" dirty="0" smtClean="0"/>
              <a:t> weak in with respect to hiring and expansion planning. </a:t>
            </a:r>
            <a:r>
              <a:rPr lang="en-US" dirty="0" smtClean="0"/>
              <a:t>Unfortunately, businesses aren’t receiving the same attention as households in</a:t>
            </a:r>
            <a:r>
              <a:rPr lang="en-US" baseline="0" dirty="0" smtClean="0"/>
              <a:t> terms of assistance</a:t>
            </a:r>
            <a:r>
              <a:rPr lang="en-US" dirty="0" smtClean="0"/>
              <a:t> with the exception of financial institutions and the auto</a:t>
            </a:r>
            <a:r>
              <a:rPr lang="en-US" baseline="0" dirty="0" smtClean="0"/>
              <a:t> industry</a:t>
            </a:r>
            <a:r>
              <a:rPr lang="en-US" dirty="0" smtClean="0"/>
              <a:t>. With credit tight, pessimism will likely pervade the near-term outlooks even more than in the recent past. </a:t>
            </a:r>
          </a:p>
          <a:p>
            <a:pPr>
              <a:spcBef>
                <a:spcPct val="0"/>
              </a:spcBef>
            </a:pPr>
            <a:endParaRPr lang="en-US" dirty="0" smtClean="0"/>
          </a:p>
          <a:p>
            <a:pPr>
              <a:spcBef>
                <a:spcPct val="0"/>
              </a:spcBef>
            </a:pPr>
            <a:r>
              <a:rPr lang="en-US" dirty="0" smtClean="0"/>
              <a:t>The situation is clearly</a:t>
            </a:r>
            <a:r>
              <a:rPr lang="en-US" baseline="0" dirty="0" smtClean="0"/>
              <a:t> global, with confidence levels down in most developed nations. Emerging markets are struggling even more than “normal” in the tight credit environment</a:t>
            </a:r>
            <a:r>
              <a:rPr lang="en-US" dirty="0" smtClean="0"/>
              <a:t> although spreads have eased a bit. The deficit remains a concern, especially with exports languishing in spite of the cheap dollar.</a:t>
            </a: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F5CCB3-6124-44F7-8E44-3DD50478A774}" type="slidenum">
              <a:rPr lang="en-US">
                <a:latin typeface="Arial" pitchFamily="34" charset="0"/>
                <a:cs typeface="Arial" pitchFamily="34" charset="0"/>
              </a:rPr>
              <a:pPr/>
              <a:t>15</a:t>
            </a:fld>
            <a:endParaRPr lang="en-US">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Although there have been some positive signs on the business front, the situation in which many small businesses find themselves is still dire. After experiencing tight credit noted in the upper right graph, businesses began to cut back on payrolls, inventory and spending. As such, business borrowing has actually declined. This situation can be explained in part by the tight credit, as well as tempered outlooks. Unfortunately, with small businesses a critical factor in job growth, these cutbacks do not bode well for the recovery until they turn the corner.</a:t>
            </a:r>
          </a:p>
          <a:p>
            <a:pPr>
              <a:spcBef>
                <a:spcPct val="0"/>
              </a:spcBef>
            </a:pPr>
            <a:endParaRPr lang="en-US" dirty="0" smtClean="0"/>
          </a:p>
          <a:p>
            <a:pPr>
              <a:spcBef>
                <a:spcPct val="0"/>
              </a:spcBef>
            </a:pPr>
            <a:r>
              <a:rPr lang="en-US" dirty="0" smtClean="0"/>
              <a:t>The tight credit markets are likely to continue with record levels of commercial debt and mortgages coming due over the next 2-3 years. Until the banks and other sources of credit loosen up, smaller businesses will continue to be on the defensive.</a:t>
            </a: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F5CCB3-6124-44F7-8E44-3DD50478A774}" type="slidenum">
              <a:rPr lang="en-US">
                <a:latin typeface="Arial" pitchFamily="34" charset="0"/>
                <a:cs typeface="Arial" pitchFamily="34" charset="0"/>
              </a:rPr>
              <a:pPr/>
              <a:t>16</a:t>
            </a:fld>
            <a:endParaRPr lang="en-US">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housing market is</a:t>
            </a:r>
            <a:r>
              <a:rPr lang="en-US" baseline="0" dirty="0" smtClean="0"/>
              <a:t>  in a somewhat tenuous state, with some buyers being drawn back into the market due in part to the first-time homebuyer credits. Although there is a lot of positive rhetoric about it being time to get off the fence, there are</a:t>
            </a:r>
            <a:r>
              <a:rPr lang="en-US" dirty="0" smtClean="0"/>
              <a:t> few signs that the market has fully</a:t>
            </a:r>
            <a:r>
              <a:rPr lang="en-US" baseline="0" dirty="0" smtClean="0"/>
              <a:t> </a:t>
            </a:r>
            <a:r>
              <a:rPr lang="en-US" dirty="0" smtClean="0"/>
              <a:t>bottomed out. Housing permits and starts have picked up a bit after plummeting</a:t>
            </a:r>
            <a:r>
              <a:rPr lang="en-US" baseline="0" dirty="0" smtClean="0"/>
              <a:t> </a:t>
            </a:r>
            <a:r>
              <a:rPr lang="en-US" dirty="0" smtClean="0"/>
              <a:t>to the lowest level in over 20 years. While inventories have been declining, sales levels and traffic remain low as potential buyers wait</a:t>
            </a:r>
            <a:r>
              <a:rPr lang="en-US" baseline="0" dirty="0" smtClean="0"/>
              <a:t> </a:t>
            </a:r>
            <a:r>
              <a:rPr lang="en-US" dirty="0" smtClean="0"/>
              <a:t>for the economy to improve.</a:t>
            </a:r>
          </a:p>
          <a:p>
            <a:pPr>
              <a:spcBef>
                <a:spcPct val="0"/>
              </a:spcBef>
            </a:pPr>
            <a:endParaRPr lang="en-US" dirty="0" smtClean="0"/>
          </a:p>
          <a:p>
            <a:pPr>
              <a:spcBef>
                <a:spcPct val="0"/>
              </a:spcBef>
            </a:pPr>
            <a:r>
              <a:rPr lang="en-US" dirty="0" smtClean="0"/>
              <a:t>In a number of overheated markets, raw land values have already plummeted by 60-70% from their 2006 peak levels. Delinquency rates continue to rise at an accelerating pace, spreading across the country as the consequences of easy credit hit home. In the absence of meaningful intervention, this trend is likely to continue, especially with estimates that some 30% of households who bought in the last five years are underwater, the principal balances greater than market values. At this point, some reminisce about the “It’ll be fine in 2009,” and are now resigned to “But then again, it could be 2010.” Unfortunately, those timetables may be realistic, depending on how long it takes the market to bottom out and capital to return to the sector.</a:t>
            </a:r>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04032C-E1C1-40ED-94CC-AD72F6BDAA41}" type="slidenum">
              <a:rPr lang="en-US">
                <a:latin typeface="Arial" pitchFamily="34" charset="0"/>
                <a:cs typeface="Arial" pitchFamily="34" charset="0"/>
              </a:rPr>
              <a:pPr/>
              <a:t>17</a:t>
            </a:fld>
            <a:endParaRPr lang="en-US">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Since they are consumers themselves, the respondents provided some interesting insights into the prospects for consumer spending. Some 80% strongly agree or agree that consumers will continue to contract expenditures. This anticipated decline is noted by the high correlation between confidence levels and consumer spending; both of which are expected to continue to struggle. More recently, consumers have cut back on installment credit which might be taken as a good sign, although it is more likely due to the pressure of mortgage debt and the desire to hunker down in order to hang onto their houses and make it through the rough times they see ahead. Given how households are being squeezed in terms of budgets, it is unlikely that savings rates will move back into positive territory, especially as consumers have little confidence in the stock market.</a:t>
            </a:r>
          </a:p>
          <a:p>
            <a:pPr>
              <a:spcBef>
                <a:spcPct val="0"/>
              </a:spcBef>
            </a:pPr>
            <a:endParaRPr lang="en-US" dirty="0" smtClean="0"/>
          </a:p>
          <a:p>
            <a:pPr>
              <a:spcBef>
                <a:spcPct val="0"/>
              </a:spcBef>
            </a:pPr>
            <a:r>
              <a:rPr lang="en-US" dirty="0" smtClean="0"/>
              <a:t>It is well known that the US is a consumer led economy. Indeed, with the slowdown on the business side of the equation, retail drives over 70% of GDP. The recent numbers show some improvement, with October 2009 sales up vs. year ago figures; unfortunately, they were so bad last year this improvement is not very meaningful. Also, once the car clunker program expired, retail sales contracted as might be expected in light of the tough economy and continued job losses.</a:t>
            </a:r>
          </a:p>
          <a:p>
            <a:pPr>
              <a:spcBef>
                <a:spcPct val="0"/>
              </a:spcBef>
            </a:pPr>
            <a:endParaRPr lang="en-US" dirty="0"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E38CE9-03D8-4B52-A34C-5A91EA473239}" type="slidenum">
              <a:rPr lang="en-US">
                <a:latin typeface="Arial" pitchFamily="34" charset="0"/>
                <a:cs typeface="Arial" pitchFamily="34" charset="0"/>
              </a:rPr>
              <a:pPr/>
              <a:t>18</a:t>
            </a:fld>
            <a:endParaRPr lang="en-US">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looking at the snapshot of the spatial market --supply and demand for real estate-- the bottom line echoes that of the broader economy and capital markets. That is, there is some additional downside risk associated with a combination of a slowing economy, tighter credit, a renewed interest in risk, and weakening fundamentals. That situation should prevail over the near-intermediate term, with commercial real estate lagging the broader economic recovery which is well into 2009 at best. These will be interesting and challenging times with some opportunities for those willing and able to take advantage of the market malaise and lack of capital.</a:t>
            </a:r>
          </a:p>
          <a:p>
            <a:pPr>
              <a:spcBef>
                <a:spcPct val="0"/>
              </a:spcBef>
            </a:pPr>
            <a:r>
              <a:rPr lang="en-US" smtClean="0"/>
              <a:t> </a:t>
            </a:r>
          </a:p>
          <a:p>
            <a:pPr>
              <a:spcBef>
                <a:spcPct val="0"/>
              </a:spcBef>
            </a:pPr>
            <a:r>
              <a:rPr lang="en-US" smtClean="0"/>
              <a:t> </a:t>
            </a:r>
          </a:p>
          <a:p>
            <a:pPr>
              <a:spcBef>
                <a:spcPct val="0"/>
              </a:spcBef>
            </a:pPr>
            <a:endParaRPr lang="en-US" smtClean="0"/>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3D64A0-1802-45A0-BA59-3D4DCF0BDED5}" type="slidenum">
              <a:rPr lang="en-US">
                <a:latin typeface="Arial" pitchFamily="34" charset="0"/>
                <a:cs typeface="Arial" pitchFamily="34" charset="0"/>
              </a:rPr>
              <a:pPr/>
              <a:t>19</a:t>
            </a:fld>
            <a:endParaRPr lang="en-US">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presentation I will start with a brief overview of</a:t>
            </a:r>
            <a:r>
              <a:rPr lang="en-US" baseline="0" dirty="0" smtClean="0"/>
              <a:t> the current state of capital and real estate markets, along with a preview of the major topics I will cover. The initial topic explores some of the underlying factors that led to the current crisis. From there we discuss the economy and capital markets along with the commercial real estate market. We conclude with a discussion of the implications for real estate professionals, with added insight gleaned from a survey of the audience prior to the meeting.</a:t>
            </a:r>
            <a:endParaRPr lang="en-US" dirty="0"/>
          </a:p>
        </p:txBody>
      </p:sp>
      <p:sp>
        <p:nvSpPr>
          <p:cNvPr id="4" name="Slide Number Placeholder 3"/>
          <p:cNvSpPr>
            <a:spLocks noGrp="1"/>
          </p:cNvSpPr>
          <p:nvPr>
            <p:ph type="sldNum" sz="quarter" idx="10"/>
          </p:nvPr>
        </p:nvSpPr>
        <p:spPr/>
        <p:txBody>
          <a:bodyPr/>
          <a:lstStyle/>
          <a:p>
            <a:pPr>
              <a:defRPr/>
            </a:pPr>
            <a:fld id="{18221210-3B0D-4144-9F2C-6DEFE703F762}"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With respect to institutional capital flows, a number of trends create downside risk for the commercial sector. First, capital flows will decline, both from domestic and international sources distracted by credit crises sweeping the globe. Second, investors will search for value and eschew risk, looking a simpler structures and products. Third, investors will be patient and wait for signs the market is bottoming out; they will be indecisive and slower to act, especially those lacking a firm understanding of real estate fundamentals. While this capital environment will create problems for many, it does offer some opportunities. In general, cash will be king, especially if it is mobilized and can act in a preemptive manner as sellers and holders panic or are forced to action.</a:t>
            </a:r>
          </a:p>
          <a:p>
            <a:pPr>
              <a:spcBef>
                <a:spcPct val="0"/>
              </a:spcBef>
            </a:pPr>
            <a:endParaRPr lang="en-US" dirty="0" smtClean="0"/>
          </a:p>
          <a:p>
            <a:pPr>
              <a:spcBef>
                <a:spcPct val="0"/>
              </a:spcBef>
            </a:pPr>
            <a:r>
              <a:rPr lang="en-US" dirty="0" smtClean="0"/>
              <a:t>A good source of product for such investors will be “channel sourcing” or looking at REO, TICs and highly leveraged buyers with limited ability to refinance who will begin to recognize their plight. There will also be opportunities in asset takeovers as investors lose confidence in current advisors who got them into high priced assets, as well as in portfolio acquisitions where large blocks of product --both direct and securitized-- will be on the market and looking for a quick exit. Finally, players with real estate expertise may be able to swap talent for assets, taking over troubled properties or getting stakes through sweat equity and promoted positions.</a:t>
            </a:r>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00DA93-6983-42A9-9CEF-254197A71018}" type="slidenum">
              <a:rPr lang="en-US">
                <a:latin typeface="Arial" pitchFamily="34" charset="0"/>
                <a:cs typeface="Arial" pitchFamily="34" charset="0"/>
              </a:rPr>
              <a:pPr/>
              <a:t>20</a:t>
            </a:fld>
            <a:endParaRPr lang="en-US">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 noted in this part of the cycle much attention has been focused on a problems in the subprime credit market and credit swaps. Unfortunately, while the press, politicians and regulators have focused attention on those sectors,  the commercial real estate market has escaped outside scrutiny. However, those on the street realize the lure of easy credit and lax underwriting was as prevalent as in the residential sector. Indeed, the commercial sector is facing a number of problems stemming from the turning tide in credit markets affecting both the ability of borrowers to pay (i.e., rising vacancy rates, declining rents) , and in the willingness of borrowers to pay in the face of erosion of the equity value and tighter credit.</a:t>
            </a:r>
          </a:p>
          <a:p>
            <a:pPr>
              <a:spcBef>
                <a:spcPct val="0"/>
              </a:spcBef>
            </a:pPr>
            <a:endParaRPr lang="en-US" dirty="0" smtClean="0"/>
          </a:p>
          <a:p>
            <a:pPr>
              <a:spcBef>
                <a:spcPct val="0"/>
              </a:spcBef>
            </a:pPr>
            <a:r>
              <a:rPr lang="en-US" dirty="0" smtClean="0"/>
              <a:t>The dramatic erosion in access to the capital for commercial investments is evidenced by the fact that a significant number of transactions in 2008 depending on the ability to assume existing financing. Going forward, assumptions will be much more difficult to affect with tightening credit standards, higher equity requirements, and a return to non-recourse debt carrying the day.  In terms of credit for refinancing, the potential for a credit crisis over the near to intermediate term which will extend through 2010 suggests the environment will be characterized by limited credit supply, higher spreads, and tighter underwriting standards.</a:t>
            </a:r>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2B8C97-B6E3-4A3D-9D3D-49B2D2AA1886}" type="slidenum">
              <a:rPr lang="en-US">
                <a:latin typeface="Arial" pitchFamily="34" charset="0"/>
                <a:cs typeface="Arial" pitchFamily="34" charset="0"/>
              </a:rPr>
              <a:pPr/>
              <a:t>21</a:t>
            </a:fld>
            <a:endParaRPr lang="en-US">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explore whether Seattle-</a:t>
            </a:r>
            <a:r>
              <a:rPr lang="en-US" dirty="0" err="1" smtClean="0"/>
              <a:t>ites</a:t>
            </a:r>
            <a:r>
              <a:rPr lang="en-US" dirty="0" smtClean="0"/>
              <a:t> were parochial and inner focused or whether they were in tune in the national view on cap rates. As noted in the exhibit,  there were some differences between the national NAIOP responses which are boxed above and the Seattle respondents.  However, the responses were not markedly different, suggesting the importance of real estate capital markets to the local real estate community. In general, Cap Rates for core properties are around 8% plus or minus and expected to widen a bit before settling back to that level in three years.</a:t>
            </a:r>
          </a:p>
          <a:p>
            <a:endParaRPr lang="en-US" dirty="0" smtClean="0"/>
          </a:p>
          <a:p>
            <a:r>
              <a:rPr lang="en-US" dirty="0" smtClean="0"/>
              <a:t>Cap rates for distressed rates are some 400+/- basis points higher, both now and one year out, with averages in the 12% rate and then falling back to 10% or 200bp above core assets. It should be noted, however, that these cap rates are for income in place rather than potential net income. So, if a distressed building is 40-60% or less leased, the effective cap rate would be much higher.</a:t>
            </a:r>
            <a:endParaRPr lang="en-US" dirty="0"/>
          </a:p>
        </p:txBody>
      </p:sp>
      <p:sp>
        <p:nvSpPr>
          <p:cNvPr id="4" name="Slide Number Placeholder 3"/>
          <p:cNvSpPr>
            <a:spLocks noGrp="1"/>
          </p:cNvSpPr>
          <p:nvPr>
            <p:ph type="sldNum" sz="quarter" idx="10"/>
          </p:nvPr>
        </p:nvSpPr>
        <p:spPr/>
        <p:txBody>
          <a:bodyPr/>
          <a:lstStyle/>
          <a:p>
            <a:pPr>
              <a:defRPr/>
            </a:pPr>
            <a:fld id="{18221210-3B0D-4144-9F2C-6DEFE703F762}"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Seattle area respondents provided their crystal ball and current view of local cap rates. Interestingly, for core assets the current rates were around national averages, but respondents expected them to be 50-100bp higher in 12 months and reflect a much wider spread than the national averages in 3 years. Local distressed Cap Rates and national ones were generally in line</a:t>
            </a:r>
            <a:r>
              <a:rPr lang="en-US" baseline="0" dirty="0" smtClean="0"/>
              <a:t> although they did not think they were currently as bad as the national rates.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8221210-3B0D-4144-9F2C-6DEFE703F762}"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transaction levels have</a:t>
            </a:r>
            <a:r>
              <a:rPr lang="en-US" baseline="0" dirty="0" smtClean="0"/>
              <a:t> been relatively low, the transactions that have occurred reveal the emergence of a two-tiered pricing system in which core assets (e.g., proven assets, fully leased, solid cash flows) are trading at a much higher value than distressed assets. This situation is likely to hold, although the glut of distressed assets that will hit the market is likely to create some convergence as buyers find it difficult to identify core assets from the impending flood of listings.</a:t>
            </a:r>
            <a:endParaRPr lang="en-US" dirty="0"/>
          </a:p>
        </p:txBody>
      </p:sp>
      <p:sp>
        <p:nvSpPr>
          <p:cNvPr id="4" name="Slide Number Placeholder 3"/>
          <p:cNvSpPr>
            <a:spLocks noGrp="1"/>
          </p:cNvSpPr>
          <p:nvPr>
            <p:ph type="sldNum" sz="quarter" idx="10"/>
          </p:nvPr>
        </p:nvSpPr>
        <p:spPr/>
        <p:txBody>
          <a:bodyPr/>
          <a:lstStyle/>
          <a:p>
            <a:pPr>
              <a:defRPr/>
            </a:pPr>
            <a:fld id="{18221210-3B0D-4144-9F2C-6DEFE703F762}"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r>
              <a:rPr lang="en-US" dirty="0" smtClean="0"/>
              <a:t>The graphs on the right of the screen indicates the current volume of distressed assets as well as the potentially troubled assets in the pipeline. Again the </a:t>
            </a:r>
            <a:r>
              <a:rPr lang="en-US" dirty="0" err="1" smtClean="0"/>
              <a:t>impendiing</a:t>
            </a:r>
            <a:r>
              <a:rPr lang="en-US" dirty="0" smtClean="0"/>
              <a:t> crisis in commercial real estate is widespread with current and impending problems spread across the country and few major markets escaping the problem. At the same time, the increase in the pipeline of distressed assets is building, with few actually hitting the market. When the assets start trading, there may be a flood of activity that disrupts the overall commercial real estate market which will adversely affect non-distressed assets as well as those in distress.</a:t>
            </a:r>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3771E2-37F6-484E-94FB-F5EEF7BC0AA6}" type="slidenum">
              <a:rPr lang="en-US">
                <a:latin typeface="Arial" pitchFamily="34" charset="0"/>
                <a:cs typeface="Arial" pitchFamily="34" charset="0"/>
              </a:rPr>
              <a:pPr/>
              <a:t>25</a:t>
            </a:fld>
            <a:endParaRPr lang="en-US">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some owners of commercial real estate may take solace in the fact that their assets are performing well, it’s important to recognize that the potential disposition of distressed assets at bargain basement prices can have an eroding effect on the NOI</a:t>
            </a:r>
            <a:r>
              <a:rPr lang="en-US" baseline="0" dirty="0" smtClean="0"/>
              <a:t> </a:t>
            </a:r>
            <a:r>
              <a:rPr lang="en-US" dirty="0" smtClean="0"/>
              <a:t>of strong buildings. This risk</a:t>
            </a:r>
            <a:r>
              <a:rPr lang="en-US" baseline="0" dirty="0" smtClean="0"/>
              <a:t> </a:t>
            </a:r>
            <a:r>
              <a:rPr lang="en-US" dirty="0" smtClean="0"/>
              <a:t>was highlighted by exploring</a:t>
            </a:r>
            <a:r>
              <a:rPr lang="en-US" baseline="0" dirty="0" smtClean="0"/>
              <a:t> the </a:t>
            </a:r>
            <a:r>
              <a:rPr lang="en-US" dirty="0" err="1" smtClean="0"/>
              <a:t>the</a:t>
            </a:r>
            <a:r>
              <a:rPr lang="en-US" dirty="0" smtClean="0"/>
              <a:t> distribution</a:t>
            </a:r>
            <a:r>
              <a:rPr lang="en-US" baseline="0" dirty="0" smtClean="0"/>
              <a:t> of “</a:t>
            </a:r>
            <a:r>
              <a:rPr lang="en-US" dirty="0" smtClean="0"/>
              <a:t>currently distressed” and</a:t>
            </a:r>
            <a:r>
              <a:rPr lang="en-US" baseline="0" dirty="0" smtClean="0"/>
              <a:t> “</a:t>
            </a:r>
            <a:r>
              <a:rPr lang="en-US" dirty="0" smtClean="0"/>
              <a:t>potentially distressed” assets in the Atlanta market. These troubled</a:t>
            </a:r>
            <a:r>
              <a:rPr lang="en-US" baseline="0" dirty="0" smtClean="0"/>
              <a:t> spots were then superimposed on a map </a:t>
            </a:r>
            <a:r>
              <a:rPr lang="en-US" dirty="0" smtClean="0"/>
              <a:t> indicating the imminent delivery of four major speculative buildings in </a:t>
            </a:r>
            <a:r>
              <a:rPr lang="en-US" dirty="0" err="1" smtClean="0"/>
              <a:t>Buckhead</a:t>
            </a:r>
            <a:r>
              <a:rPr lang="en-US" dirty="0" smtClean="0"/>
              <a:t>,</a:t>
            </a:r>
            <a:r>
              <a:rPr lang="en-US" baseline="0" dirty="0" smtClean="0"/>
              <a:t> one of the leading </a:t>
            </a:r>
            <a:r>
              <a:rPr lang="en-US" dirty="0" smtClean="0"/>
              <a:t>submarkets in Atlanta.</a:t>
            </a:r>
          </a:p>
          <a:p>
            <a:endParaRPr lang="en-US" dirty="0" smtClean="0"/>
          </a:p>
          <a:p>
            <a:r>
              <a:rPr lang="en-US" dirty="0" smtClean="0"/>
              <a:t>The slide also notes the “doubling</a:t>
            </a:r>
            <a:r>
              <a:rPr lang="en-US" baseline="0" dirty="0" smtClean="0"/>
              <a:t> </a:t>
            </a:r>
            <a:r>
              <a:rPr lang="en-US" dirty="0" smtClean="0"/>
              <a:t>down” of some of the major banks who have assumed significant risk exposures in concentrated areas. To the extent that distressed buyers are willing to discount rents to capture tenants, grab landlords should be on notice and paying much more attention to their existing tenants. Indeed some owners are renegotiate leases to try to extend the terms in return for a reduction in rents. The strategy may become more widespread but may also be delayed as tenants are developing a better understanding of the condition in Outlook for the commercial market.</a:t>
            </a:r>
            <a:endParaRPr lang="en-US" dirty="0"/>
          </a:p>
        </p:txBody>
      </p:sp>
      <p:sp>
        <p:nvSpPr>
          <p:cNvPr id="4" name="Slide Number Placeholder 3"/>
          <p:cNvSpPr>
            <a:spLocks noGrp="1"/>
          </p:cNvSpPr>
          <p:nvPr>
            <p:ph type="sldNum" sz="quarter" idx="10"/>
          </p:nvPr>
        </p:nvSpPr>
        <p:spPr/>
        <p:txBody>
          <a:bodyPr/>
          <a:lstStyle/>
          <a:p>
            <a:pPr>
              <a:defRPr/>
            </a:pPr>
            <a:fld id="{18221210-3B0D-4144-9F2C-6DEFE703F762}"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number of sources have suggested that well over $200 billion of equity capital has been assembled to acquire commercial real estate at distressed prices. While much of this capital remains on the sidelines, it is interesting to note the general sources of capital that are lined up. After a difficult 2008, REITs have been doing fairly well in year-to-date performance, with a number of larger REITs raising some $12 billion of capital in the first half of the year. The ability to raise capital for the otherwise distressed asset class is reminiscent of the mid-90s when REIT market cap surged from sub-$10billion to some $200 billion. </a:t>
            </a:r>
            <a:endParaRPr lang="en-US" dirty="0" smtClean="0"/>
          </a:p>
          <a:p>
            <a:endParaRPr lang="en-US" dirty="0" smtClean="0"/>
          </a:p>
          <a:p>
            <a:r>
              <a:rPr lang="en-US" dirty="0" smtClean="0"/>
              <a:t>Offshore </a:t>
            </a:r>
            <a:r>
              <a:rPr lang="en-US" dirty="0" smtClean="0"/>
              <a:t>investors will also likely be active players in the US real estate market when it begins to move, although the US real estate recovery is expected to lag other developed nations. Finally, a number of existing and new domestic funds will be established over the near term as sponsors try to take advantage of the market malaise and the strong talent who could implement successful investment programs on the street.</a:t>
            </a:r>
            <a:endParaRPr lang="en-US" dirty="0"/>
          </a:p>
        </p:txBody>
      </p:sp>
      <p:sp>
        <p:nvSpPr>
          <p:cNvPr id="4" name="Slide Number Placeholder 3"/>
          <p:cNvSpPr>
            <a:spLocks noGrp="1"/>
          </p:cNvSpPr>
          <p:nvPr>
            <p:ph type="sldNum" sz="quarter" idx="10"/>
          </p:nvPr>
        </p:nvSpPr>
        <p:spPr/>
        <p:txBody>
          <a:bodyPr/>
          <a:lstStyle/>
          <a:p>
            <a:pPr>
              <a:defRPr/>
            </a:pPr>
            <a:fld id="{18221210-3B0D-4144-9F2C-6DEFE703F762}"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a select number of REITs have indeed raised capital and are trying to manage investor expectations, their aspirations to take advantage of the market cycle may not pan out as expected. This is due to the fact the broader industry is being subjected to a number of challenges to business as usual including leverage, erosion in NOI, and falling property values.  In this environment, the REIT sector should be closely monitored to identify any emerging trends that might spill over to the broader market</a:t>
            </a:r>
            <a:r>
              <a:rPr lang="en-US" dirty="0" smtClean="0"/>
              <a:t>.</a:t>
            </a:r>
          </a:p>
          <a:p>
            <a:endParaRPr lang="en-US" dirty="0" smtClean="0"/>
          </a:p>
          <a:p>
            <a:r>
              <a:rPr lang="en-US" dirty="0" smtClean="0"/>
              <a:t>REITS are also under some pressure to mark assets to market, a requirement that could be very revealing. Despite recent issues, the low payout rate of REITs compared to Cap rates may allow them to engage in accretive investing as they did in the 90s. That is, with the spread between cap rates and dividends, the more they buy, the better they look.</a:t>
            </a:r>
          </a:p>
        </p:txBody>
      </p:sp>
      <p:sp>
        <p:nvSpPr>
          <p:cNvPr id="4" name="Slide Number Placeholder 3"/>
          <p:cNvSpPr>
            <a:spLocks noGrp="1"/>
          </p:cNvSpPr>
          <p:nvPr>
            <p:ph type="sldNum" sz="quarter" idx="10"/>
          </p:nvPr>
        </p:nvSpPr>
        <p:spPr/>
        <p:txBody>
          <a:bodyPr/>
          <a:lstStyle/>
          <a:p>
            <a:pPr>
              <a:defRPr/>
            </a:pPr>
            <a:fld id="{18221210-3B0D-4144-9F2C-6DEFE703F762}"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This slide plots the closing stock prices for retail and office REITs through November 2009. Note the general bounce in prices in the 3</a:t>
            </a:r>
            <a:r>
              <a:rPr lang="en-US" baseline="30000" dirty="0" smtClean="0"/>
              <a:t>rd</a:t>
            </a:r>
            <a:r>
              <a:rPr lang="en-US" dirty="0" smtClean="0"/>
              <a:t> quarter. Each property sector has some outperformers although all were pulled down.</a:t>
            </a:r>
            <a:endParaRPr lang="en-US" dirty="0" smtClean="0"/>
          </a:p>
        </p:txBody>
      </p:sp>
      <p:sp>
        <p:nvSpPr>
          <p:cNvPr id="4" name="Slide Number Placeholder 3"/>
          <p:cNvSpPr>
            <a:spLocks noGrp="1"/>
          </p:cNvSpPr>
          <p:nvPr>
            <p:ph type="sldNum" sz="quarter" idx="10"/>
          </p:nvPr>
        </p:nvSpPr>
        <p:spPr/>
        <p:txBody>
          <a:bodyPr/>
          <a:lstStyle/>
          <a:p>
            <a:pPr>
              <a:defRPr/>
            </a:pPr>
            <a:fld id="{18221210-3B0D-4144-9F2C-6DEFE703F762}"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brief Internet survey was conducted to engage the audience and get them thinking about the issues. The survey received over submissions which translated to more than a 50% response rate. While the responses were anonymous, they respondents were asked to indicate the number of years in the real estate or related professions, as well as the number of years they worked for their current employer. As noted, the respondents were fairly senior with over 15 years on average in the real estate industry. </a:t>
            </a:r>
          </a:p>
          <a:p>
            <a:endParaRPr lang="en-US" dirty="0" smtClean="0"/>
          </a:p>
          <a:p>
            <a:r>
              <a:rPr lang="en-US" dirty="0" smtClean="0"/>
              <a:t>Many respondents had been with their current employer for some time, with the average number of years with the same firm around 14 years.  I predicted that this ratio will come down over the next five years as some drop out and opt for retirement, while others will see their companies implode and close their doors as the downturn sets in even more than it has to this point.</a:t>
            </a:r>
            <a:endParaRPr lang="en-US" dirty="0"/>
          </a:p>
        </p:txBody>
      </p:sp>
      <p:sp>
        <p:nvSpPr>
          <p:cNvPr id="4" name="Slide Number Placeholder 3"/>
          <p:cNvSpPr>
            <a:spLocks noGrp="1"/>
          </p:cNvSpPr>
          <p:nvPr>
            <p:ph type="sldNum" sz="quarter" idx="10"/>
          </p:nvPr>
        </p:nvSpPr>
        <p:spPr/>
        <p:txBody>
          <a:bodyPr/>
          <a:lstStyle/>
          <a:p>
            <a:pPr>
              <a:defRPr/>
            </a:pPr>
            <a:fld id="{18221210-3B0D-4144-9F2C-6DEFE703F762}"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Apartment and diversified REITs exhibit a similar pattern to office and retail, although some have been relatively flat. Interestingly, almost all REIT prices contracted in mid-2007, ahead of the private market and transactions which continued to increase well into 2008. At the same time, the recent bounce in prices is positive, although eroding fundamentals create a cloud over the sector.</a:t>
            </a:r>
          </a:p>
          <a:p>
            <a:endParaRPr lang="en-US" dirty="0"/>
          </a:p>
        </p:txBody>
      </p:sp>
      <p:sp>
        <p:nvSpPr>
          <p:cNvPr id="4" name="Slide Number Placeholder 3"/>
          <p:cNvSpPr>
            <a:spLocks noGrp="1"/>
          </p:cNvSpPr>
          <p:nvPr>
            <p:ph type="sldNum" sz="quarter" idx="10"/>
          </p:nvPr>
        </p:nvSpPr>
        <p:spPr/>
        <p:txBody>
          <a:bodyPr/>
          <a:lstStyle/>
          <a:p>
            <a:pPr>
              <a:defRPr/>
            </a:pPr>
            <a:fld id="{18221210-3B0D-4144-9F2C-6DEFE703F762}"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 summarizing</a:t>
            </a:r>
            <a:r>
              <a:rPr lang="en-US" baseline="0" dirty="0" smtClean="0"/>
              <a:t> the broad </a:t>
            </a:r>
            <a:r>
              <a:rPr lang="en-US" dirty="0" smtClean="0"/>
              <a:t>economic </a:t>
            </a:r>
            <a:r>
              <a:rPr lang="en-US" dirty="0" smtClean="0"/>
              <a:t>and capital markets, </a:t>
            </a:r>
            <a:r>
              <a:rPr lang="en-US" dirty="0" smtClean="0"/>
              <a:t>the</a:t>
            </a:r>
            <a:r>
              <a:rPr lang="en-US" baseline="0" dirty="0" smtClean="0"/>
              <a:t> data are mixed to negative. Whether the fledgling economic recovery will take hold remains a major question.</a:t>
            </a:r>
            <a:r>
              <a:rPr lang="en-US" dirty="0" smtClean="0"/>
              <a:t> </a:t>
            </a:r>
            <a:r>
              <a:rPr lang="en-US" dirty="0" smtClean="0"/>
              <a:t>For the first time in years, capital flows </a:t>
            </a:r>
            <a:r>
              <a:rPr lang="en-US" dirty="0" smtClean="0"/>
              <a:t>to the asset class are likely to continue</a:t>
            </a:r>
            <a:r>
              <a:rPr lang="en-US" baseline="0" dirty="0" smtClean="0"/>
              <a:t> to decline over the near term until the capital sitting on the sidelines makes its move.</a:t>
            </a:r>
            <a:r>
              <a:rPr lang="en-US" dirty="0" smtClean="0"/>
              <a:t>  Given the uncertainty surrounding the future</a:t>
            </a:r>
            <a:r>
              <a:rPr lang="en-US" baseline="0" dirty="0" smtClean="0"/>
              <a:t> of the debt side of the market, significant </a:t>
            </a:r>
            <a:r>
              <a:rPr lang="en-US" baseline="0" dirty="0" err="1" smtClean="0"/>
              <a:t>dowside</a:t>
            </a:r>
            <a:r>
              <a:rPr lang="en-US" dirty="0" smtClean="0"/>
              <a:t> </a:t>
            </a:r>
            <a:r>
              <a:rPr lang="en-US" dirty="0" smtClean="0"/>
              <a:t>risk that has yet been priced into the </a:t>
            </a:r>
            <a:r>
              <a:rPr lang="en-US" dirty="0" smtClean="0"/>
              <a:t>market</a:t>
            </a:r>
            <a:r>
              <a:rPr lang="en-US" baseline="0" dirty="0" smtClean="0"/>
              <a:t>  hangs over the industry.</a:t>
            </a:r>
            <a:endParaRPr lang="en-US" dirty="0" smtClean="0"/>
          </a:p>
          <a:p>
            <a:pPr>
              <a:spcBef>
                <a:spcPct val="0"/>
              </a:spcBef>
            </a:pPr>
            <a:endParaRPr lang="en-US" dirty="0"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3EAE59-A145-4DAF-9FE5-E184AF84490E}" type="slidenum">
              <a:rPr lang="en-US">
                <a:latin typeface="Arial" pitchFamily="34" charset="0"/>
                <a:cs typeface="Arial" pitchFamily="34" charset="0"/>
              </a:rPr>
              <a:pPr/>
              <a:t>31</a:t>
            </a:fld>
            <a:endParaRPr lang="en-US">
              <a:latin typeface="Arial" pitchFamily="34" charset="0"/>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commercial property sector is facing</a:t>
            </a:r>
            <a:r>
              <a:rPr lang="en-US" baseline="0" dirty="0" smtClean="0"/>
              <a:t> significant stress as market fundamental continue to erode in the face of a weak economy and tempered demand. Development activity has fallen off although some projects in the pipeline continue to cloud the market. </a:t>
            </a:r>
            <a:r>
              <a:rPr lang="en-US" dirty="0" smtClean="0"/>
              <a:t>A growing number of projects have been abandoned, while many spec buildings are struggling to find tenants.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Vacancy rates are rising across the board, hitting a property types and many markets. These factors and the weak economy are creating additional drag on the commercial sector leaving</a:t>
            </a:r>
            <a:r>
              <a:rPr lang="en-US" baseline="0" dirty="0" smtClean="0"/>
              <a:t> many owners and developers </a:t>
            </a:r>
            <a:r>
              <a:rPr lang="en-US" dirty="0" smtClean="0"/>
              <a:t>hanging on in an effort to survive.</a:t>
            </a:r>
          </a:p>
          <a:p>
            <a:endParaRPr lang="en-US" dirty="0"/>
          </a:p>
        </p:txBody>
      </p:sp>
      <p:sp>
        <p:nvSpPr>
          <p:cNvPr id="4" name="Slide Number Placeholder 3"/>
          <p:cNvSpPr>
            <a:spLocks noGrp="1"/>
          </p:cNvSpPr>
          <p:nvPr>
            <p:ph type="sldNum" sz="quarter" idx="10"/>
          </p:nvPr>
        </p:nvSpPr>
        <p:spPr/>
        <p:txBody>
          <a:bodyPr/>
          <a:lstStyle/>
          <a:p>
            <a:pPr>
              <a:defRPr/>
            </a:pPr>
            <a:fld id="{18221210-3B0D-4144-9F2C-6DEFE703F762}"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A2F47C7-0D5E-4F75-99A5-9C8284479A66}" type="slidenum">
              <a:rPr lang="en-US">
                <a:latin typeface="Arial" pitchFamily="34" charset="0"/>
                <a:cs typeface="Arial" pitchFamily="34" charset="0"/>
              </a:rPr>
              <a:pPr/>
              <a:t>33</a:t>
            </a:fld>
            <a:endParaRPr lang="en-US">
              <a:latin typeface="Arial" pitchFamily="34" charset="0"/>
              <a:cs typeface="Arial" pitchFamily="34" charset="0"/>
            </a:endParaRPr>
          </a:p>
        </p:txBody>
      </p:sp>
      <p:sp>
        <p:nvSpPr>
          <p:cNvPr id="60419" name="Rectangle 2"/>
          <p:cNvSpPr>
            <a:spLocks noGrp="1" noRot="1" noChangeAspect="1" noChangeArrowheads="1" noTextEdit="1"/>
          </p:cNvSpPr>
          <p:nvPr>
            <p:ph type="sldImg"/>
          </p:nvPr>
        </p:nvSpPr>
        <p:spPr bwMode="auto">
          <a:xfrm>
            <a:off x="1101725" y="698500"/>
            <a:ext cx="4656138" cy="3492500"/>
          </a:xfrm>
          <a:noFill/>
          <a:ln>
            <a:solidFill>
              <a:srgbClr val="000000"/>
            </a:solidFill>
            <a:miter lim="800000"/>
            <a:headEnd/>
            <a:tailEnd/>
          </a:ln>
        </p:spPr>
      </p:sp>
      <p:sp>
        <p:nvSpPr>
          <p:cNvPr id="60420" name="Rectangle 3"/>
          <p:cNvSpPr>
            <a:spLocks noGrp="1" noChangeArrowheads="1"/>
          </p:cNvSpPr>
          <p:nvPr>
            <p:ph type="body" idx="1"/>
          </p:nvPr>
        </p:nvSpPr>
        <p:spPr bwMode="auto">
          <a:xfrm>
            <a:off x="912814" y="4423331"/>
            <a:ext cx="5032375" cy="4190524"/>
          </a:xfrm>
          <a:noFill/>
        </p:spPr>
        <p:txBody>
          <a:bodyPr wrap="square" lIns="89730" tIns="44865" rIns="89730" bIns="44865" numCol="1" anchor="t" anchorCtr="0" compatLnSpc="1">
            <a:prstTxWarp prst="textNoShape">
              <a:avLst/>
            </a:prstTxWarp>
          </a:bodyPr>
          <a:lstStyle/>
          <a:p>
            <a:pPr>
              <a:spcBef>
                <a:spcPct val="0"/>
              </a:spcBef>
            </a:pPr>
            <a:r>
              <a:rPr lang="en-US" dirty="0" smtClean="0"/>
              <a:t>Given the multidimensional nature of real estate and its fixed location, real estate is subject to a number of external forces which change over time. These cyclical forces include the broader macroeconomic environment, capital markets and spatial markets. Each of these forces has a temporal nature which leads to market cycles characterized by periods of excesses or shortages of space, both relatively and in absolute terms. Since some of these forces are correlated, they can put pressure on the nature ebb and flow of markets and add to the amplitude and frequency of market cycles or waves. One of the more recent “externalities” is the surge in capital flows to the asset class which led to imbalances on the supply/demand side of the equation, as well as on the pricing. This latter occurred as a result of shortages of investable product which, due to the lags in construction and supply, created upward pressure on prices for existing assets and declining yields.  </a:t>
            </a:r>
            <a:endParaRPr lang="en-US" dirty="0" smtClean="0"/>
          </a:p>
          <a:p>
            <a:pPr>
              <a:spcBef>
                <a:spcPct val="0"/>
              </a:spcBef>
            </a:pPr>
            <a:endParaRPr lang="en-US" dirty="0" smtClean="0"/>
          </a:p>
          <a:p>
            <a:pPr>
              <a:spcBef>
                <a:spcPct val="0"/>
              </a:spcBef>
            </a:pPr>
            <a:r>
              <a:rPr lang="en-US" dirty="0" smtClean="0"/>
              <a:t>Going </a:t>
            </a:r>
            <a:r>
              <a:rPr lang="en-US" dirty="0" smtClean="0"/>
              <a:t>forward, we are likely to be facing a prolonged period of heightened cycles, both in terms of frequency and severity. Drawing on my experience in the 90s and what I have seen in terms of the spatial/capital divide, I believe institutional property in mark-to-market accounts may lose 40-60% of value. If so, we’re slightly more than half way there; a difficult outlook at best.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slide plots the NCREIF returns through the 3Q of 2009. As noted, the decline in values (capital) and total returns is unprecedented. Even with the declines and a slight uptick in income returns (e.g., implicit cap rates) there is more bad news to come with rates 200-300bp below long-term averages.</a:t>
            </a:r>
          </a:p>
          <a:p>
            <a:endParaRPr lang="en-US" dirty="0"/>
          </a:p>
        </p:txBody>
      </p:sp>
      <p:sp>
        <p:nvSpPr>
          <p:cNvPr id="4" name="Slide Number Placeholder 3"/>
          <p:cNvSpPr>
            <a:spLocks noGrp="1"/>
          </p:cNvSpPr>
          <p:nvPr>
            <p:ph type="sldNum" sz="quarter" idx="10"/>
          </p:nvPr>
        </p:nvSpPr>
        <p:spPr/>
        <p:txBody>
          <a:bodyPr/>
          <a:lstStyle/>
          <a:p>
            <a:pPr>
              <a:defRPr/>
            </a:pPr>
            <a:fld id="{18221210-3B0D-4144-9F2C-6DEFE703F762}"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 looking at the snapshot of the national and local spatial markets --supply and demand for real estate-- the bottom line echoes that of the broader economy and capital markets. That is, there is some additional downside risk associated with a combination of a slowing economy, tighter credit, a renewed interest in risk, and weakening fundamentals. That situation should prevail over the near-intermediate term, with commercial real estate lagging the broader economic recovery which is well into 2010 at best. These will be interesting and challenging times with survival the a first-order goal for many as they are forced on the defensive. On the other hand, some players will be looking to exploit the opportunities that will come in as the market malaise and lack of capital continue to play out.</a:t>
            </a:r>
          </a:p>
          <a:p>
            <a:pPr>
              <a:spcBef>
                <a:spcPct val="0"/>
              </a:spcBef>
            </a:pPr>
            <a:r>
              <a:rPr lang="en-US" dirty="0" smtClean="0"/>
              <a:t> </a:t>
            </a:r>
          </a:p>
          <a:p>
            <a:pPr>
              <a:spcBef>
                <a:spcPct val="0"/>
              </a:spcBef>
            </a:pPr>
            <a:r>
              <a:rPr lang="en-US" dirty="0" smtClean="0"/>
              <a:t> </a:t>
            </a:r>
          </a:p>
          <a:p>
            <a:pPr>
              <a:spcBef>
                <a:spcPct val="0"/>
              </a:spcBef>
            </a:pPr>
            <a:endParaRPr lang="en-US" dirty="0" smtClean="0"/>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3D64A0-1802-45A0-BA59-3D4DCF0BDED5}" type="slidenum">
              <a:rPr lang="en-US">
                <a:latin typeface="Arial" pitchFamily="34" charset="0"/>
                <a:cs typeface="Arial" pitchFamily="34" charset="0"/>
              </a:rPr>
              <a:pPr/>
              <a:t>35</a:t>
            </a:fld>
            <a:endParaRPr lang="en-US">
              <a:latin typeface="Arial" pitchFamily="34" charset="0"/>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For several years, the commercial real estate market in Seattle has been ranked as one of the top investment markets in the ULI’s Emerging Trends publications. Indeed, record prices continued to be paid for local assets after the commercial sectors had begun to cool off in other markets. This led many local observers to contend, “We’re different.” Well, as shown in the graph of NCREIF returns in Seattle vs. the US, we were not so different after all….</a:t>
            </a: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While property crimes have fallen somewhat across the country, the top markets which includes Seattle has fared better than the average. Although Seattle comes out higher rankings, this divergence is unlikely to hold suggesting Seattle isn’t for some </a:t>
            </a:r>
            <a:r>
              <a:rPr lang="en-US" dirty="0" err="1" smtClean="0"/>
              <a:t>repricing</a:t>
            </a:r>
            <a:r>
              <a:rPr lang="en-US" dirty="0" smtClean="0"/>
              <a:t> for core commercial real estate.</a:t>
            </a:r>
          </a:p>
          <a:p>
            <a:pPr eaLnBrk="1" hangingPunct="1"/>
            <a:endParaRPr lang="en-US" dirty="0" smtClean="0"/>
          </a:p>
        </p:txBody>
      </p:sp>
      <p:sp>
        <p:nvSpPr>
          <p:cNvPr id="4" name="Slide Number Placeholder 3"/>
          <p:cNvSpPr>
            <a:spLocks noGrp="1"/>
          </p:cNvSpPr>
          <p:nvPr>
            <p:ph type="sldNum" sz="quarter" idx="10"/>
          </p:nvPr>
        </p:nvSpPr>
        <p:spPr/>
        <p:txBody>
          <a:bodyPr/>
          <a:lstStyle/>
          <a:p>
            <a:pPr>
              <a:defRPr/>
            </a:pPr>
            <a:fld id="{18221210-3B0D-4144-9F2C-6DEFE703F762}"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many respects Seattleites tend to believe they are different from the rest of the market. In order to test this theory one can compare cap rates. As noted in the upper right graph the Rates and Seattle are not different from national capitalization rates plotted by property type. While property crimes have fallen somewhat across the country, the top markets which includes Seattle has fared better than the average. Although Seattle comes out higher rankings, this divergence is unlikely to hold suggesting Seattle isn’t for some repricing for core commercial real estate.</a:t>
            </a:r>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DE19BB-B063-4635-A82F-EA8071F96D0A}" type="slidenum">
              <a:rPr lang="en-US"/>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Seattle area respondents provided their crystal ball and current view of local cap rates. Interestingly, for core assets the current rates were around national averages, but respondents expected them to be 50-100bp higher in 12 months and reflect a much wider spread than the national averages in 3 years. Local distressed Cap Rates and national ones were generally in line.</a:t>
            </a:r>
            <a:endParaRPr lang="en-US" dirty="0"/>
          </a:p>
        </p:txBody>
      </p:sp>
      <p:sp>
        <p:nvSpPr>
          <p:cNvPr id="4" name="Slide Number Placeholder 3"/>
          <p:cNvSpPr>
            <a:spLocks noGrp="1"/>
          </p:cNvSpPr>
          <p:nvPr>
            <p:ph type="sldNum" sz="quarter" idx="10"/>
          </p:nvPr>
        </p:nvSpPr>
        <p:spPr/>
        <p:txBody>
          <a:bodyPr/>
          <a:lstStyle/>
          <a:p>
            <a:pPr>
              <a:defRPr/>
            </a:pPr>
            <a:fld id="{18221210-3B0D-4144-9F2C-6DEFE703F762}"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To get additional insights on the prospects for the local commercial real estate markets, respondents were asked to agree or disagree to a number of statements regarding real estate fundamentals. As noted, the responses to this series of questions was more widespread then for others, suggesting the uncertainty surrounding the commercial market. On the “agree” side of the equation, respondents concurred that they believed opportunistic capital would return to the Seattle market by the end of the 2</a:t>
            </a:r>
            <a:r>
              <a:rPr lang="en-US" baseline="30000" dirty="0" smtClean="0"/>
              <a:t>nd</a:t>
            </a:r>
            <a:r>
              <a:rPr lang="en-US" dirty="0" smtClean="0"/>
              <a:t> quarter of 2010, and that distressed asset listings will increase. They also saw stagnant capital flows into Seattle, due in part to the expectation of falling values as they contend will occur and will drag mark-to-market properties down and additional 20-40% on top of recent declines in value. </a:t>
            </a:r>
          </a:p>
          <a:p>
            <a:pPr eaLnBrk="1" hangingPunct="1"/>
            <a:endParaRPr lang="en-US" dirty="0" smtClean="0"/>
          </a:p>
          <a:p>
            <a:pPr eaLnBrk="1" hangingPunct="1"/>
            <a:r>
              <a:rPr lang="en-US" dirty="0" smtClean="0"/>
              <a:t>They agreed that the “talk” was real and that Seattle was in for some difficult times. They also saw an increase in distressed assets and REO as owners increasingly walked from projects that were upside down with values under mortgage balances. Finally, they do not see a near-term turnaround in the condo market which is being vindicated by the spate of auction sales and other desperate attempts to stimulate the market and move products out the door.</a:t>
            </a:r>
            <a:endParaRPr lang="en-US" dirty="0" smtClean="0"/>
          </a:p>
        </p:txBody>
      </p:sp>
      <p:sp>
        <p:nvSpPr>
          <p:cNvPr id="4" name="Slide Number Placeholder 3"/>
          <p:cNvSpPr>
            <a:spLocks noGrp="1"/>
          </p:cNvSpPr>
          <p:nvPr>
            <p:ph type="sldNum" sz="quarter" idx="10"/>
          </p:nvPr>
        </p:nvSpPr>
        <p:spPr/>
        <p:txBody>
          <a:bodyPr/>
          <a:lstStyle/>
          <a:p>
            <a:pPr>
              <a:defRPr/>
            </a:pPr>
            <a:fld id="{18221210-3B0D-4144-9F2C-6DEFE703F762}"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help set the stage, I</a:t>
            </a:r>
            <a:r>
              <a:rPr lang="en-US" baseline="0" dirty="0" smtClean="0"/>
              <a:t> presented the four major categories of issues that concerned the respondents. These included: the cycle and when we would hit bottom and how steep the fall would be; the commercial mortgage market and how to solve the impending crisis; whether Seattle would experience the national trends; and, what we can do to control our own destiny.</a:t>
            </a:r>
            <a:endParaRPr lang="en-US" dirty="0"/>
          </a:p>
        </p:txBody>
      </p:sp>
      <p:sp>
        <p:nvSpPr>
          <p:cNvPr id="4" name="Slide Number Placeholder 3"/>
          <p:cNvSpPr>
            <a:spLocks noGrp="1"/>
          </p:cNvSpPr>
          <p:nvPr>
            <p:ph type="sldNum" sz="quarter" idx="10"/>
          </p:nvPr>
        </p:nvSpPr>
        <p:spPr/>
        <p:txBody>
          <a:bodyPr/>
          <a:lstStyle/>
          <a:p>
            <a:pPr>
              <a:defRPr/>
            </a:pPr>
            <a:fld id="{18221210-3B0D-4144-9F2C-6DEFE703F762}"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help identify and quantify some of the risks the Seattle market faces, the respondents were generally concerned about each of the risks as noted by the boxed outlines. </a:t>
            </a:r>
            <a:endParaRPr lang="en-US" dirty="0" smtClean="0"/>
          </a:p>
          <a:p>
            <a:endParaRPr lang="en-US" dirty="0" smtClean="0"/>
          </a:p>
          <a:p>
            <a:r>
              <a:rPr lang="en-US" dirty="0" smtClean="0"/>
              <a:t>As </a:t>
            </a:r>
            <a:r>
              <a:rPr lang="en-US" dirty="0" smtClean="0"/>
              <a:t>with earlier responses on the national front, the outlook for credit and commercial debt and absence of replacement debt is the most significant risk the local industry will face. This risk will be exacerbated by the erosion in market fundamentals that will cause additional value declines.  Respondents anticipate an increasing number of borrowers will begin to walk when faced with difficult refinancing decisions regarding recourse and equity positions on upside down projects.</a:t>
            </a:r>
          </a:p>
          <a:p>
            <a:endParaRPr lang="en-US" dirty="0" smtClean="0"/>
          </a:p>
          <a:p>
            <a:r>
              <a:rPr lang="en-US" dirty="0" smtClean="0"/>
              <a:t>Most anticipate banks to take an even harder line on commercial real estate which has ominous overtones for those who’s assets need refinancing or some capital infusion. There is also concern over the potential for the market to get jammed up as the flood of distressed assets hits the street. Finally, even though the Seattle market  will lag the economic recovery more than usual, the fate of the commercial market hangs on a sustained economic recovery.</a:t>
            </a:r>
          </a:p>
          <a:p>
            <a:endParaRPr lang="en-US" dirty="0"/>
          </a:p>
        </p:txBody>
      </p:sp>
      <p:sp>
        <p:nvSpPr>
          <p:cNvPr id="4" name="Slide Number Placeholder 3"/>
          <p:cNvSpPr>
            <a:spLocks noGrp="1"/>
          </p:cNvSpPr>
          <p:nvPr>
            <p:ph type="sldNum" sz="quarter" idx="10"/>
          </p:nvPr>
        </p:nvSpPr>
        <p:spPr/>
        <p:txBody>
          <a:bodyPr/>
          <a:lstStyle/>
          <a:p>
            <a:pPr>
              <a:defRPr/>
            </a:pPr>
            <a:fld id="{18221210-3B0D-4144-9F2C-6DEFE703F762}"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In the bulk of my presentation, it may appear I focused on the negative side of the market with a “glass half full” view. While my comments may have been sobering, they were intended to “tell it like it is” and more so, “what it will be” as I have for the past several years when the excesses of easy credit and lack of attention to fundamentals began to dominate the market.  In spite of generally bad news, there will be a number of local opportunities when the market starts moving again</a:t>
            </a:r>
            <a:r>
              <a:rPr lang="en-US" dirty="0" smtClean="0"/>
              <a:t>.</a:t>
            </a:r>
          </a:p>
          <a:p>
            <a:endParaRPr lang="en-US" dirty="0" smtClean="0"/>
          </a:p>
          <a:p>
            <a:r>
              <a:rPr lang="en-US" dirty="0" smtClean="0"/>
              <a:t>To determine if these opportunities were real or just “ivory tower” wishes, the survey tests respondents’ perceptions of how “real” various opportunities might be. As </a:t>
            </a:r>
            <a:r>
              <a:rPr lang="en-US" dirty="0" smtClean="0"/>
              <a:t>in </a:t>
            </a:r>
            <a:r>
              <a:rPr lang="en-US" dirty="0" smtClean="0"/>
              <a:t>the case of risks, the respondents agreed with many of the opportunistic statements, especially with regard to the ability to take advantage of distressed assets that will begin flooding the market in 2010.  The best opportunities surrounded working with distressed assets. These opportunities ranged from outright acquisitions, to providing professional services for troubled owners, lenders and potential borrowers. While some disagreed, most agreed that this would not be a time of “no brainer” investing; a position I support</a:t>
            </a:r>
            <a:r>
              <a:rPr lang="en-US" dirty="0" smtClean="0"/>
              <a:t>.</a:t>
            </a:r>
          </a:p>
          <a:p>
            <a:endParaRPr lang="en-US" dirty="0" smtClean="0"/>
          </a:p>
          <a:p>
            <a:r>
              <a:rPr lang="en-US" dirty="0" smtClean="0"/>
              <a:t>Based on my experience in the 90s, the problems the market will face are real and extremely complex. Thus, sifting and winnowing among distressed assets will be difficult and require more discipline and real estate acumen than required in the past decade.  While many players are posturing to take on these challenges, I am concerned that they may not understand just how difficult it will be to avoid additional landmines lurking beneath the surface of individual projects and pooled offerings.</a:t>
            </a:r>
          </a:p>
          <a:p>
            <a:endParaRPr lang="en-US" dirty="0"/>
          </a:p>
        </p:txBody>
      </p:sp>
      <p:sp>
        <p:nvSpPr>
          <p:cNvPr id="4" name="Slide Number Placeholder 3"/>
          <p:cNvSpPr>
            <a:spLocks noGrp="1"/>
          </p:cNvSpPr>
          <p:nvPr>
            <p:ph type="sldNum" sz="quarter" idx="10"/>
          </p:nvPr>
        </p:nvSpPr>
        <p:spPr/>
        <p:txBody>
          <a:bodyPr/>
          <a:lstStyle/>
          <a:p>
            <a:pPr>
              <a:defRPr/>
            </a:pPr>
            <a:fld id="{18221210-3B0D-4144-9F2C-6DEFE703F762}"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 the past 6-9 months, a number of players have been lining up to step into the commercial real estate fray in the US. This trend has both positive and negative implications. On the positive side, there will clearly be opportunities to take advantage of the turmoil in the commercial market and new players, unencumbered by existing problems may be best able to exploit them.  I am concerned that the barriers to entry are relatively low and some of these new players will lack the insight, expertise and resources to be able to navigate through these troubled waters. The good news is there are a lot of talented professionals on the street as a result of staffing cutbacks that have already occurred in many firms. The hope is that sponsors and investors will ask the hard organizational questions to ensure the talent and resources are adequate to deal with what will be an extremely complex market where a lot of money will be lost by those who do not respect the challenges in front of them</a:t>
            </a:r>
            <a:r>
              <a:rPr lang="en-US" dirty="0" smtClean="0"/>
              <a:t>.</a:t>
            </a:r>
          </a:p>
          <a:p>
            <a:endParaRPr lang="en-US" dirty="0" smtClean="0"/>
          </a:p>
          <a:p>
            <a:r>
              <a:rPr lang="en-US" dirty="0" smtClean="0"/>
              <a:t>In addition to new sponsoring entities, the market is likely to see a spate of new funds and new products that will purport to be able to exploit the opportunities in the commercial arena without taking on excess risk. Since many of these entities will lack track records, investors will have to make decisions based on the personnel, organizational structure and resource commitments.  At the same time, they will have to decide the best organizational structure and type of relationships that will best protect them in the face of difficult decisions that will have to be made in the frothy market.</a:t>
            </a:r>
            <a:endParaRPr lang="en-US" dirty="0"/>
          </a:p>
        </p:txBody>
      </p:sp>
      <p:sp>
        <p:nvSpPr>
          <p:cNvPr id="4" name="Slide Number Placeholder 3"/>
          <p:cNvSpPr>
            <a:spLocks noGrp="1"/>
          </p:cNvSpPr>
          <p:nvPr>
            <p:ph type="sldNum" sz="quarter" idx="10"/>
          </p:nvPr>
        </p:nvSpPr>
        <p:spPr/>
        <p:txBody>
          <a:bodyPr/>
          <a:lstStyle/>
          <a:p>
            <a:pPr>
              <a:defRPr/>
            </a:pPr>
            <a:fld id="{18221210-3B0D-4144-9F2C-6DEFE703F762}"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current stage of the real estate cycle, many difficult decisions will have to be made. Some will be focused on expanding wealth, while others will be focused on damage control and survival. During this period, being connected to the rapidly changing markets, and having solid on-going relationships will be more important </a:t>
            </a:r>
            <a:r>
              <a:rPr lang="en-US" baseline="0" dirty="0" smtClean="0"/>
              <a:t> than ever. To help, I will try to stay on top of the unfolding scene and,</a:t>
            </a:r>
            <a:r>
              <a:rPr lang="en-US" dirty="0" smtClean="0"/>
              <a:t> where possible, try to get ahead of the curve. </a:t>
            </a:r>
            <a:r>
              <a:rPr lang="en-US" baseline="0" dirty="0" smtClean="0"/>
              <a:t>I offer my personal website </a:t>
            </a:r>
            <a:r>
              <a:rPr lang="en-US" baseline="0" dirty="0" smtClean="0">
                <a:hlinkClick r:id="rId3"/>
              </a:rPr>
              <a:t>http://jrdelisle.com</a:t>
            </a:r>
            <a:r>
              <a:rPr lang="en-US" dirty="0" smtClean="0"/>
              <a:t> </a:t>
            </a:r>
            <a:r>
              <a:rPr lang="en-US" baseline="0" dirty="0" smtClean="0"/>
              <a:t>with more features to come including an </a:t>
            </a:r>
            <a:r>
              <a:rPr lang="en-US" baseline="0" dirty="0" err="1" smtClean="0"/>
              <a:t>AskDrD</a:t>
            </a:r>
            <a:r>
              <a:rPr lang="en-US" baseline="0" dirty="0" smtClean="0"/>
              <a:t> interactive element. My full text articles on Financial Views dating back 10 years are also available in the Market Watch section. Good luck and thanks for the opportunity to share my thoughts</a:t>
            </a:r>
            <a:r>
              <a:rPr lang="en-US" dirty="0" smtClean="0"/>
              <a:t> and to stay connected via the survey and audience feedback. </a:t>
            </a:r>
            <a:endParaRPr lang="en-US" dirty="0"/>
          </a:p>
        </p:txBody>
      </p:sp>
      <p:sp>
        <p:nvSpPr>
          <p:cNvPr id="4" name="Slide Number Placeholder 3"/>
          <p:cNvSpPr>
            <a:spLocks noGrp="1"/>
          </p:cNvSpPr>
          <p:nvPr>
            <p:ph type="sldNum" sz="quarter" idx="10"/>
          </p:nvPr>
        </p:nvSpPr>
        <p:spPr/>
        <p:txBody>
          <a:bodyPr/>
          <a:lstStyle/>
          <a:p>
            <a:pPr>
              <a:defRPr/>
            </a:pPr>
            <a:fld id="{18221210-3B0D-4144-9F2C-6DEFE703F762}" type="slidenum">
              <a:rPr lang="en-US" smtClean="0"/>
              <a:pPr>
                <a:defRPr/>
              </a:pPr>
              <a:t>43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defTabSz="928688">
              <a:defRPr/>
            </a:pPr>
            <a:fld id="{D9228134-10C6-480F-841E-CBF9F897F771}" type="slidenum">
              <a:rPr lang="en-US" smtClean="0"/>
              <a:pPr defTabSz="928688">
                <a:defRPr/>
              </a:pPr>
              <a:t>5</a:t>
            </a:fld>
            <a:endParaRPr lang="en-US" smtClean="0"/>
          </a:p>
        </p:txBody>
      </p:sp>
      <p:sp>
        <p:nvSpPr>
          <p:cNvPr id="49155" name="Rectangle 2"/>
          <p:cNvSpPr>
            <a:spLocks noGrp="1" noRot="1" noChangeAspect="1" noChangeArrowheads="1" noTextEdit="1"/>
          </p:cNvSpPr>
          <p:nvPr>
            <p:ph type="sldImg"/>
          </p:nvPr>
        </p:nvSpPr>
        <p:spPr>
          <a:xfrm>
            <a:off x="1101725" y="700088"/>
            <a:ext cx="4654550" cy="3492500"/>
          </a:xfrm>
          <a:ln/>
        </p:spPr>
      </p:sp>
      <p:sp>
        <p:nvSpPr>
          <p:cNvPr id="49156" name="Rectangle 3"/>
          <p:cNvSpPr>
            <a:spLocks noGrp="1" noChangeArrowheads="1"/>
          </p:cNvSpPr>
          <p:nvPr>
            <p:ph type="body" idx="1"/>
          </p:nvPr>
        </p:nvSpPr>
        <p:spPr>
          <a:xfrm>
            <a:off x="914400" y="4423331"/>
            <a:ext cx="5029200" cy="4188908"/>
          </a:xfrm>
          <a:noFill/>
          <a:ln/>
        </p:spPr>
        <p:txBody>
          <a:bodyPr/>
          <a:lstStyle/>
          <a:p>
            <a:r>
              <a:rPr lang="en-US" dirty="0" smtClean="0"/>
              <a:t>This slide</a:t>
            </a:r>
            <a:r>
              <a:rPr lang="en-US" baseline="0" dirty="0" smtClean="0"/>
              <a:t> is designed to disarm the audience a bit and get them thinking creatively and out of the box. The play on the Location, Location, Location theme points to the Vulnerability of real estate due to the potential impact of a range of externalities.  It also introduces the “D” word for distress. We also talked about the dreaded “R” word which to some might be “Recession” but to developers is “Recourse” which is coming in future loans resets which are hanging over the industry.</a:t>
            </a:r>
          </a:p>
          <a:p>
            <a:endParaRPr lang="en-US" dirty="0" smtClean="0"/>
          </a:p>
          <a:p>
            <a:r>
              <a:rPr lang="en-US" dirty="0" smtClean="0"/>
              <a:t>In something of a return to fundamentals, the L, L, L is back in vogue for 2010. Unfortunately, instead of Location, Location, Location, they will stand for Liability (recourse for borrowers), Litigation for a lot of players, and Liquidity (NOT) reflecting the inability to access debt capital and the challenges sellers will face when the glut of distressed assets clouds the market.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order to understand the impending crisis facing the commercial real estate industry is useful to take a historical look in to see if we can extract the lessons learned from the past. The seeds for institutional real estate investment were planted with the passage of ERISA in 1974. The most significant impact of the legislation was to raise the prudent man criterion to prudent expert criterion. Under the prudent man criterion, institutional investors to avoid real estate as a risk management tool based on its inherent complexity. However, under the prudent expert criterion, if real estate was an asset class, institutional investors and asset allocators were required to commit resources to achieve diversification. By 1978, institutional capital flows to  real estate were still limited, due in large part to the absence of the return is series of asset allocators could use to understand how real estate with other asset classes. To address that need the real estate units of the major life insurance companies including Prudential, Aetna, Cigna and Equitable created the National Council of Real Estate Investment Fiduciaries (NCREIF). The objective of NCREIF was to create a time series for real estate returns that asset allocators could use along with stocks, bonds and other asset classes in making asset allocation decisions.</a:t>
            </a:r>
          </a:p>
          <a:p>
            <a:pPr>
              <a:spcBef>
                <a:spcPct val="0"/>
              </a:spcBef>
            </a:pPr>
            <a:r>
              <a:rPr lang="en-US" smtClean="0"/>
              <a:t> </a:t>
            </a:r>
          </a:p>
          <a:p>
            <a:pPr>
              <a:spcBef>
                <a:spcPct val="0"/>
              </a:spcBef>
            </a:pPr>
            <a:r>
              <a:rPr lang="en-US" smtClean="0"/>
              <a:t>In 1981, financial institutions were deregulated and allowed to create development subsidiaries. In 1982 the Economic Tax Recovery Act (ERTA) creating double declining depreciation was passed. This attracted more capital for syndicators, who doubled up with foreign investors and pension funds to create a surge of capital to real estate. This created a disconnect between the spatial and capital markets. This led to overbuilding which ultimately led to the collapse of latter 80s. Other than disposing of troubled assets, the real estate market shut down. When the commercial real estate market collapsed, the RTC was created to work off that debt financial institutions. In 1994 faced with the prospect of filing bankruptcy, Taubman decided to file an IPO and convert to a REIT and was quickly joined by a spate of other owner/developers including Simon, DeBartelo, General Growth and a number of smaller players. Around the same time, while the RTC was wrapping up its business, Wall Street investment banks and others sought to convert the temporary securitization of commercial real estate to an ongoing activity. During the mid-to latter 90s REITs grew from under a $10 billion industry to over $200 billion, while CMBS volume rose from nothing to a similar market cap.</a:t>
            </a:r>
          </a:p>
          <a:p>
            <a:pPr>
              <a:spcBef>
                <a:spcPct val="0"/>
              </a:spcBef>
            </a:pPr>
            <a:endParaRPr lang="en-US" smtClean="0"/>
          </a:p>
          <a:p>
            <a:pPr>
              <a:spcBef>
                <a:spcPct val="0"/>
              </a:spcBef>
            </a:pPr>
            <a:r>
              <a:rPr lang="en-US" smtClean="0"/>
              <a:t>Our success in recapitalizing the real estate market was quickly adopted across the globe, setting the stage for the worldwide collapse of credit and real estate markets that is now occurring.  In 2001, the 9/11 tragedy attracted investors to real assets are real estate --and other real assets-- were seen as defensive investments. Benefiting from an improving economy and the government’s support of homeownership for all and complete trust in self-control by financial institutions, the housing market went on a bull run characterized by easy credit. Thus, both the commercial and residential markets became disconnected from the fundamentals (i.e., Wall Street vs. Main Street or Capital Markets vs. Spatial Markets). This disconnect led to the recent collapse since easy created permeated all asset classes and became an accepted mode of operation. Unfortunately, the problems in the commercial market have yet to be recognized with attention being focused on the residential market and the broader credit markets. The disconnect that occurred on the commercial side that has yet to receive attention suggests hard times ahead.</a:t>
            </a:r>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E9E4DB-9FF7-4295-BE82-FB733A3AD385}" type="slidenum">
              <a:rPr lang="en-US">
                <a:latin typeface="Arial" pitchFamily="34" charset="0"/>
                <a:cs typeface="Arial" pitchFamily="34" charset="0"/>
              </a:rPr>
              <a:pPr/>
              <a:t>6</a:t>
            </a:fld>
            <a:endParaRPr lang="en-US">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One of the buy-products of the disconnect between spatial and capital markets was the trend toward commoditized pricing.  This term refers to the fact that investors --and indirect capital providers-- failed to price risk associated with property types and markets. As such, prices converged from historical levels. This is illustrated by comparing the long-term risk/return plots by market with the more recent risk/return plots stemming back some 5 years. As noted, markets were drawn into a narrow band due in large part to surplus capital flows. Going forward, returns are expected to diverge or move to longer terms levels along with the attendant risk.  Respondents to the survey were somewhat divided on the question of whether commoditized pricing is behind us, with a slight majority believing that fundamentals would once again prevail as investors focused on the risk side of the equation. If this occurs --as I believe it will-- 2</a:t>
            </a:r>
            <a:r>
              <a:rPr lang="en-US" baseline="30000" smtClean="0"/>
              <a:t>nd</a:t>
            </a:r>
            <a:r>
              <a:rPr lang="en-US" smtClean="0"/>
              <a:t> and 3</a:t>
            </a:r>
            <a:r>
              <a:rPr lang="en-US" baseline="30000" smtClean="0"/>
              <a:t>rd</a:t>
            </a:r>
            <a:r>
              <a:rPr lang="en-US" smtClean="0"/>
              <a:t> tier markets with limited exit strategies will fact particular challenges, as will weaker product which in the recent past benefited from the rising tide of values. On the other hand, there will be opportunities for those who can pick and time markets --which is possible in real estate-- as well as those with an understanding of fundamentals and the ability to “Create value.” </a:t>
            </a:r>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9BDC94-8B1B-4274-999F-C895C1B285D9}" type="slidenum">
              <a:rPr lang="en-US">
                <a:latin typeface="Arial" pitchFamily="34" charset="0"/>
                <a:cs typeface="Arial" pitchFamily="34" charset="0"/>
              </a:rPr>
              <a:pPr/>
              <a:t>7</a:t>
            </a:fld>
            <a:endParaRPr lang="en-US">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 are facing an unprecedented confluence seemingly independent, but related events. The problems began to surface in the residential credit markets. Once attention was drawn on festering problems in the residential market, some began to worry about whether this was a symptom of a broader problem. Those who began to explore how widespread the credit practices were in other sectors, realized that we had created a house of cards. As attention turned to the broader economy, the credit crisis quickly turned into a crisis of confidence. The crisis of confidence was contagious, rippling across the consumer and corporate spectrum forcing many players to revisit expenditure patterns. Once confidence levels were eroded, the market faced the double-whammy of tightening or evaporating credit. This quickly translated to an erosion in collateral values, leading to a self-fulfilling prophecy which became a black hole that started the implosion.</a:t>
            </a:r>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307444-1A2F-442B-8F36-D73A8F2DCAA2}" type="slidenum">
              <a:rPr lang="en-US">
                <a:latin typeface="Arial" pitchFamily="34" charset="0"/>
                <a:cs typeface="Arial" pitchFamily="34" charset="0"/>
              </a:rPr>
              <a:pPr/>
              <a:t>8</a:t>
            </a:fld>
            <a:endParaRPr lang="en-US">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opportunity funds, core institutional</a:t>
            </a:r>
            <a:r>
              <a:rPr lang="en-US" baseline="0" dirty="0" smtClean="0"/>
              <a:t> real estate has take a major hit. According to NCREIF data, values have fallen some 35% or so. Unfortunately, more losses are ahead as cap rates rise and NOI deteriorates</a:t>
            </a:r>
            <a:r>
              <a:rPr lang="en-US" dirty="0" smtClean="0"/>
              <a:t> even more. The good news –glass is half full- view suggests the rate of losses is slowing down. While true, the implicit cap rate is still too low suggesting more adjustments are coming. Furthermore, the 3=10 year numbers are so weak they call into question the assumption of continued allocations to the asset class, especially since it will likely lag other asset classes on the recovery side.</a:t>
            </a:r>
            <a:endParaRPr lang="en-US" dirty="0"/>
          </a:p>
        </p:txBody>
      </p:sp>
      <p:sp>
        <p:nvSpPr>
          <p:cNvPr id="4" name="Slide Number Placeholder 3"/>
          <p:cNvSpPr>
            <a:spLocks noGrp="1"/>
          </p:cNvSpPr>
          <p:nvPr>
            <p:ph type="sldNum" sz="quarter" idx="10"/>
          </p:nvPr>
        </p:nvSpPr>
        <p:spPr/>
        <p:txBody>
          <a:bodyPr/>
          <a:lstStyle/>
          <a:p>
            <a:pPr>
              <a:defRPr/>
            </a:pPr>
            <a:fld id="{18221210-3B0D-4144-9F2C-6DEFE703F762}"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20955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81000"/>
            <a:ext cx="61341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6934200" cy="533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219200"/>
            <a:ext cx="8153400" cy="4724400"/>
          </a:xfrm>
        </p:spPr>
        <p:txBody>
          <a:bodyPr/>
          <a:lstStyle/>
          <a:p>
            <a:pPr lvl="0"/>
            <a:r>
              <a:rPr lang="en-US" noProof="0" smtClean="0"/>
              <a:t>Click icon to add chart</a:t>
            </a:r>
            <a:endParaRPr lang="en-US" noProof="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lgn="r">
              <a:defRPr sz="1000"/>
            </a:lvl1pPr>
          </a:lstStyle>
          <a:p>
            <a:pPr>
              <a:defRPr/>
            </a:pPr>
            <a:r>
              <a:rPr lang="en-US" dirty="0" smtClean="0"/>
              <a:t>© JR DeLisle, Ph.D.</a:t>
            </a:r>
          </a:p>
          <a:p>
            <a:pPr>
              <a:defRPr/>
            </a:pPr>
            <a:r>
              <a:rPr lang="en-US" dirty="0" smtClean="0"/>
              <a:t>jdelisle@u.washington.edu</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5000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28600" y="381000"/>
            <a:ext cx="69342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19200"/>
            <a:ext cx="8153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457200" y="6019800"/>
            <a:ext cx="83058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i="0">
                <a:latin typeface="+mn-lt"/>
                <a:cs typeface="+mn-cs"/>
              </a:defRPr>
            </a:lvl1pPr>
          </a:lstStyle>
          <a:p>
            <a:pPr>
              <a:defRPr/>
            </a:pPr>
            <a:endParaRPr lang="en-US"/>
          </a:p>
        </p:txBody>
      </p:sp>
      <p:sp>
        <p:nvSpPr>
          <p:cNvPr id="1032" name="Line 8"/>
          <p:cNvSpPr>
            <a:spLocks noChangeShapeType="1"/>
          </p:cNvSpPr>
          <p:nvPr/>
        </p:nvSpPr>
        <p:spPr bwMode="auto">
          <a:xfrm>
            <a:off x="609600" y="6324600"/>
            <a:ext cx="8047038" cy="0"/>
          </a:xfrm>
          <a:prstGeom prst="line">
            <a:avLst/>
          </a:prstGeom>
          <a:noFill/>
          <a:ln w="15875">
            <a:solidFill>
              <a:schemeClr val="tx2"/>
            </a:solidFill>
            <a:round/>
            <a:headEnd/>
            <a:tailEnd/>
          </a:ln>
          <a:effectLst/>
        </p:spPr>
        <p:txBody>
          <a:bodyPr/>
          <a:lstStyle/>
          <a:p>
            <a:pPr algn="ctr" fontAlgn="auto">
              <a:spcBef>
                <a:spcPts val="0"/>
              </a:spcBef>
              <a:spcAft>
                <a:spcPts val="0"/>
              </a:spcAft>
              <a:defRPr/>
            </a:pPr>
            <a:endParaRPr lang="en-US">
              <a:latin typeface="+mn-lt"/>
              <a:cs typeface="+mn-cs"/>
            </a:endParaRPr>
          </a:p>
        </p:txBody>
      </p:sp>
      <p:sp>
        <p:nvSpPr>
          <p:cNvPr id="1035" name="Rectangle 11"/>
          <p:cNvSpPr>
            <a:spLocks noChangeArrowheads="1"/>
          </p:cNvSpPr>
          <p:nvPr/>
        </p:nvSpPr>
        <p:spPr bwMode="auto">
          <a:xfrm>
            <a:off x="3595688" y="3238500"/>
            <a:ext cx="9144000" cy="0"/>
          </a:xfrm>
          <a:prstGeom prst="rect">
            <a:avLst/>
          </a:prstGeom>
          <a:noFill/>
          <a:ln w="9525">
            <a:noFill/>
            <a:miter lim="800000"/>
            <a:headEnd/>
            <a:tailEnd/>
          </a:ln>
          <a:effectLst/>
        </p:spPr>
        <p:txBody>
          <a:bodyPr>
            <a:spAutoFit/>
          </a:bodyPr>
          <a:lstStyle/>
          <a:p>
            <a:pPr algn="ctr" fontAlgn="auto">
              <a:spcBef>
                <a:spcPts val="0"/>
              </a:spcBef>
              <a:spcAft>
                <a:spcPts val="0"/>
              </a:spcAft>
              <a:defRPr/>
            </a:pPr>
            <a:endParaRPr lang="en-US">
              <a:latin typeface="+mn-lt"/>
              <a:cs typeface="+mn-cs"/>
            </a:endParaRPr>
          </a:p>
        </p:txBody>
      </p:sp>
      <p:sp>
        <p:nvSpPr>
          <p:cNvPr id="1073" name="Line 49"/>
          <p:cNvSpPr>
            <a:spLocks noChangeShapeType="1"/>
          </p:cNvSpPr>
          <p:nvPr/>
        </p:nvSpPr>
        <p:spPr bwMode="auto">
          <a:xfrm>
            <a:off x="228600" y="990600"/>
            <a:ext cx="8047038" cy="0"/>
          </a:xfrm>
          <a:prstGeom prst="line">
            <a:avLst/>
          </a:prstGeom>
          <a:noFill/>
          <a:ln w="15875">
            <a:solidFill>
              <a:schemeClr val="tx2"/>
            </a:solidFill>
            <a:round/>
            <a:headEnd/>
            <a:tailEnd/>
          </a:ln>
          <a:effectLst/>
        </p:spPr>
        <p:txBody>
          <a:bodyPr/>
          <a:lstStyle/>
          <a:p>
            <a:pPr algn="ctr" fontAlgn="auto">
              <a:spcBef>
                <a:spcPts val="0"/>
              </a:spcBef>
              <a:spcAft>
                <a:spcPts val="0"/>
              </a:spcAft>
              <a:defRPr/>
            </a:pPr>
            <a:endParaRPr lang="en-US">
              <a:latin typeface="+mn-lt"/>
              <a:cs typeface="+mn-cs"/>
            </a:endParaRPr>
          </a:p>
        </p:txBody>
      </p:sp>
      <p:sp>
        <p:nvSpPr>
          <p:cNvPr id="1076" name="Rectangle 52"/>
          <p:cNvSpPr>
            <a:spLocks noChangeArrowheads="1"/>
          </p:cNvSpPr>
          <p:nvPr/>
        </p:nvSpPr>
        <p:spPr bwMode="auto">
          <a:xfrm>
            <a:off x="7391400" y="6400800"/>
            <a:ext cx="1274763" cy="254000"/>
          </a:xfrm>
          <a:prstGeom prst="rect">
            <a:avLst/>
          </a:prstGeom>
          <a:noFill/>
          <a:ln w="9525">
            <a:solidFill>
              <a:schemeClr val="tx1"/>
            </a:solidFill>
            <a:miter lim="800000"/>
            <a:headEnd/>
            <a:tailEnd/>
          </a:ln>
          <a:effectLst/>
        </p:spPr>
        <p:txBody>
          <a:bodyPr wrap="none">
            <a:spAutoFit/>
          </a:bodyPr>
          <a:lstStyle/>
          <a:p>
            <a:pPr algn="ctr" fontAlgn="auto">
              <a:spcBef>
                <a:spcPts val="0"/>
              </a:spcBef>
              <a:spcAft>
                <a:spcPts val="0"/>
              </a:spcAft>
              <a:defRPr/>
            </a:pPr>
            <a:r>
              <a:rPr lang="en-US" sz="1000">
                <a:latin typeface="+mn-lt"/>
                <a:cs typeface="+mn-cs"/>
              </a:rPr>
              <a:t>© JR DeLisle, Ph. D.</a:t>
            </a:r>
            <a:endParaRPr lang="en-US" sz="1000" baseline="30000">
              <a:latin typeface="+mn-lt"/>
              <a:cs typeface="+mn-cs"/>
            </a:endParaRPr>
          </a:p>
        </p:txBody>
      </p:sp>
      <p:pic>
        <p:nvPicPr>
          <p:cNvPr id="2057" name="Picture 53" descr="left"/>
          <p:cNvPicPr>
            <a:picLocks noChangeAspect="1" noChangeArrowheads="1"/>
          </p:cNvPicPr>
          <p:nvPr/>
        </p:nvPicPr>
        <p:blipFill>
          <a:blip r:embed="rId16" cstate="print"/>
          <a:srcRect/>
          <a:stretch>
            <a:fillRect/>
          </a:stretch>
        </p:blipFill>
        <p:spPr bwMode="auto">
          <a:xfrm>
            <a:off x="7239000" y="228600"/>
            <a:ext cx="1765300" cy="60325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86" r:id="rId14"/>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Times New Roman" pitchFamily="18" charset="0"/>
        </a:defRPr>
      </a:lvl2pPr>
      <a:lvl3pPr algn="l" rtl="0" eaLnBrk="0" fontAlgn="base" hangingPunct="0">
        <a:spcBef>
          <a:spcPct val="0"/>
        </a:spcBef>
        <a:spcAft>
          <a:spcPct val="0"/>
        </a:spcAft>
        <a:defRPr sz="2800">
          <a:solidFill>
            <a:schemeClr val="tx2"/>
          </a:solidFill>
          <a:latin typeface="Times New Roman" pitchFamily="18" charset="0"/>
        </a:defRPr>
      </a:lvl3pPr>
      <a:lvl4pPr algn="l" rtl="0" eaLnBrk="0" fontAlgn="base" hangingPunct="0">
        <a:spcBef>
          <a:spcPct val="0"/>
        </a:spcBef>
        <a:spcAft>
          <a:spcPct val="0"/>
        </a:spcAft>
        <a:defRPr sz="2800">
          <a:solidFill>
            <a:schemeClr val="tx2"/>
          </a:solidFill>
          <a:latin typeface="Times New Roman" pitchFamily="18" charset="0"/>
        </a:defRPr>
      </a:lvl4pPr>
      <a:lvl5pPr algn="l" rtl="0" eaLnBrk="0" fontAlgn="base" hangingPunct="0">
        <a:spcBef>
          <a:spcPct val="0"/>
        </a:spcBef>
        <a:spcAft>
          <a:spcPct val="0"/>
        </a:spcAft>
        <a:defRPr sz="2800">
          <a:solidFill>
            <a:schemeClr val="tx2"/>
          </a:solidFill>
          <a:latin typeface="Times New Roman" pitchFamily="18" charset="0"/>
        </a:defRPr>
      </a:lvl5pPr>
      <a:lvl6pPr marL="457200" algn="l" rtl="0" eaLnBrk="1" fontAlgn="base" hangingPunct="1">
        <a:spcBef>
          <a:spcPct val="0"/>
        </a:spcBef>
        <a:spcAft>
          <a:spcPct val="0"/>
        </a:spcAft>
        <a:defRPr sz="2800">
          <a:solidFill>
            <a:schemeClr val="tx2"/>
          </a:solidFill>
          <a:latin typeface="Times New Roman" pitchFamily="18" charset="0"/>
        </a:defRPr>
      </a:lvl6pPr>
      <a:lvl7pPr marL="914400" algn="l" rtl="0" eaLnBrk="1" fontAlgn="base" hangingPunct="1">
        <a:spcBef>
          <a:spcPct val="0"/>
        </a:spcBef>
        <a:spcAft>
          <a:spcPct val="0"/>
        </a:spcAft>
        <a:defRPr sz="2800">
          <a:solidFill>
            <a:schemeClr val="tx2"/>
          </a:solidFill>
          <a:latin typeface="Times New Roman" pitchFamily="18" charset="0"/>
        </a:defRPr>
      </a:lvl7pPr>
      <a:lvl8pPr marL="1371600" algn="l" rtl="0" eaLnBrk="1" fontAlgn="base" hangingPunct="1">
        <a:spcBef>
          <a:spcPct val="0"/>
        </a:spcBef>
        <a:spcAft>
          <a:spcPct val="0"/>
        </a:spcAft>
        <a:defRPr sz="2800">
          <a:solidFill>
            <a:schemeClr val="tx2"/>
          </a:solidFill>
          <a:latin typeface="Times New Roman" pitchFamily="18" charset="0"/>
        </a:defRPr>
      </a:lvl8pPr>
      <a:lvl9pPr marL="1828800" algn="l" rtl="0" eaLnBrk="1" fontAlgn="base" hangingPunct="1">
        <a:spcBef>
          <a:spcPct val="0"/>
        </a:spcBef>
        <a:spcAft>
          <a:spcPct val="0"/>
        </a:spcAft>
        <a:defRPr sz="28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2"/>
          </a:solidFill>
          <a:latin typeface="+mn-lt"/>
        </a:defRPr>
      </a:lvl2pPr>
      <a:lvl3pPr marL="1143000" indent="-228600" algn="l" rtl="0" eaLnBrk="0" fontAlgn="base" hangingPunct="0">
        <a:spcBef>
          <a:spcPct val="20000"/>
        </a:spcBef>
        <a:spcAft>
          <a:spcPct val="0"/>
        </a:spcAft>
        <a:buChar char="•"/>
        <a:defRPr sz="20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rdelisle@jrdelisl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64.png"/><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69.png"/><Relationship Id="rId4" Type="http://schemas.openxmlformats.org/officeDocument/2006/relationships/image" Target="../media/image68.png"/></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75.png"/><Relationship Id="rId5" Type="http://schemas.openxmlformats.org/officeDocument/2006/relationships/image" Target="../media/image74.jpeg"/><Relationship Id="rId4" Type="http://schemas.openxmlformats.org/officeDocument/2006/relationships/image" Target="../media/image73.jpeg"/></Relationships>
</file>

<file path=ppt/slides/_rels/slide3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77.png"/></Relationships>
</file>

<file path=ppt/slides/_rels/slide3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jrdelisle.co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Grp="1" noChangeArrowheads="1"/>
          </p:cNvSpPr>
          <p:nvPr>
            <p:ph type="ctrTitle"/>
          </p:nvPr>
        </p:nvSpPr>
        <p:spPr>
          <a:xfrm>
            <a:off x="457200" y="914400"/>
            <a:ext cx="8001000" cy="3429000"/>
          </a:xfrm>
          <a:noFill/>
        </p:spPr>
        <p:txBody>
          <a:bodyPr>
            <a:normAutofit/>
          </a:bodyPr>
          <a:lstStyle/>
          <a:p>
            <a:pPr algn="ctr" eaLnBrk="1" hangingPunct="1"/>
            <a:r>
              <a:rPr lang="en-US" dirty="0" smtClean="0"/>
              <a:t>Economic, Capital and Real Estate Outlook 2010</a:t>
            </a:r>
            <a:br>
              <a:rPr lang="en-US" dirty="0" smtClean="0"/>
            </a:br>
            <a:r>
              <a:rPr lang="en-US" dirty="0" smtClean="0"/>
              <a:t/>
            </a:r>
            <a:br>
              <a:rPr lang="en-US" dirty="0" smtClean="0"/>
            </a:br>
            <a:r>
              <a:rPr lang="en-US" sz="1200" dirty="0" smtClean="0"/>
              <a:t/>
            </a:r>
            <a:br>
              <a:rPr lang="en-US" sz="1200" dirty="0" smtClean="0"/>
            </a:br>
            <a:r>
              <a:rPr lang="en-US" sz="2400" dirty="0" smtClean="0"/>
              <a:t>presented to:</a:t>
            </a:r>
            <a:br>
              <a:rPr lang="en-US" sz="2400" dirty="0" smtClean="0"/>
            </a:br>
            <a:r>
              <a:rPr lang="en-US" sz="2400" dirty="0" smtClean="0"/>
              <a:t>IREM 2010 Forecast </a:t>
            </a:r>
            <a:br>
              <a:rPr lang="en-US" sz="2400" dirty="0" smtClean="0"/>
            </a:br>
            <a:r>
              <a:rPr lang="en-US" sz="2400" dirty="0" smtClean="0"/>
              <a:t/>
            </a:r>
            <a:br>
              <a:rPr lang="en-US" sz="2400" dirty="0" smtClean="0"/>
            </a:br>
            <a:r>
              <a:rPr lang="en-US" sz="2000" dirty="0" smtClean="0"/>
              <a:t>by: Jim DeLisle, Ph.D</a:t>
            </a:r>
            <a:r>
              <a:rPr lang="en-US" sz="2400" dirty="0" smtClean="0"/>
              <a:t>.</a:t>
            </a:r>
          </a:p>
        </p:txBody>
      </p:sp>
      <p:sp>
        <p:nvSpPr>
          <p:cNvPr id="3074" name="Rectangle 6"/>
          <p:cNvSpPr>
            <a:spLocks noGrp="1" noChangeArrowheads="1"/>
          </p:cNvSpPr>
          <p:nvPr>
            <p:ph type="subTitle" idx="1"/>
          </p:nvPr>
        </p:nvSpPr>
        <p:spPr>
          <a:xfrm>
            <a:off x="1371600" y="4343400"/>
            <a:ext cx="6400800" cy="1828800"/>
          </a:xfrm>
          <a:noFill/>
        </p:spPr>
        <p:txBody>
          <a:bodyPr/>
          <a:lstStyle/>
          <a:p>
            <a:pPr eaLnBrk="1" hangingPunct="1"/>
            <a:r>
              <a:rPr lang="en-US" sz="1800" dirty="0" smtClean="0"/>
              <a:t>December 4, 2009</a:t>
            </a:r>
          </a:p>
          <a:p>
            <a:pPr eaLnBrk="1" hangingPunct="1"/>
            <a:endParaRPr lang="en-US" sz="1800" dirty="0" smtClean="0"/>
          </a:p>
          <a:p>
            <a:pPr eaLnBrk="1" hangingPunct="1"/>
            <a:r>
              <a:rPr lang="en-US" sz="1800" dirty="0" smtClean="0">
                <a:hlinkClick r:id="rId3"/>
              </a:rPr>
              <a:t>jrdelisle@jrdelisle.com</a:t>
            </a:r>
            <a:endParaRPr lang="en-US" sz="1800" dirty="0" smtClean="0"/>
          </a:p>
          <a:p>
            <a:pPr eaLnBrk="1" hangingPunct="1"/>
            <a:endParaRPr lang="en-US" sz="12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II: A Growing Consensus on Economy</a:t>
            </a:r>
            <a:endParaRPr lang="en-US" dirty="0"/>
          </a:p>
        </p:txBody>
      </p:sp>
      <p:pic>
        <p:nvPicPr>
          <p:cNvPr id="7" name="Picture 4"/>
          <p:cNvPicPr>
            <a:picLocks noChangeAspect="1" noChangeArrowheads="1"/>
          </p:cNvPicPr>
          <p:nvPr/>
        </p:nvPicPr>
        <p:blipFill>
          <a:blip r:embed="rId3" cstate="print"/>
          <a:srcRect/>
          <a:stretch>
            <a:fillRect/>
          </a:stretch>
        </p:blipFill>
        <p:spPr bwMode="auto">
          <a:xfrm>
            <a:off x="0" y="4648200"/>
            <a:ext cx="4676775" cy="571500"/>
          </a:xfrm>
          <a:prstGeom prst="rect">
            <a:avLst/>
          </a:prstGeom>
          <a:noFill/>
          <a:ln w="9525">
            <a:noFill/>
            <a:miter lim="800000"/>
            <a:headEnd/>
            <a:tailEnd/>
          </a:ln>
        </p:spPr>
      </p:pic>
      <p:pic>
        <p:nvPicPr>
          <p:cNvPr id="8" name="Picture 5"/>
          <p:cNvPicPr>
            <a:picLocks noChangeAspect="1" noChangeArrowheads="1"/>
          </p:cNvPicPr>
          <p:nvPr/>
        </p:nvPicPr>
        <p:blipFill>
          <a:blip r:embed="rId4" cstate="print"/>
          <a:srcRect/>
          <a:stretch>
            <a:fillRect/>
          </a:stretch>
        </p:blipFill>
        <p:spPr bwMode="auto">
          <a:xfrm>
            <a:off x="333375" y="5133975"/>
            <a:ext cx="2714625" cy="885825"/>
          </a:xfrm>
          <a:prstGeom prst="rect">
            <a:avLst/>
          </a:prstGeom>
          <a:noFill/>
          <a:ln w="9525">
            <a:noFill/>
            <a:miter lim="800000"/>
            <a:headEnd/>
            <a:tailEnd/>
          </a:ln>
        </p:spPr>
      </p:pic>
      <p:pic>
        <p:nvPicPr>
          <p:cNvPr id="9" name="Picture 6"/>
          <p:cNvPicPr>
            <a:picLocks noChangeAspect="1" noChangeArrowheads="1"/>
          </p:cNvPicPr>
          <p:nvPr/>
        </p:nvPicPr>
        <p:blipFill>
          <a:blip r:embed="rId5" cstate="print"/>
          <a:srcRect/>
          <a:stretch>
            <a:fillRect/>
          </a:stretch>
        </p:blipFill>
        <p:spPr bwMode="auto">
          <a:xfrm>
            <a:off x="3276600" y="5286375"/>
            <a:ext cx="5715000" cy="590550"/>
          </a:xfrm>
          <a:prstGeom prst="rect">
            <a:avLst/>
          </a:prstGeom>
          <a:noFill/>
          <a:ln w="9525">
            <a:noFill/>
            <a:miter lim="800000"/>
            <a:headEnd/>
            <a:tailEnd/>
          </a:ln>
        </p:spPr>
      </p:pic>
      <p:pic>
        <p:nvPicPr>
          <p:cNvPr id="48129" name="Picture 1"/>
          <p:cNvPicPr>
            <a:picLocks noChangeAspect="1" noChangeArrowheads="1"/>
          </p:cNvPicPr>
          <p:nvPr/>
        </p:nvPicPr>
        <p:blipFill>
          <a:blip r:embed="rId6" cstate="print"/>
          <a:srcRect/>
          <a:stretch>
            <a:fillRect/>
          </a:stretch>
        </p:blipFill>
        <p:spPr bwMode="auto">
          <a:xfrm>
            <a:off x="457200" y="1143000"/>
            <a:ext cx="8459594" cy="3400425"/>
          </a:xfrm>
          <a:prstGeom prst="rect">
            <a:avLst/>
          </a:prstGeom>
          <a:noFill/>
          <a:ln w="9525">
            <a:noFill/>
            <a:miter lim="800000"/>
            <a:headEnd/>
            <a:tailEnd/>
          </a:ln>
          <a:effectLst/>
        </p:spPr>
      </p:pic>
      <p:sp>
        <p:nvSpPr>
          <p:cNvPr id="11" name="TextBox 10"/>
          <p:cNvSpPr txBox="1"/>
          <p:nvPr/>
        </p:nvSpPr>
        <p:spPr>
          <a:xfrm>
            <a:off x="533400" y="6352401"/>
            <a:ext cx="4648200" cy="276999"/>
          </a:xfrm>
          <a:prstGeom prst="rect">
            <a:avLst/>
          </a:prstGeom>
          <a:noFill/>
        </p:spPr>
        <p:txBody>
          <a:bodyPr wrap="square" rtlCol="0">
            <a:spAutoFit/>
          </a:bodyPr>
          <a:lstStyle/>
          <a:p>
            <a:r>
              <a:rPr lang="en-US" sz="1200" dirty="0" smtClean="0"/>
              <a:t>Sources: </a:t>
            </a:r>
            <a:r>
              <a:rPr lang="en-US" sz="1200" dirty="0" err="1" smtClean="0"/>
              <a:t>JRDeLisle</a:t>
            </a:r>
            <a:r>
              <a:rPr lang="en-US" sz="1200" dirty="0" smtClean="0"/>
              <a:t>, IREM Survey Respondents</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p:cNvPicPr>
            <a:picLocks noChangeAspect="1" noChangeArrowheads="1"/>
          </p:cNvPicPr>
          <p:nvPr/>
        </p:nvPicPr>
        <p:blipFill>
          <a:blip r:embed="rId3" cstate="print"/>
          <a:srcRect/>
          <a:stretch>
            <a:fillRect/>
          </a:stretch>
        </p:blipFill>
        <p:spPr bwMode="auto">
          <a:xfrm>
            <a:off x="2038350" y="935957"/>
            <a:ext cx="4743450" cy="5617243"/>
          </a:xfrm>
          <a:prstGeom prst="rect">
            <a:avLst/>
          </a:prstGeom>
          <a:noFill/>
          <a:ln w="9525">
            <a:noFill/>
            <a:miter lim="800000"/>
            <a:headEnd/>
            <a:tailEnd/>
          </a:ln>
        </p:spPr>
      </p:pic>
      <p:sp>
        <p:nvSpPr>
          <p:cNvPr id="2" name="Title 1"/>
          <p:cNvSpPr>
            <a:spLocks noGrp="1"/>
          </p:cNvSpPr>
          <p:nvPr>
            <p:ph type="title"/>
          </p:nvPr>
        </p:nvSpPr>
        <p:spPr>
          <a:xfrm>
            <a:off x="228600" y="381000"/>
            <a:ext cx="7391400" cy="533400"/>
          </a:xfrm>
        </p:spPr>
        <p:txBody>
          <a:bodyPr/>
          <a:lstStyle/>
          <a:p>
            <a:r>
              <a:rPr lang="en-US" dirty="0" smtClean="0"/>
              <a:t>When National &amp; Seattle Markets Bottom Out?</a:t>
            </a:r>
            <a:endParaRPr lang="en-US" dirty="0"/>
          </a:p>
        </p:txBody>
      </p:sp>
      <p:sp>
        <p:nvSpPr>
          <p:cNvPr id="12" name="TextBox 11"/>
          <p:cNvSpPr txBox="1"/>
          <p:nvPr/>
        </p:nvSpPr>
        <p:spPr>
          <a:xfrm>
            <a:off x="228600" y="1066800"/>
            <a:ext cx="1219200" cy="369332"/>
          </a:xfrm>
          <a:prstGeom prst="rect">
            <a:avLst/>
          </a:prstGeom>
          <a:noFill/>
        </p:spPr>
        <p:txBody>
          <a:bodyPr wrap="square" rtlCol="0">
            <a:spAutoFit/>
          </a:bodyPr>
          <a:lstStyle/>
          <a:p>
            <a:r>
              <a:rPr lang="en-US" dirty="0" smtClean="0"/>
              <a:t>National</a:t>
            </a:r>
            <a:endParaRPr lang="en-US" dirty="0"/>
          </a:p>
        </p:txBody>
      </p:sp>
      <p:sp>
        <p:nvSpPr>
          <p:cNvPr id="15" name="TextBox 14"/>
          <p:cNvSpPr txBox="1"/>
          <p:nvPr/>
        </p:nvSpPr>
        <p:spPr>
          <a:xfrm>
            <a:off x="381000" y="4126468"/>
            <a:ext cx="1219200" cy="369332"/>
          </a:xfrm>
          <a:prstGeom prst="rect">
            <a:avLst/>
          </a:prstGeom>
          <a:noFill/>
        </p:spPr>
        <p:txBody>
          <a:bodyPr wrap="square" rtlCol="0">
            <a:spAutoFit/>
          </a:bodyPr>
          <a:lstStyle/>
          <a:p>
            <a:r>
              <a:rPr lang="en-US" dirty="0" smtClean="0"/>
              <a:t>Seattle</a:t>
            </a:r>
            <a:endParaRPr lang="en-US" dirty="0"/>
          </a:p>
        </p:txBody>
      </p:sp>
      <p:sp>
        <p:nvSpPr>
          <p:cNvPr id="22" name="Oval 21"/>
          <p:cNvSpPr/>
          <p:nvPr/>
        </p:nvSpPr>
        <p:spPr bwMode="auto">
          <a:xfrm rot="996886">
            <a:off x="2590099" y="1685152"/>
            <a:ext cx="1828800" cy="735747"/>
          </a:xfrm>
          <a:prstGeom prst="ellipse">
            <a:avLst/>
          </a:prstGeom>
          <a:noFill/>
          <a:ln w="50800" cap="flat" cmpd="thickThin"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23" name="Oval 22"/>
          <p:cNvSpPr/>
          <p:nvPr/>
        </p:nvSpPr>
        <p:spPr bwMode="auto">
          <a:xfrm>
            <a:off x="3429000" y="1981200"/>
            <a:ext cx="1524000" cy="735747"/>
          </a:xfrm>
          <a:prstGeom prst="ellipse">
            <a:avLst/>
          </a:prstGeom>
          <a:noFill/>
          <a:ln w="50800" cap="flat" cmpd="thickThin" algn="ctr">
            <a:solidFill>
              <a:schemeClr val="tx1"/>
            </a:solidFill>
            <a:prstDash val="sysDash"/>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24" name="Oval 23"/>
          <p:cNvSpPr/>
          <p:nvPr/>
        </p:nvSpPr>
        <p:spPr bwMode="auto">
          <a:xfrm>
            <a:off x="2438400" y="1219200"/>
            <a:ext cx="1338943" cy="735747"/>
          </a:xfrm>
          <a:prstGeom prst="ellipse">
            <a:avLst/>
          </a:prstGeom>
          <a:noFill/>
          <a:ln w="50800" cap="flat" cmpd="thickThin" algn="ctr">
            <a:solidFill>
              <a:srgbClr val="0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25" name="Oval 24"/>
          <p:cNvSpPr/>
          <p:nvPr/>
        </p:nvSpPr>
        <p:spPr bwMode="auto">
          <a:xfrm>
            <a:off x="3276600" y="4648200"/>
            <a:ext cx="533400" cy="735747"/>
          </a:xfrm>
          <a:prstGeom prst="ellipse">
            <a:avLst/>
          </a:prstGeom>
          <a:noFill/>
          <a:ln w="50800" cap="flat" cmpd="thickThin" algn="ctr">
            <a:solidFill>
              <a:srgbClr val="0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26" name="Oval 25"/>
          <p:cNvSpPr/>
          <p:nvPr/>
        </p:nvSpPr>
        <p:spPr bwMode="auto">
          <a:xfrm rot="895885">
            <a:off x="2460470" y="4695524"/>
            <a:ext cx="1600200" cy="381000"/>
          </a:xfrm>
          <a:prstGeom prst="ellipse">
            <a:avLst/>
          </a:prstGeom>
          <a:noFill/>
          <a:ln w="50800" cap="flat" cmpd="thickThin"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27" name="Oval 26"/>
          <p:cNvSpPr/>
          <p:nvPr/>
        </p:nvSpPr>
        <p:spPr bwMode="auto">
          <a:xfrm>
            <a:off x="3733800" y="4648200"/>
            <a:ext cx="838200" cy="685800"/>
          </a:xfrm>
          <a:prstGeom prst="ellipse">
            <a:avLst/>
          </a:prstGeom>
          <a:noFill/>
          <a:ln w="50800" cap="flat" cmpd="thickThin" algn="ctr">
            <a:solidFill>
              <a:schemeClr val="tx1"/>
            </a:solidFill>
            <a:prstDash val="sysDash"/>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19" name="TextBox 18"/>
          <p:cNvSpPr txBox="1"/>
          <p:nvPr/>
        </p:nvSpPr>
        <p:spPr>
          <a:xfrm>
            <a:off x="533400" y="6553200"/>
            <a:ext cx="4648200" cy="276999"/>
          </a:xfrm>
          <a:prstGeom prst="rect">
            <a:avLst/>
          </a:prstGeom>
          <a:noFill/>
        </p:spPr>
        <p:txBody>
          <a:bodyPr wrap="square" rtlCol="0">
            <a:spAutoFit/>
          </a:bodyPr>
          <a:lstStyle/>
          <a:p>
            <a:r>
              <a:rPr lang="en-US" sz="1200" dirty="0" smtClean="0"/>
              <a:t>Sources: </a:t>
            </a:r>
            <a:r>
              <a:rPr lang="en-US" sz="1200" dirty="0" err="1" smtClean="0"/>
              <a:t>JRDeLisle</a:t>
            </a:r>
            <a:r>
              <a:rPr lang="en-US" sz="1200" dirty="0" smtClean="0"/>
              <a:t>, IREM Survey Respondents</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Breaking News on Real Estate &amp; the Economy</a:t>
            </a:r>
            <a:endParaRPr lang="en-US" dirty="0"/>
          </a:p>
        </p:txBody>
      </p:sp>
      <p:pic>
        <p:nvPicPr>
          <p:cNvPr id="87042" name="Picture 2"/>
          <p:cNvPicPr>
            <a:picLocks noChangeAspect="1" noChangeArrowheads="1"/>
          </p:cNvPicPr>
          <p:nvPr/>
        </p:nvPicPr>
        <p:blipFill>
          <a:blip r:embed="rId3" cstate="print"/>
          <a:srcRect/>
          <a:stretch>
            <a:fillRect/>
          </a:stretch>
        </p:blipFill>
        <p:spPr bwMode="auto">
          <a:xfrm>
            <a:off x="114300" y="1219201"/>
            <a:ext cx="5524500" cy="653347"/>
          </a:xfrm>
          <a:prstGeom prst="rect">
            <a:avLst/>
          </a:prstGeom>
          <a:noFill/>
          <a:ln w="9525">
            <a:noFill/>
            <a:miter lim="800000"/>
            <a:headEnd/>
            <a:tailEnd/>
          </a:ln>
        </p:spPr>
      </p:pic>
      <p:pic>
        <p:nvPicPr>
          <p:cNvPr id="87043" name="Picture 3"/>
          <p:cNvPicPr>
            <a:picLocks noChangeAspect="1" noChangeArrowheads="1"/>
          </p:cNvPicPr>
          <p:nvPr/>
        </p:nvPicPr>
        <p:blipFill>
          <a:blip r:embed="rId4" cstate="print"/>
          <a:srcRect/>
          <a:stretch>
            <a:fillRect/>
          </a:stretch>
        </p:blipFill>
        <p:spPr bwMode="auto">
          <a:xfrm>
            <a:off x="78441" y="2057400"/>
            <a:ext cx="6398559" cy="762000"/>
          </a:xfrm>
          <a:prstGeom prst="rect">
            <a:avLst/>
          </a:prstGeom>
          <a:noFill/>
          <a:ln w="9525">
            <a:noFill/>
            <a:miter lim="800000"/>
            <a:headEnd/>
            <a:tailEnd/>
          </a:ln>
        </p:spPr>
      </p:pic>
      <p:pic>
        <p:nvPicPr>
          <p:cNvPr id="87047" name="Picture 7"/>
          <p:cNvPicPr>
            <a:picLocks noChangeAspect="1" noChangeArrowheads="1"/>
          </p:cNvPicPr>
          <p:nvPr/>
        </p:nvPicPr>
        <p:blipFill>
          <a:blip r:embed="rId5" cstate="print"/>
          <a:srcRect/>
          <a:stretch>
            <a:fillRect/>
          </a:stretch>
        </p:blipFill>
        <p:spPr bwMode="auto">
          <a:xfrm>
            <a:off x="3048000" y="3200400"/>
            <a:ext cx="2362200" cy="929802"/>
          </a:xfrm>
          <a:prstGeom prst="rect">
            <a:avLst/>
          </a:prstGeom>
          <a:noFill/>
          <a:ln w="9525">
            <a:noFill/>
            <a:miter lim="800000"/>
            <a:headEnd/>
            <a:tailEnd/>
          </a:ln>
        </p:spPr>
      </p:pic>
      <p:pic>
        <p:nvPicPr>
          <p:cNvPr id="87048" name="Picture 8"/>
          <p:cNvPicPr>
            <a:picLocks noChangeAspect="1" noChangeArrowheads="1"/>
          </p:cNvPicPr>
          <p:nvPr/>
        </p:nvPicPr>
        <p:blipFill>
          <a:blip r:embed="rId6" cstate="print"/>
          <a:srcRect/>
          <a:stretch>
            <a:fillRect/>
          </a:stretch>
        </p:blipFill>
        <p:spPr bwMode="auto">
          <a:xfrm>
            <a:off x="304800" y="4419600"/>
            <a:ext cx="4724400" cy="1954102"/>
          </a:xfrm>
          <a:prstGeom prst="rect">
            <a:avLst/>
          </a:prstGeom>
          <a:noFill/>
          <a:ln w="9525">
            <a:noFill/>
            <a:miter lim="800000"/>
            <a:headEnd/>
            <a:tailEnd/>
          </a:ln>
        </p:spPr>
      </p:pic>
      <p:pic>
        <p:nvPicPr>
          <p:cNvPr id="87049" name="Picture 9"/>
          <p:cNvPicPr>
            <a:picLocks noChangeAspect="1" noChangeArrowheads="1"/>
          </p:cNvPicPr>
          <p:nvPr/>
        </p:nvPicPr>
        <p:blipFill>
          <a:blip r:embed="rId7" cstate="print"/>
          <a:srcRect/>
          <a:stretch>
            <a:fillRect/>
          </a:stretch>
        </p:blipFill>
        <p:spPr bwMode="auto">
          <a:xfrm>
            <a:off x="5448300" y="4038600"/>
            <a:ext cx="3695700" cy="1685925"/>
          </a:xfrm>
          <a:prstGeom prst="rect">
            <a:avLst/>
          </a:prstGeom>
          <a:noFill/>
          <a:ln w="9525">
            <a:noFill/>
            <a:miter lim="800000"/>
            <a:headEnd/>
            <a:tailEnd/>
          </a:ln>
        </p:spPr>
      </p:pic>
      <p:cxnSp>
        <p:nvCxnSpPr>
          <p:cNvPr id="12" name="Straight Arrow Connector 11"/>
          <p:cNvCxnSpPr/>
          <p:nvPr/>
        </p:nvCxnSpPr>
        <p:spPr bwMode="auto">
          <a:xfrm rot="5400000">
            <a:off x="4229100" y="4610100"/>
            <a:ext cx="1524000" cy="990600"/>
          </a:xfrm>
          <a:prstGeom prst="straightConnector1">
            <a:avLst/>
          </a:prstGeom>
          <a:noFill/>
          <a:ln w="50800" cap="flat" cmpd="sng" algn="ctr">
            <a:solidFill>
              <a:srgbClr val="FF0000"/>
            </a:solidFill>
            <a:prstDash val="solid"/>
            <a:round/>
            <a:headEnd type="none" w="med" len="med"/>
            <a:tailEnd type="arrow"/>
          </a:ln>
          <a:effectLst/>
        </p:spPr>
      </p:cxnSp>
      <p:cxnSp>
        <p:nvCxnSpPr>
          <p:cNvPr id="13" name="Straight Arrow Connector 12"/>
          <p:cNvCxnSpPr/>
          <p:nvPr/>
        </p:nvCxnSpPr>
        <p:spPr bwMode="auto">
          <a:xfrm rot="10800000" flipV="1">
            <a:off x="4876800" y="5715000"/>
            <a:ext cx="3581400" cy="381000"/>
          </a:xfrm>
          <a:prstGeom prst="straightConnector1">
            <a:avLst/>
          </a:prstGeom>
          <a:noFill/>
          <a:ln w="50800" cap="flat" cmpd="sng" algn="ctr">
            <a:solidFill>
              <a:srgbClr val="FF0000"/>
            </a:solidFill>
            <a:prstDash val="solid"/>
            <a:round/>
            <a:headEnd type="none" w="med" len="med"/>
            <a:tailEnd type="arrow"/>
          </a:ln>
          <a:effectLst/>
        </p:spPr>
      </p:cxnSp>
      <p:pic>
        <p:nvPicPr>
          <p:cNvPr id="87050" name="Picture 10"/>
          <p:cNvPicPr>
            <a:picLocks noChangeAspect="1" noChangeArrowheads="1"/>
          </p:cNvPicPr>
          <p:nvPr/>
        </p:nvPicPr>
        <p:blipFill>
          <a:blip r:embed="rId8" cstate="print"/>
          <a:srcRect/>
          <a:stretch>
            <a:fillRect/>
          </a:stretch>
        </p:blipFill>
        <p:spPr bwMode="auto">
          <a:xfrm>
            <a:off x="6400800" y="1219200"/>
            <a:ext cx="2514600" cy="1885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043"/>
                                        </p:tgtEl>
                                        <p:attrNameLst>
                                          <p:attrName>style.visibility</p:attrName>
                                        </p:attrNameLst>
                                      </p:cBhvr>
                                      <p:to>
                                        <p:strVal val="visible"/>
                                      </p:to>
                                    </p:set>
                                    <p:animEffect transition="in" filter="fade">
                                      <p:cBhvr>
                                        <p:cTn id="7" dur="1000"/>
                                        <p:tgtEl>
                                          <p:spTgt spid="87043"/>
                                        </p:tgtEl>
                                      </p:cBhvr>
                                    </p:animEffect>
                                  </p:childTnLst>
                                </p:cTn>
                              </p:par>
                              <p:par>
                                <p:cTn id="8" presetID="10" presetClass="entr" presetSubtype="0" fill="hold" nodeType="withEffect">
                                  <p:stCondLst>
                                    <p:cond delay="0"/>
                                  </p:stCondLst>
                                  <p:childTnLst>
                                    <p:set>
                                      <p:cBhvr>
                                        <p:cTn id="9" dur="1" fill="hold">
                                          <p:stCondLst>
                                            <p:cond delay="0"/>
                                          </p:stCondLst>
                                        </p:cTn>
                                        <p:tgtEl>
                                          <p:spTgt spid="87049"/>
                                        </p:tgtEl>
                                        <p:attrNameLst>
                                          <p:attrName>style.visibility</p:attrName>
                                        </p:attrNameLst>
                                      </p:cBhvr>
                                      <p:to>
                                        <p:strVal val="visible"/>
                                      </p:to>
                                    </p:set>
                                    <p:animEffect transition="in" filter="fade">
                                      <p:cBhvr>
                                        <p:cTn id="10" dur="1000"/>
                                        <p:tgtEl>
                                          <p:spTgt spid="8704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1000"/>
                                        <p:tgtEl>
                                          <p:spTgt spid="13"/>
                                        </p:tgtEl>
                                      </p:cBhvr>
                                    </p:animEffect>
                                  </p:childTnLst>
                                </p:cTn>
                              </p:par>
                              <p:par>
                                <p:cTn id="16" presetID="22" presetClass="entr" presetSubtype="2"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right)">
                                      <p:cBhvr>
                                        <p:cTn id="18" dur="1000"/>
                                        <p:tgtEl>
                                          <p:spTgt spid="12"/>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87048"/>
                                        </p:tgtEl>
                                        <p:attrNameLst>
                                          <p:attrName>style.visibility</p:attrName>
                                        </p:attrNameLst>
                                      </p:cBhvr>
                                      <p:to>
                                        <p:strVal val="visible"/>
                                      </p:to>
                                    </p:set>
                                    <p:animEffect transition="in" filter="fade">
                                      <p:cBhvr>
                                        <p:cTn id="22" dur="1000"/>
                                        <p:tgtEl>
                                          <p:spTgt spid="87048"/>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87050"/>
                                        </p:tgtEl>
                                        <p:attrNameLst>
                                          <p:attrName>style.visibility</p:attrName>
                                        </p:attrNameLst>
                                      </p:cBhvr>
                                      <p:to>
                                        <p:strVal val="visible"/>
                                      </p:to>
                                    </p:set>
                                    <p:animEffect transition="in" filter="fade">
                                      <p:cBhvr>
                                        <p:cTn id="26" dur="1000"/>
                                        <p:tgtEl>
                                          <p:spTgt spid="87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6200" y="381000"/>
            <a:ext cx="7620000" cy="533400"/>
          </a:xfrm>
        </p:spPr>
        <p:txBody>
          <a:bodyPr>
            <a:normAutofit/>
          </a:bodyPr>
          <a:lstStyle/>
          <a:p>
            <a:pPr eaLnBrk="1" hangingPunct="1"/>
            <a:r>
              <a:rPr lang="en-US" dirty="0" smtClean="0"/>
              <a:t>The Good News:  Employment Losses Slowing</a:t>
            </a:r>
          </a:p>
        </p:txBody>
      </p:sp>
      <p:sp>
        <p:nvSpPr>
          <p:cNvPr id="9219" name="TextBox 4"/>
          <p:cNvSpPr txBox="1">
            <a:spLocks noChangeArrowheads="1"/>
          </p:cNvSpPr>
          <p:nvPr/>
        </p:nvSpPr>
        <p:spPr bwMode="auto">
          <a:xfrm>
            <a:off x="3733800" y="6324600"/>
            <a:ext cx="1779588" cy="307975"/>
          </a:xfrm>
          <a:prstGeom prst="rect">
            <a:avLst/>
          </a:prstGeom>
          <a:noFill/>
          <a:ln w="9525">
            <a:noFill/>
            <a:miter lim="800000"/>
            <a:headEnd/>
            <a:tailEnd/>
          </a:ln>
        </p:spPr>
        <p:txBody>
          <a:bodyPr wrap="none">
            <a:spAutoFit/>
          </a:bodyPr>
          <a:lstStyle/>
          <a:p>
            <a:pPr algn="ctr"/>
            <a:r>
              <a:rPr lang="en-US" sz="1400" dirty="0"/>
              <a:t>Source: economy.com</a:t>
            </a:r>
          </a:p>
        </p:txBody>
      </p:sp>
      <p:pic>
        <p:nvPicPr>
          <p:cNvPr id="11269" name="Picture 2"/>
          <p:cNvPicPr>
            <a:picLocks noChangeAspect="1" noChangeArrowheads="1"/>
          </p:cNvPicPr>
          <p:nvPr/>
        </p:nvPicPr>
        <p:blipFill>
          <a:blip r:embed="rId3" cstate="print"/>
          <a:srcRect/>
          <a:stretch>
            <a:fillRect/>
          </a:stretch>
        </p:blipFill>
        <p:spPr bwMode="auto">
          <a:xfrm>
            <a:off x="508000" y="3657600"/>
            <a:ext cx="4445000" cy="2514600"/>
          </a:xfrm>
          <a:prstGeom prst="rect">
            <a:avLst/>
          </a:prstGeom>
          <a:noFill/>
          <a:ln w="9525">
            <a:noFill/>
            <a:miter lim="800000"/>
            <a:headEnd/>
            <a:tailEnd/>
          </a:ln>
        </p:spPr>
      </p:pic>
      <p:sp>
        <p:nvSpPr>
          <p:cNvPr id="9222" name="TextBox 4"/>
          <p:cNvSpPr txBox="1">
            <a:spLocks noChangeArrowheads="1"/>
          </p:cNvSpPr>
          <p:nvPr/>
        </p:nvSpPr>
        <p:spPr bwMode="auto">
          <a:xfrm>
            <a:off x="431578" y="1066800"/>
            <a:ext cx="2616422" cy="400110"/>
          </a:xfrm>
          <a:prstGeom prst="rect">
            <a:avLst/>
          </a:prstGeom>
          <a:noFill/>
          <a:ln w="9525">
            <a:noFill/>
            <a:miter lim="800000"/>
            <a:headEnd/>
            <a:tailEnd/>
          </a:ln>
        </p:spPr>
        <p:txBody>
          <a:bodyPr wrap="none">
            <a:spAutoFit/>
          </a:bodyPr>
          <a:lstStyle/>
          <a:p>
            <a:pPr algn="ctr"/>
            <a:r>
              <a:rPr lang="en-US" sz="2000" dirty="0" smtClean="0">
                <a:latin typeface="+mn-lt"/>
              </a:rPr>
              <a:t>Net Employment </a:t>
            </a:r>
            <a:r>
              <a:rPr lang="en-US" sz="2000" dirty="0">
                <a:latin typeface="+mn-lt"/>
              </a:rPr>
              <a:t>losses</a:t>
            </a:r>
          </a:p>
        </p:txBody>
      </p:sp>
      <p:sp>
        <p:nvSpPr>
          <p:cNvPr id="9224" name="TextBox 4"/>
          <p:cNvSpPr txBox="1">
            <a:spLocks noChangeArrowheads="1"/>
          </p:cNvSpPr>
          <p:nvPr/>
        </p:nvSpPr>
        <p:spPr bwMode="auto">
          <a:xfrm rot="-5400000">
            <a:off x="-658044" y="4582288"/>
            <a:ext cx="1778051" cy="400110"/>
          </a:xfrm>
          <a:prstGeom prst="rect">
            <a:avLst/>
          </a:prstGeom>
          <a:noFill/>
          <a:ln w="9525">
            <a:noFill/>
            <a:miter lim="800000"/>
            <a:headEnd/>
            <a:tailEnd/>
          </a:ln>
        </p:spPr>
        <p:txBody>
          <a:bodyPr wrap="none">
            <a:spAutoFit/>
          </a:bodyPr>
          <a:lstStyle/>
          <a:p>
            <a:pPr algn="ctr"/>
            <a:r>
              <a:rPr lang="en-US" sz="2000">
                <a:latin typeface="+mn-lt"/>
              </a:rPr>
              <a:t>Unemployment</a:t>
            </a:r>
          </a:p>
        </p:txBody>
      </p:sp>
      <p:sp>
        <p:nvSpPr>
          <p:cNvPr id="14" name="TextBox 11"/>
          <p:cNvSpPr txBox="1">
            <a:spLocks noChangeArrowheads="1"/>
          </p:cNvSpPr>
          <p:nvPr/>
        </p:nvSpPr>
        <p:spPr bwMode="auto">
          <a:xfrm>
            <a:off x="5486400" y="1066800"/>
            <a:ext cx="2744662" cy="400110"/>
          </a:xfrm>
          <a:prstGeom prst="rect">
            <a:avLst/>
          </a:prstGeom>
          <a:noFill/>
          <a:ln w="9525">
            <a:noFill/>
            <a:miter lim="800000"/>
            <a:headEnd/>
            <a:tailEnd/>
          </a:ln>
        </p:spPr>
        <p:txBody>
          <a:bodyPr wrap="none">
            <a:spAutoFit/>
          </a:bodyPr>
          <a:lstStyle/>
          <a:p>
            <a:pPr algn="ctr"/>
            <a:r>
              <a:rPr lang="en-US" sz="2000" dirty="0" smtClean="0">
                <a:latin typeface="+mj-lt"/>
              </a:rPr>
              <a:t>Jobless Claims Slowing?</a:t>
            </a:r>
            <a:endParaRPr lang="en-US" sz="2000" dirty="0">
              <a:latin typeface="+mj-lt"/>
            </a:endParaRPr>
          </a:p>
        </p:txBody>
      </p:sp>
      <p:sp>
        <p:nvSpPr>
          <p:cNvPr id="20" name="Freeform 19"/>
          <p:cNvSpPr/>
          <p:nvPr/>
        </p:nvSpPr>
        <p:spPr bwMode="auto">
          <a:xfrm>
            <a:off x="4800600" y="4140994"/>
            <a:ext cx="714375" cy="788194"/>
          </a:xfrm>
          <a:custGeom>
            <a:avLst/>
            <a:gdLst>
              <a:gd name="connsiteX0" fmla="*/ 0 w 714375"/>
              <a:gd name="connsiteY0" fmla="*/ 788194 h 788194"/>
              <a:gd name="connsiteX1" fmla="*/ 271463 w 714375"/>
              <a:gd name="connsiteY1" fmla="*/ 230981 h 788194"/>
              <a:gd name="connsiteX2" fmla="*/ 557213 w 714375"/>
              <a:gd name="connsiteY2" fmla="*/ 30956 h 788194"/>
              <a:gd name="connsiteX3" fmla="*/ 714375 w 714375"/>
              <a:gd name="connsiteY3" fmla="*/ 45244 h 788194"/>
            </a:gdLst>
            <a:ahLst/>
            <a:cxnLst>
              <a:cxn ang="0">
                <a:pos x="connsiteX0" y="connsiteY0"/>
              </a:cxn>
              <a:cxn ang="0">
                <a:pos x="connsiteX1" y="connsiteY1"/>
              </a:cxn>
              <a:cxn ang="0">
                <a:pos x="connsiteX2" y="connsiteY2"/>
              </a:cxn>
              <a:cxn ang="0">
                <a:pos x="connsiteX3" y="connsiteY3"/>
              </a:cxn>
            </a:cxnLst>
            <a:rect l="l" t="t" r="r" b="b"/>
            <a:pathLst>
              <a:path w="714375" h="788194">
                <a:moveTo>
                  <a:pt x="0" y="788194"/>
                </a:moveTo>
                <a:cubicBezTo>
                  <a:pt x="89297" y="572690"/>
                  <a:pt x="178594" y="357187"/>
                  <a:pt x="271463" y="230981"/>
                </a:cubicBezTo>
                <a:cubicBezTo>
                  <a:pt x="364332" y="104775"/>
                  <a:pt x="483394" y="61912"/>
                  <a:pt x="557213" y="30956"/>
                </a:cubicBezTo>
                <a:cubicBezTo>
                  <a:pt x="631032" y="0"/>
                  <a:pt x="672703" y="22622"/>
                  <a:pt x="714375" y="45244"/>
                </a:cubicBezTo>
              </a:path>
            </a:pathLst>
          </a:custGeom>
          <a:noFill/>
          <a:ln w="50800" cap="flat" cmpd="sng" algn="ctr">
            <a:solidFill>
              <a:schemeClr val="bg1">
                <a:lumMod val="20000"/>
                <a:lumOff val="80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pic>
        <p:nvPicPr>
          <p:cNvPr id="58370" name="Picture 2"/>
          <p:cNvPicPr>
            <a:picLocks noChangeAspect="1" noChangeArrowheads="1"/>
          </p:cNvPicPr>
          <p:nvPr/>
        </p:nvPicPr>
        <p:blipFill>
          <a:blip r:embed="rId4" cstate="print"/>
          <a:srcRect/>
          <a:stretch>
            <a:fillRect/>
          </a:stretch>
        </p:blipFill>
        <p:spPr bwMode="auto">
          <a:xfrm>
            <a:off x="1066800" y="1447800"/>
            <a:ext cx="2895600" cy="2171700"/>
          </a:xfrm>
          <a:prstGeom prst="rect">
            <a:avLst/>
          </a:prstGeom>
          <a:noFill/>
          <a:ln w="9525">
            <a:noFill/>
            <a:miter lim="800000"/>
            <a:headEnd/>
            <a:tailEnd/>
          </a:ln>
        </p:spPr>
      </p:pic>
      <p:pic>
        <p:nvPicPr>
          <p:cNvPr id="19" name="Picture 3"/>
          <p:cNvPicPr>
            <a:picLocks noChangeAspect="1" noChangeArrowheads="1"/>
          </p:cNvPicPr>
          <p:nvPr/>
        </p:nvPicPr>
        <p:blipFill>
          <a:blip r:embed="rId5" cstate="print"/>
          <a:srcRect/>
          <a:stretch>
            <a:fillRect/>
          </a:stretch>
        </p:blipFill>
        <p:spPr bwMode="auto">
          <a:xfrm>
            <a:off x="4885006" y="1447800"/>
            <a:ext cx="4258993" cy="2181225"/>
          </a:xfrm>
          <a:prstGeom prst="rect">
            <a:avLst/>
          </a:prstGeom>
          <a:noFill/>
          <a:ln w="9525">
            <a:noFill/>
            <a:miter lim="800000"/>
            <a:headEnd/>
            <a:tailEnd/>
          </a:ln>
        </p:spPr>
      </p:pic>
      <p:sp>
        <p:nvSpPr>
          <p:cNvPr id="13" name="TextBox 12"/>
          <p:cNvSpPr txBox="1"/>
          <p:nvPr/>
        </p:nvSpPr>
        <p:spPr>
          <a:xfrm>
            <a:off x="6019800" y="3962400"/>
            <a:ext cx="838200" cy="369332"/>
          </a:xfrm>
          <a:prstGeom prst="rect">
            <a:avLst/>
          </a:prstGeom>
          <a:noFill/>
        </p:spPr>
        <p:txBody>
          <a:bodyPr wrap="square" rtlCol="0">
            <a:spAutoFit/>
          </a:bodyPr>
          <a:lstStyle/>
          <a:p>
            <a:r>
              <a:rPr lang="en-US" dirty="0" smtClean="0"/>
              <a:t>10%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9"/>
                                        </p:tgtEl>
                                        <p:attrNameLst>
                                          <p:attrName>style.visibility</p:attrName>
                                        </p:attrNameLst>
                                      </p:cBhvr>
                                      <p:to>
                                        <p:strVal val="visible"/>
                                      </p:to>
                                    </p:set>
                                    <p:animEffect transition="in" filter="fade">
                                      <p:cBhvr>
                                        <p:cTn id="12" dur="1000"/>
                                        <p:tgtEl>
                                          <p:spTgt spid="112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Elements to Sustainable Recovery</a:t>
            </a:r>
            <a:endParaRPr lang="en-US" dirty="0"/>
          </a:p>
        </p:txBody>
      </p:sp>
      <p:pic>
        <p:nvPicPr>
          <p:cNvPr id="9" name="Picture 3"/>
          <p:cNvPicPr>
            <a:picLocks noChangeAspect="1" noChangeArrowheads="1"/>
          </p:cNvPicPr>
          <p:nvPr/>
        </p:nvPicPr>
        <p:blipFill>
          <a:blip r:embed="rId3" cstate="print"/>
          <a:srcRect/>
          <a:stretch>
            <a:fillRect/>
          </a:stretch>
        </p:blipFill>
        <p:spPr bwMode="auto">
          <a:xfrm>
            <a:off x="5257800" y="5029200"/>
            <a:ext cx="3305175" cy="1308178"/>
          </a:xfrm>
          <a:prstGeom prst="rect">
            <a:avLst/>
          </a:prstGeom>
          <a:noFill/>
          <a:ln w="9525">
            <a:noFill/>
            <a:miter lim="800000"/>
            <a:headEnd/>
            <a:tailEnd/>
          </a:ln>
        </p:spPr>
      </p:pic>
      <p:sp>
        <p:nvSpPr>
          <p:cNvPr id="10" name="TextBox 30"/>
          <p:cNvSpPr txBox="1">
            <a:spLocks noChangeArrowheads="1"/>
          </p:cNvSpPr>
          <p:nvPr/>
        </p:nvSpPr>
        <p:spPr bwMode="auto">
          <a:xfrm>
            <a:off x="5638800" y="4572000"/>
            <a:ext cx="3276600" cy="369332"/>
          </a:xfrm>
          <a:prstGeom prst="rect">
            <a:avLst/>
          </a:prstGeom>
          <a:noFill/>
          <a:ln w="9525">
            <a:noFill/>
            <a:miter lim="800000"/>
            <a:headEnd/>
            <a:tailEnd/>
          </a:ln>
        </p:spPr>
        <p:txBody>
          <a:bodyPr wrap="square">
            <a:spAutoFit/>
          </a:bodyPr>
          <a:lstStyle/>
          <a:p>
            <a:pPr algn="ctr"/>
            <a:r>
              <a:rPr lang="en-US" dirty="0" smtClean="0">
                <a:latin typeface="+mj-lt"/>
              </a:rPr>
              <a:t>The Future Remains Uncertain</a:t>
            </a:r>
            <a:endParaRPr lang="en-US" dirty="0">
              <a:latin typeface="+mj-lt"/>
            </a:endParaRPr>
          </a:p>
        </p:txBody>
      </p:sp>
      <p:pic>
        <p:nvPicPr>
          <p:cNvPr id="39937" name="Picture 1"/>
          <p:cNvPicPr>
            <a:picLocks noChangeAspect="1" noChangeArrowheads="1"/>
          </p:cNvPicPr>
          <p:nvPr/>
        </p:nvPicPr>
        <p:blipFill>
          <a:blip r:embed="rId4" cstate="print"/>
          <a:srcRect/>
          <a:stretch>
            <a:fillRect/>
          </a:stretch>
        </p:blipFill>
        <p:spPr bwMode="auto">
          <a:xfrm>
            <a:off x="990600" y="1447800"/>
            <a:ext cx="7422670" cy="2943225"/>
          </a:xfrm>
          <a:prstGeom prst="rect">
            <a:avLst/>
          </a:prstGeom>
          <a:noFill/>
          <a:ln w="9525">
            <a:noFill/>
            <a:miter lim="800000"/>
            <a:headEnd/>
            <a:tailEnd/>
          </a:ln>
          <a:effectLst/>
        </p:spPr>
      </p:pic>
      <p:sp>
        <p:nvSpPr>
          <p:cNvPr id="11" name="TextBox 10"/>
          <p:cNvSpPr txBox="1"/>
          <p:nvPr/>
        </p:nvSpPr>
        <p:spPr>
          <a:xfrm>
            <a:off x="533400" y="6400800"/>
            <a:ext cx="4648200" cy="276999"/>
          </a:xfrm>
          <a:prstGeom prst="rect">
            <a:avLst/>
          </a:prstGeom>
          <a:noFill/>
        </p:spPr>
        <p:txBody>
          <a:bodyPr wrap="square" rtlCol="0">
            <a:spAutoFit/>
          </a:bodyPr>
          <a:lstStyle/>
          <a:p>
            <a:r>
              <a:rPr lang="en-US" sz="1200" dirty="0" smtClean="0"/>
              <a:t>Sources: </a:t>
            </a:r>
            <a:r>
              <a:rPr lang="en-US" sz="1200" dirty="0" err="1" smtClean="0"/>
              <a:t>JRDeLisle</a:t>
            </a:r>
            <a:r>
              <a:rPr lang="en-US" sz="1200" dirty="0" smtClean="0"/>
              <a:t>, IREM Survey Respondents</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381000"/>
            <a:ext cx="7391400" cy="533400"/>
          </a:xfrm>
        </p:spPr>
        <p:txBody>
          <a:bodyPr>
            <a:normAutofit/>
          </a:bodyPr>
          <a:lstStyle/>
          <a:p>
            <a:pPr eaLnBrk="1" hangingPunct="1"/>
            <a:r>
              <a:rPr lang="en-US" dirty="0" smtClean="0"/>
              <a:t>Business Confidence</a:t>
            </a:r>
          </a:p>
        </p:txBody>
      </p:sp>
      <p:sp>
        <p:nvSpPr>
          <p:cNvPr id="10243" name="TextBox 4"/>
          <p:cNvSpPr txBox="1">
            <a:spLocks noChangeArrowheads="1"/>
          </p:cNvSpPr>
          <p:nvPr/>
        </p:nvSpPr>
        <p:spPr bwMode="auto">
          <a:xfrm>
            <a:off x="4419600" y="6400800"/>
            <a:ext cx="1779587" cy="276225"/>
          </a:xfrm>
          <a:prstGeom prst="rect">
            <a:avLst/>
          </a:prstGeom>
          <a:noFill/>
          <a:ln w="9525">
            <a:noFill/>
            <a:miter lim="800000"/>
            <a:headEnd/>
            <a:tailEnd/>
          </a:ln>
        </p:spPr>
        <p:txBody>
          <a:bodyPr>
            <a:spAutoFit/>
          </a:bodyPr>
          <a:lstStyle/>
          <a:p>
            <a:pPr algn="ctr"/>
            <a:r>
              <a:rPr lang="en-US" sz="1200" dirty="0"/>
              <a:t>Source: economy.com</a:t>
            </a:r>
          </a:p>
        </p:txBody>
      </p:sp>
      <p:pic>
        <p:nvPicPr>
          <p:cNvPr id="12300" name="Picture 12"/>
          <p:cNvPicPr>
            <a:picLocks noChangeAspect="1" noChangeArrowheads="1"/>
          </p:cNvPicPr>
          <p:nvPr/>
        </p:nvPicPr>
        <p:blipFill>
          <a:blip r:embed="rId3" cstate="print"/>
          <a:srcRect/>
          <a:stretch>
            <a:fillRect/>
          </a:stretch>
        </p:blipFill>
        <p:spPr bwMode="auto">
          <a:xfrm>
            <a:off x="685800" y="1295400"/>
            <a:ext cx="3429000" cy="2324100"/>
          </a:xfrm>
          <a:prstGeom prst="rect">
            <a:avLst/>
          </a:prstGeom>
          <a:noFill/>
          <a:ln w="9525">
            <a:noFill/>
            <a:miter lim="800000"/>
            <a:headEnd/>
            <a:tailEnd/>
          </a:ln>
        </p:spPr>
      </p:pic>
      <p:sp>
        <p:nvSpPr>
          <p:cNvPr id="10245" name="TextBox 9"/>
          <p:cNvSpPr txBox="1">
            <a:spLocks noChangeArrowheads="1"/>
          </p:cNvSpPr>
          <p:nvPr/>
        </p:nvSpPr>
        <p:spPr bwMode="auto">
          <a:xfrm>
            <a:off x="-76200" y="990600"/>
            <a:ext cx="2895600" cy="400110"/>
          </a:xfrm>
          <a:prstGeom prst="rect">
            <a:avLst/>
          </a:prstGeom>
          <a:noFill/>
          <a:ln w="9525">
            <a:noFill/>
            <a:miter lim="800000"/>
            <a:headEnd/>
            <a:tailEnd/>
          </a:ln>
        </p:spPr>
        <p:txBody>
          <a:bodyPr>
            <a:spAutoFit/>
          </a:bodyPr>
          <a:lstStyle/>
          <a:p>
            <a:pPr algn="ctr"/>
            <a:r>
              <a:rPr lang="en-US" sz="2000" dirty="0" smtClean="0">
                <a:latin typeface="+mj-lt"/>
              </a:rPr>
              <a:t>U.S. Business </a:t>
            </a:r>
            <a:r>
              <a:rPr lang="en-US" sz="2000" dirty="0">
                <a:latin typeface="+mj-lt"/>
              </a:rPr>
              <a:t>Confidence</a:t>
            </a:r>
          </a:p>
        </p:txBody>
      </p:sp>
      <p:sp>
        <p:nvSpPr>
          <p:cNvPr id="10247" name="TextBox 9"/>
          <p:cNvSpPr txBox="1">
            <a:spLocks noChangeArrowheads="1"/>
          </p:cNvSpPr>
          <p:nvPr/>
        </p:nvSpPr>
        <p:spPr bwMode="auto">
          <a:xfrm>
            <a:off x="3810000" y="1733490"/>
            <a:ext cx="3352800" cy="400110"/>
          </a:xfrm>
          <a:prstGeom prst="rect">
            <a:avLst/>
          </a:prstGeom>
          <a:noFill/>
          <a:ln w="9525">
            <a:noFill/>
            <a:miter lim="800000"/>
            <a:headEnd/>
            <a:tailEnd/>
          </a:ln>
        </p:spPr>
        <p:txBody>
          <a:bodyPr wrap="square">
            <a:spAutoFit/>
          </a:bodyPr>
          <a:lstStyle/>
          <a:p>
            <a:pPr algn="ctr"/>
            <a:r>
              <a:rPr lang="en-US" sz="2000" dirty="0" smtClean="0">
                <a:latin typeface="+mj-lt"/>
              </a:rPr>
              <a:t>Some improvement….</a:t>
            </a:r>
            <a:endParaRPr lang="en-US" sz="2000" dirty="0">
              <a:latin typeface="+mj-lt"/>
            </a:endParaRPr>
          </a:p>
        </p:txBody>
      </p:sp>
      <p:pic>
        <p:nvPicPr>
          <p:cNvPr id="97282" name="Picture 2"/>
          <p:cNvPicPr>
            <a:picLocks noChangeAspect="1" noChangeArrowheads="1"/>
          </p:cNvPicPr>
          <p:nvPr/>
        </p:nvPicPr>
        <p:blipFill>
          <a:blip r:embed="rId4" cstate="print"/>
          <a:srcRect/>
          <a:stretch>
            <a:fillRect/>
          </a:stretch>
        </p:blipFill>
        <p:spPr bwMode="auto">
          <a:xfrm>
            <a:off x="3048000" y="2286000"/>
            <a:ext cx="3429000" cy="2286000"/>
          </a:xfrm>
          <a:prstGeom prst="rect">
            <a:avLst/>
          </a:prstGeom>
          <a:noFill/>
          <a:ln w="9525">
            <a:noFill/>
            <a:miter lim="800000"/>
            <a:headEnd/>
            <a:tailEnd/>
          </a:ln>
        </p:spPr>
      </p:pic>
      <p:pic>
        <p:nvPicPr>
          <p:cNvPr id="23553" name="Picture 1"/>
          <p:cNvPicPr>
            <a:picLocks noChangeAspect="1" noChangeArrowheads="1"/>
          </p:cNvPicPr>
          <p:nvPr/>
        </p:nvPicPr>
        <p:blipFill>
          <a:blip r:embed="rId5" cstate="print"/>
          <a:srcRect/>
          <a:stretch>
            <a:fillRect/>
          </a:stretch>
        </p:blipFill>
        <p:spPr bwMode="auto">
          <a:xfrm>
            <a:off x="6553200" y="2819399"/>
            <a:ext cx="2542083" cy="3352801"/>
          </a:xfrm>
          <a:prstGeom prst="rect">
            <a:avLst/>
          </a:prstGeom>
          <a:noFill/>
          <a:ln w="9525">
            <a:noFill/>
            <a:miter lim="800000"/>
            <a:headEnd/>
            <a:tailEnd/>
          </a:ln>
        </p:spPr>
      </p:pic>
      <p:sp>
        <p:nvSpPr>
          <p:cNvPr id="11" name="TextBox 10"/>
          <p:cNvSpPr txBox="1"/>
          <p:nvPr/>
        </p:nvSpPr>
        <p:spPr>
          <a:xfrm>
            <a:off x="6781800" y="2221468"/>
            <a:ext cx="1752600" cy="369332"/>
          </a:xfrm>
          <a:prstGeom prst="rect">
            <a:avLst/>
          </a:prstGeom>
          <a:noFill/>
        </p:spPr>
        <p:txBody>
          <a:bodyPr wrap="square" rtlCol="0">
            <a:spAutoFit/>
          </a:bodyPr>
          <a:lstStyle/>
          <a:p>
            <a:r>
              <a:rPr lang="en-US" dirty="0" smtClean="0">
                <a:latin typeface="+mj-lt"/>
              </a:rPr>
              <a:t>But, deficit….</a:t>
            </a:r>
            <a:endParaRPr lang="en-US" dirty="0">
              <a:latin typeface="+mj-lt"/>
            </a:endParaRPr>
          </a:p>
        </p:txBody>
      </p:sp>
      <p:grpSp>
        <p:nvGrpSpPr>
          <p:cNvPr id="25" name="Group 24"/>
          <p:cNvGrpSpPr/>
          <p:nvPr/>
        </p:nvGrpSpPr>
        <p:grpSpPr>
          <a:xfrm>
            <a:off x="3306020" y="2057400"/>
            <a:ext cx="990600" cy="1243163"/>
            <a:chOff x="3306020" y="2057400"/>
            <a:chExt cx="990600" cy="1243163"/>
          </a:xfrm>
        </p:grpSpPr>
        <p:sp>
          <p:nvSpPr>
            <p:cNvPr id="20" name="Arc 19"/>
            <p:cNvSpPr/>
            <p:nvPr/>
          </p:nvSpPr>
          <p:spPr bwMode="auto">
            <a:xfrm rot="19760446">
              <a:off x="3306020" y="2614763"/>
              <a:ext cx="990600" cy="685800"/>
            </a:xfrm>
            <a:prstGeom prst="arc">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grpSp>
          <p:nvGrpSpPr>
            <p:cNvPr id="24" name="Group 23"/>
            <p:cNvGrpSpPr/>
            <p:nvPr/>
          </p:nvGrpSpPr>
          <p:grpSpPr>
            <a:xfrm>
              <a:off x="3505200" y="2057400"/>
              <a:ext cx="685800" cy="990600"/>
              <a:chOff x="3428999" y="2057400"/>
              <a:chExt cx="685800" cy="990600"/>
            </a:xfrm>
          </p:grpSpPr>
          <p:sp>
            <p:nvSpPr>
              <p:cNvPr id="17" name="Freeform 16"/>
              <p:cNvSpPr/>
              <p:nvPr/>
            </p:nvSpPr>
            <p:spPr bwMode="auto">
              <a:xfrm>
                <a:off x="3505199" y="2057400"/>
                <a:ext cx="472440" cy="624840"/>
              </a:xfrm>
              <a:custGeom>
                <a:avLst/>
                <a:gdLst>
                  <a:gd name="connsiteX0" fmla="*/ 15240 w 472440"/>
                  <a:gd name="connsiteY0" fmla="*/ 624840 h 624840"/>
                  <a:gd name="connsiteX1" fmla="*/ 76200 w 472440"/>
                  <a:gd name="connsiteY1" fmla="*/ 198120 h 624840"/>
                  <a:gd name="connsiteX2" fmla="*/ 472440 w 472440"/>
                  <a:gd name="connsiteY2" fmla="*/ 0 h 624840"/>
                </a:gdLst>
                <a:ahLst/>
                <a:cxnLst>
                  <a:cxn ang="0">
                    <a:pos x="connsiteX0" y="connsiteY0"/>
                  </a:cxn>
                  <a:cxn ang="0">
                    <a:pos x="connsiteX1" y="connsiteY1"/>
                  </a:cxn>
                  <a:cxn ang="0">
                    <a:pos x="connsiteX2" y="connsiteY2"/>
                  </a:cxn>
                </a:cxnLst>
                <a:rect l="l" t="t" r="r" b="b"/>
                <a:pathLst>
                  <a:path w="472440" h="624840">
                    <a:moveTo>
                      <a:pt x="15240" y="624840"/>
                    </a:moveTo>
                    <a:cubicBezTo>
                      <a:pt x="7620" y="463550"/>
                      <a:pt x="0" y="302260"/>
                      <a:pt x="76200" y="198120"/>
                    </a:cubicBezTo>
                    <a:cubicBezTo>
                      <a:pt x="152400" y="93980"/>
                      <a:pt x="312420" y="46990"/>
                      <a:pt x="472440" y="0"/>
                    </a:cubicBezTo>
                  </a:path>
                </a:pathLst>
              </a:custGeom>
              <a:noFill/>
              <a:ln w="698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18" name="Oval 17"/>
              <p:cNvSpPr/>
              <p:nvPr/>
            </p:nvSpPr>
            <p:spPr bwMode="auto">
              <a:xfrm>
                <a:off x="3809999" y="2590800"/>
                <a:ext cx="304800" cy="228600"/>
              </a:xfrm>
              <a:prstGeom prst="ellipse">
                <a:avLst/>
              </a:prstGeom>
              <a:noFill/>
              <a:ln w="50800" cap="flat" cmpd="thickThin"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21" name="Arc 20"/>
              <p:cNvSpPr/>
              <p:nvPr/>
            </p:nvSpPr>
            <p:spPr bwMode="auto">
              <a:xfrm rot="5400000">
                <a:off x="3276599" y="2209800"/>
                <a:ext cx="990600" cy="685800"/>
              </a:xfrm>
              <a:prstGeom prst="arc">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22" name="Oval 21"/>
              <p:cNvSpPr/>
              <p:nvPr/>
            </p:nvSpPr>
            <p:spPr bwMode="auto">
              <a:xfrm>
                <a:off x="3809999" y="2590800"/>
                <a:ext cx="228600" cy="228600"/>
              </a:xfrm>
              <a:prstGeom prst="ellipse">
                <a:avLst/>
              </a:prstGeom>
              <a:solidFill>
                <a:schemeClr val="bg1"/>
              </a:solidFill>
              <a:ln w="50800" cap="flat" cmpd="thickThin"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grpSp>
      </p:grpSp>
      <p:grpSp>
        <p:nvGrpSpPr>
          <p:cNvPr id="26" name="Group 25"/>
          <p:cNvGrpSpPr/>
          <p:nvPr/>
        </p:nvGrpSpPr>
        <p:grpSpPr>
          <a:xfrm>
            <a:off x="4800600" y="3505200"/>
            <a:ext cx="304800" cy="599420"/>
            <a:chOff x="4724400" y="2895600"/>
            <a:chExt cx="304800" cy="599420"/>
          </a:xfrm>
        </p:grpSpPr>
        <p:sp>
          <p:nvSpPr>
            <p:cNvPr id="15" name="Freeform 14"/>
            <p:cNvSpPr/>
            <p:nvPr/>
          </p:nvSpPr>
          <p:spPr bwMode="auto">
            <a:xfrm>
              <a:off x="4724400" y="2895600"/>
              <a:ext cx="228600" cy="523220"/>
            </a:xfrm>
            <a:custGeom>
              <a:avLst/>
              <a:gdLst>
                <a:gd name="connsiteX0" fmla="*/ 0 w 294640"/>
                <a:gd name="connsiteY0" fmla="*/ 762000 h 762000"/>
                <a:gd name="connsiteX1" fmla="*/ 259080 w 294640"/>
                <a:gd name="connsiteY1" fmla="*/ 365760 h 762000"/>
                <a:gd name="connsiteX2" fmla="*/ 213360 w 294640"/>
                <a:gd name="connsiteY2" fmla="*/ 0 h 762000"/>
              </a:gdLst>
              <a:ahLst/>
              <a:cxnLst>
                <a:cxn ang="0">
                  <a:pos x="connsiteX0" y="connsiteY0"/>
                </a:cxn>
                <a:cxn ang="0">
                  <a:pos x="connsiteX1" y="connsiteY1"/>
                </a:cxn>
                <a:cxn ang="0">
                  <a:pos x="connsiteX2" y="connsiteY2"/>
                </a:cxn>
              </a:cxnLst>
              <a:rect l="l" t="t" r="r" b="b"/>
              <a:pathLst>
                <a:path w="294640" h="762000">
                  <a:moveTo>
                    <a:pt x="0" y="762000"/>
                  </a:moveTo>
                  <a:cubicBezTo>
                    <a:pt x="111760" y="627380"/>
                    <a:pt x="223520" y="492760"/>
                    <a:pt x="259080" y="365760"/>
                  </a:cubicBezTo>
                  <a:cubicBezTo>
                    <a:pt x="294640" y="238760"/>
                    <a:pt x="254000" y="119380"/>
                    <a:pt x="213360" y="0"/>
                  </a:cubicBezTo>
                </a:path>
              </a:pathLst>
            </a:custGeom>
            <a:noFill/>
            <a:ln w="508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23" name="Freeform 22"/>
            <p:cNvSpPr/>
            <p:nvPr/>
          </p:nvSpPr>
          <p:spPr bwMode="auto">
            <a:xfrm>
              <a:off x="4800600" y="2971800"/>
              <a:ext cx="228600" cy="523220"/>
            </a:xfrm>
            <a:custGeom>
              <a:avLst/>
              <a:gdLst>
                <a:gd name="connsiteX0" fmla="*/ 0 w 294640"/>
                <a:gd name="connsiteY0" fmla="*/ 762000 h 762000"/>
                <a:gd name="connsiteX1" fmla="*/ 259080 w 294640"/>
                <a:gd name="connsiteY1" fmla="*/ 365760 h 762000"/>
                <a:gd name="connsiteX2" fmla="*/ 213360 w 294640"/>
                <a:gd name="connsiteY2" fmla="*/ 0 h 762000"/>
              </a:gdLst>
              <a:ahLst/>
              <a:cxnLst>
                <a:cxn ang="0">
                  <a:pos x="connsiteX0" y="connsiteY0"/>
                </a:cxn>
                <a:cxn ang="0">
                  <a:pos x="connsiteX1" y="connsiteY1"/>
                </a:cxn>
                <a:cxn ang="0">
                  <a:pos x="connsiteX2" y="connsiteY2"/>
                </a:cxn>
              </a:cxnLst>
              <a:rect l="l" t="t" r="r" b="b"/>
              <a:pathLst>
                <a:path w="294640" h="762000">
                  <a:moveTo>
                    <a:pt x="0" y="762000"/>
                  </a:moveTo>
                  <a:cubicBezTo>
                    <a:pt x="111760" y="627380"/>
                    <a:pt x="223520" y="492760"/>
                    <a:pt x="259080" y="365760"/>
                  </a:cubicBezTo>
                  <a:cubicBezTo>
                    <a:pt x="294640" y="238760"/>
                    <a:pt x="254000" y="119380"/>
                    <a:pt x="213360" y="0"/>
                  </a:cubicBezTo>
                </a:path>
              </a:pathLst>
            </a:custGeom>
            <a:noFill/>
            <a:ln w="508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grpSp>
      <p:sp>
        <p:nvSpPr>
          <p:cNvPr id="27" name="TextBox 26"/>
          <p:cNvSpPr txBox="1"/>
          <p:nvPr/>
        </p:nvSpPr>
        <p:spPr>
          <a:xfrm>
            <a:off x="2971800" y="3200400"/>
            <a:ext cx="1143000" cy="369332"/>
          </a:xfrm>
          <a:prstGeom prst="rect">
            <a:avLst/>
          </a:prstGeom>
          <a:noFill/>
        </p:spPr>
        <p:txBody>
          <a:bodyPr wrap="square" rtlCol="0">
            <a:spAutoFit/>
          </a:bodyPr>
          <a:lstStyle/>
          <a:p>
            <a:r>
              <a:rPr lang="en-US" dirty="0" smtClean="0">
                <a:solidFill>
                  <a:srgbClr val="000000"/>
                </a:solidFill>
              </a:rPr>
              <a:t>9/12/08</a:t>
            </a:r>
            <a:endParaRPr lang="en-US" dirty="0">
              <a:solidFill>
                <a:srgbClr val="000000"/>
              </a:solidFill>
            </a:endParaRPr>
          </a:p>
        </p:txBody>
      </p:sp>
      <p:sp>
        <p:nvSpPr>
          <p:cNvPr id="29" name="TextBox 28"/>
          <p:cNvSpPr txBox="1"/>
          <p:nvPr/>
        </p:nvSpPr>
        <p:spPr>
          <a:xfrm>
            <a:off x="5638800" y="4267200"/>
            <a:ext cx="1143000" cy="369332"/>
          </a:xfrm>
          <a:prstGeom prst="rect">
            <a:avLst/>
          </a:prstGeom>
          <a:noFill/>
        </p:spPr>
        <p:txBody>
          <a:bodyPr wrap="square" rtlCol="0">
            <a:spAutoFit/>
          </a:bodyPr>
          <a:lstStyle/>
          <a:p>
            <a:r>
              <a:rPr lang="en-US" dirty="0" smtClean="0">
                <a:solidFill>
                  <a:srgbClr val="000000"/>
                </a:solidFill>
              </a:rPr>
              <a:t>9/12/09</a:t>
            </a:r>
            <a:endParaRPr lang="en-US" dirty="0">
              <a:solidFill>
                <a:srgbClr val="000000"/>
              </a:solidFill>
            </a:endParaRPr>
          </a:p>
        </p:txBody>
      </p:sp>
      <p:grpSp>
        <p:nvGrpSpPr>
          <p:cNvPr id="33" name="Group 32"/>
          <p:cNvGrpSpPr/>
          <p:nvPr/>
        </p:nvGrpSpPr>
        <p:grpSpPr>
          <a:xfrm rot="12178732">
            <a:off x="4849125" y="3531216"/>
            <a:ext cx="381000" cy="609600"/>
            <a:chOff x="4724400" y="2895600"/>
            <a:chExt cx="304800" cy="599420"/>
          </a:xfrm>
        </p:grpSpPr>
        <p:sp>
          <p:nvSpPr>
            <p:cNvPr id="34" name="Freeform 33"/>
            <p:cNvSpPr/>
            <p:nvPr/>
          </p:nvSpPr>
          <p:spPr bwMode="auto">
            <a:xfrm>
              <a:off x="4724400" y="2895600"/>
              <a:ext cx="228600" cy="523220"/>
            </a:xfrm>
            <a:custGeom>
              <a:avLst/>
              <a:gdLst>
                <a:gd name="connsiteX0" fmla="*/ 0 w 294640"/>
                <a:gd name="connsiteY0" fmla="*/ 762000 h 762000"/>
                <a:gd name="connsiteX1" fmla="*/ 259080 w 294640"/>
                <a:gd name="connsiteY1" fmla="*/ 365760 h 762000"/>
                <a:gd name="connsiteX2" fmla="*/ 213360 w 294640"/>
                <a:gd name="connsiteY2" fmla="*/ 0 h 762000"/>
              </a:gdLst>
              <a:ahLst/>
              <a:cxnLst>
                <a:cxn ang="0">
                  <a:pos x="connsiteX0" y="connsiteY0"/>
                </a:cxn>
                <a:cxn ang="0">
                  <a:pos x="connsiteX1" y="connsiteY1"/>
                </a:cxn>
                <a:cxn ang="0">
                  <a:pos x="connsiteX2" y="connsiteY2"/>
                </a:cxn>
              </a:cxnLst>
              <a:rect l="l" t="t" r="r" b="b"/>
              <a:pathLst>
                <a:path w="294640" h="762000">
                  <a:moveTo>
                    <a:pt x="0" y="762000"/>
                  </a:moveTo>
                  <a:cubicBezTo>
                    <a:pt x="111760" y="627380"/>
                    <a:pt x="223520" y="492760"/>
                    <a:pt x="259080" y="365760"/>
                  </a:cubicBezTo>
                  <a:cubicBezTo>
                    <a:pt x="294640" y="238760"/>
                    <a:pt x="254000" y="119380"/>
                    <a:pt x="213360" y="0"/>
                  </a:cubicBezTo>
                </a:path>
              </a:pathLst>
            </a:custGeom>
            <a:noFill/>
            <a:ln w="508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35" name="Freeform 34"/>
            <p:cNvSpPr/>
            <p:nvPr/>
          </p:nvSpPr>
          <p:spPr bwMode="auto">
            <a:xfrm>
              <a:off x="4800600" y="2971800"/>
              <a:ext cx="228600" cy="523220"/>
            </a:xfrm>
            <a:custGeom>
              <a:avLst/>
              <a:gdLst>
                <a:gd name="connsiteX0" fmla="*/ 0 w 294640"/>
                <a:gd name="connsiteY0" fmla="*/ 762000 h 762000"/>
                <a:gd name="connsiteX1" fmla="*/ 259080 w 294640"/>
                <a:gd name="connsiteY1" fmla="*/ 365760 h 762000"/>
                <a:gd name="connsiteX2" fmla="*/ 213360 w 294640"/>
                <a:gd name="connsiteY2" fmla="*/ 0 h 762000"/>
              </a:gdLst>
              <a:ahLst/>
              <a:cxnLst>
                <a:cxn ang="0">
                  <a:pos x="connsiteX0" y="connsiteY0"/>
                </a:cxn>
                <a:cxn ang="0">
                  <a:pos x="connsiteX1" y="connsiteY1"/>
                </a:cxn>
                <a:cxn ang="0">
                  <a:pos x="connsiteX2" y="connsiteY2"/>
                </a:cxn>
              </a:cxnLst>
              <a:rect l="l" t="t" r="r" b="b"/>
              <a:pathLst>
                <a:path w="294640" h="762000">
                  <a:moveTo>
                    <a:pt x="0" y="762000"/>
                  </a:moveTo>
                  <a:cubicBezTo>
                    <a:pt x="111760" y="627380"/>
                    <a:pt x="223520" y="492760"/>
                    <a:pt x="259080" y="365760"/>
                  </a:cubicBezTo>
                  <a:cubicBezTo>
                    <a:pt x="294640" y="238760"/>
                    <a:pt x="254000" y="119380"/>
                    <a:pt x="213360" y="0"/>
                  </a:cubicBezTo>
                </a:path>
              </a:pathLst>
            </a:custGeom>
            <a:noFill/>
            <a:ln w="508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00"/>
                                        </p:tgtEl>
                                        <p:attrNameLst>
                                          <p:attrName>style.visibility</p:attrName>
                                        </p:attrNameLst>
                                      </p:cBhvr>
                                      <p:to>
                                        <p:strVal val="visible"/>
                                      </p:to>
                                    </p:set>
                                    <p:animEffect transition="in" filter="fade">
                                      <p:cBhvr>
                                        <p:cTn id="7" dur="1000"/>
                                        <p:tgtEl>
                                          <p:spTgt spid="123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282"/>
                                        </p:tgtEl>
                                        <p:attrNameLst>
                                          <p:attrName>style.visibility</p:attrName>
                                        </p:attrNameLst>
                                      </p:cBhvr>
                                      <p:to>
                                        <p:strVal val="visible"/>
                                      </p:to>
                                    </p:set>
                                    <p:animEffect transition="in" filter="fade">
                                      <p:cBhvr>
                                        <p:cTn id="12" dur="1000"/>
                                        <p:tgtEl>
                                          <p:spTgt spid="9728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fade">
                                      <p:cBhvr>
                                        <p:cTn id="16" dur="2000"/>
                                        <p:tgtEl>
                                          <p:spTgt spid="1024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par>
                                <p:cTn id="22" presetID="22" presetClass="entr" presetSubtype="4"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23553"/>
                                        </p:tgtEl>
                                        <p:attrNameLst>
                                          <p:attrName>style.visibility</p:attrName>
                                        </p:attrNameLst>
                                      </p:cBhvr>
                                      <p:to>
                                        <p:strVal val="visible"/>
                                      </p:to>
                                    </p:set>
                                    <p:animEffect transition="in" filter="fade">
                                      <p:cBhvr>
                                        <p:cTn id="32" dur="1000"/>
                                        <p:tgtEl>
                                          <p:spTgt spid="23553"/>
                                        </p:tgtEl>
                                      </p:cBhvr>
                                    </p:animEffect>
                                  </p:childTnLst>
                                </p:cTn>
                              </p:par>
                            </p:childTnLst>
                          </p:cTn>
                        </p:par>
                        <p:par>
                          <p:cTn id="33" fill="hold">
                            <p:stCondLst>
                              <p:cond delay="1000"/>
                            </p:stCondLst>
                            <p:childTnLst>
                              <p:par>
                                <p:cTn id="34" presetID="10" presetClass="exit" presetSubtype="0" fill="hold" nodeType="afterEffect">
                                  <p:stCondLst>
                                    <p:cond delay="0"/>
                                  </p:stCondLst>
                                  <p:childTnLst>
                                    <p:animEffect transition="out" filter="fade">
                                      <p:cBhvr>
                                        <p:cTn id="35" dur="2000"/>
                                        <p:tgtEl>
                                          <p:spTgt spid="26"/>
                                        </p:tgtEl>
                                      </p:cBhvr>
                                    </p:animEffect>
                                    <p:set>
                                      <p:cBhvr>
                                        <p:cTn id="36" dur="1" fill="hold">
                                          <p:stCondLst>
                                            <p:cond delay="1999"/>
                                          </p:stCondLst>
                                        </p:cTn>
                                        <p:tgtEl>
                                          <p:spTgt spid="26"/>
                                        </p:tgtEl>
                                        <p:attrNameLst>
                                          <p:attrName>style.visibility</p:attrName>
                                        </p:attrNameLst>
                                      </p:cBhvr>
                                      <p:to>
                                        <p:strVal val="hidden"/>
                                      </p:to>
                                    </p:set>
                                  </p:childTnLst>
                                </p:cTn>
                              </p:par>
                            </p:childTnLst>
                          </p:cTn>
                        </p:par>
                        <p:par>
                          <p:cTn id="37" fill="hold">
                            <p:stCondLst>
                              <p:cond delay="300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457200" y="1219200"/>
            <a:ext cx="3657600" cy="4724400"/>
          </a:xfrm>
        </p:spPr>
        <p:txBody>
          <a:bodyPr/>
          <a:lstStyle/>
          <a:p>
            <a:r>
              <a:rPr lang="en-US" dirty="0" smtClean="0"/>
              <a:t>Small business report tighter credit</a:t>
            </a:r>
          </a:p>
          <a:p>
            <a:r>
              <a:rPr lang="en-US" dirty="0" smtClean="0"/>
              <a:t>Reactions</a:t>
            </a:r>
          </a:p>
          <a:p>
            <a:pPr lvl="1"/>
            <a:r>
              <a:rPr lang="en-US" dirty="0" smtClean="0"/>
              <a:t>Cutting payrolls</a:t>
            </a:r>
          </a:p>
          <a:p>
            <a:pPr lvl="1"/>
            <a:r>
              <a:rPr lang="en-US" dirty="0" smtClean="0"/>
              <a:t>Reducing inventory</a:t>
            </a:r>
          </a:p>
          <a:p>
            <a:pPr lvl="1"/>
            <a:r>
              <a:rPr lang="en-US" dirty="0" smtClean="0"/>
              <a:t>Reducing capital spending</a:t>
            </a:r>
          </a:p>
          <a:p>
            <a:r>
              <a:rPr lang="en-US" dirty="0" smtClean="0"/>
              <a:t>Outlook</a:t>
            </a:r>
          </a:p>
          <a:p>
            <a:pPr lvl="1"/>
            <a:r>
              <a:rPr lang="en-US" dirty="0" smtClean="0"/>
              <a:t>No near-term improvement</a:t>
            </a:r>
          </a:p>
        </p:txBody>
      </p:sp>
      <p:sp>
        <p:nvSpPr>
          <p:cNvPr id="10242" name="Title 1"/>
          <p:cNvSpPr>
            <a:spLocks noGrp="1"/>
          </p:cNvSpPr>
          <p:nvPr>
            <p:ph type="title"/>
          </p:nvPr>
        </p:nvSpPr>
        <p:spPr/>
        <p:txBody>
          <a:bodyPr>
            <a:normAutofit/>
          </a:bodyPr>
          <a:lstStyle/>
          <a:p>
            <a:pPr eaLnBrk="1" hangingPunct="1"/>
            <a:r>
              <a:rPr lang="en-US" dirty="0" smtClean="0"/>
              <a:t>Focus on Small Business</a:t>
            </a:r>
          </a:p>
        </p:txBody>
      </p:sp>
      <p:sp>
        <p:nvSpPr>
          <p:cNvPr id="10243" name="TextBox 4"/>
          <p:cNvSpPr txBox="1">
            <a:spLocks noChangeArrowheads="1"/>
          </p:cNvSpPr>
          <p:nvPr/>
        </p:nvSpPr>
        <p:spPr bwMode="auto">
          <a:xfrm>
            <a:off x="4419600" y="6400800"/>
            <a:ext cx="1779587" cy="276225"/>
          </a:xfrm>
          <a:prstGeom prst="rect">
            <a:avLst/>
          </a:prstGeom>
          <a:noFill/>
          <a:ln w="9525">
            <a:noFill/>
            <a:miter lim="800000"/>
            <a:headEnd/>
            <a:tailEnd/>
          </a:ln>
        </p:spPr>
        <p:txBody>
          <a:bodyPr>
            <a:spAutoFit/>
          </a:bodyPr>
          <a:lstStyle/>
          <a:p>
            <a:pPr algn="ctr"/>
            <a:r>
              <a:rPr lang="en-US" sz="1200" dirty="0"/>
              <a:t>Source: economy.com</a:t>
            </a:r>
          </a:p>
        </p:txBody>
      </p:sp>
      <p:sp>
        <p:nvSpPr>
          <p:cNvPr id="15" name="TextBox 11"/>
          <p:cNvSpPr txBox="1">
            <a:spLocks noChangeArrowheads="1"/>
          </p:cNvSpPr>
          <p:nvPr/>
        </p:nvSpPr>
        <p:spPr bwMode="auto">
          <a:xfrm>
            <a:off x="4800600" y="971490"/>
            <a:ext cx="3825856" cy="400110"/>
          </a:xfrm>
          <a:prstGeom prst="rect">
            <a:avLst/>
          </a:prstGeom>
          <a:noFill/>
          <a:ln w="9525">
            <a:noFill/>
            <a:miter lim="800000"/>
            <a:headEnd/>
            <a:tailEnd/>
          </a:ln>
        </p:spPr>
        <p:txBody>
          <a:bodyPr wrap="none">
            <a:spAutoFit/>
          </a:bodyPr>
          <a:lstStyle/>
          <a:p>
            <a:pPr algn="ctr"/>
            <a:r>
              <a:rPr lang="en-US" sz="2000" dirty="0" smtClean="0">
                <a:latin typeface="+mj-lt"/>
              </a:rPr>
              <a:t>Credit Remains Tight for Business</a:t>
            </a:r>
            <a:endParaRPr lang="en-US" sz="2000" dirty="0">
              <a:latin typeface="+mj-lt"/>
            </a:endParaRPr>
          </a:p>
        </p:txBody>
      </p:sp>
      <p:pic>
        <p:nvPicPr>
          <p:cNvPr id="76801" name="Picture 1"/>
          <p:cNvPicPr>
            <a:picLocks noChangeAspect="1" noChangeArrowheads="1"/>
          </p:cNvPicPr>
          <p:nvPr/>
        </p:nvPicPr>
        <p:blipFill>
          <a:blip r:embed="rId3" cstate="print"/>
          <a:srcRect/>
          <a:stretch>
            <a:fillRect/>
          </a:stretch>
        </p:blipFill>
        <p:spPr bwMode="auto">
          <a:xfrm>
            <a:off x="5105400" y="1314450"/>
            <a:ext cx="3429000" cy="2571750"/>
          </a:xfrm>
          <a:prstGeom prst="rect">
            <a:avLst/>
          </a:prstGeom>
          <a:noFill/>
          <a:ln w="9525">
            <a:noFill/>
            <a:miter lim="800000"/>
            <a:headEnd/>
            <a:tailEnd/>
          </a:ln>
        </p:spPr>
      </p:pic>
      <p:pic>
        <p:nvPicPr>
          <p:cNvPr id="145409" name="Picture 1"/>
          <p:cNvPicPr>
            <a:picLocks noChangeAspect="1" noChangeArrowheads="1"/>
          </p:cNvPicPr>
          <p:nvPr/>
        </p:nvPicPr>
        <p:blipFill>
          <a:blip r:embed="rId4" cstate="print"/>
          <a:srcRect/>
          <a:stretch>
            <a:fillRect/>
          </a:stretch>
        </p:blipFill>
        <p:spPr bwMode="auto">
          <a:xfrm>
            <a:off x="3429000" y="3905250"/>
            <a:ext cx="3429000" cy="2571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76801"/>
                                        </p:tgtEl>
                                        <p:attrNameLst>
                                          <p:attrName>style.visibility</p:attrName>
                                        </p:attrNameLst>
                                      </p:cBhvr>
                                      <p:to>
                                        <p:strVal val="visible"/>
                                      </p:to>
                                    </p:set>
                                    <p:animEffect transition="in" filter="fade">
                                      <p:cBhvr>
                                        <p:cTn id="10" dur="1000"/>
                                        <p:tgtEl>
                                          <p:spTgt spid="76801"/>
                                        </p:tgtEl>
                                      </p:cBhvr>
                                    </p:animEffect>
                                  </p:childTnLst>
                                </p:cTn>
                              </p:par>
                              <p:par>
                                <p:cTn id="11" presetID="10" presetClass="entr" presetSubtype="0" fill="hold" nodeType="withEffect">
                                  <p:stCondLst>
                                    <p:cond delay="0"/>
                                  </p:stCondLst>
                                  <p:childTnLst>
                                    <p:set>
                                      <p:cBhvr>
                                        <p:cTn id="12" dur="1" fill="hold">
                                          <p:stCondLst>
                                            <p:cond delay="0"/>
                                          </p:stCondLst>
                                        </p:cTn>
                                        <p:tgtEl>
                                          <p:spTgt spid="145409"/>
                                        </p:tgtEl>
                                        <p:attrNameLst>
                                          <p:attrName>style.visibility</p:attrName>
                                        </p:attrNameLst>
                                      </p:cBhvr>
                                      <p:to>
                                        <p:strVal val="visible"/>
                                      </p:to>
                                    </p:set>
                                    <p:animEffect transition="in" filter="fade">
                                      <p:cBhvr>
                                        <p:cTn id="13" dur="1000"/>
                                        <p:tgtEl>
                                          <p:spTgt spid="145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eaLnBrk="1" hangingPunct="1"/>
            <a:r>
              <a:rPr lang="en-US" smtClean="0"/>
              <a:t>Housing Activity and Delinquency Rates</a:t>
            </a:r>
          </a:p>
        </p:txBody>
      </p:sp>
      <p:pic>
        <p:nvPicPr>
          <p:cNvPr id="17414" name="Picture 5"/>
          <p:cNvPicPr>
            <a:picLocks noChangeAspect="1" noChangeArrowheads="1"/>
          </p:cNvPicPr>
          <p:nvPr/>
        </p:nvPicPr>
        <p:blipFill>
          <a:blip r:embed="rId3" cstate="print"/>
          <a:srcRect/>
          <a:stretch>
            <a:fillRect/>
          </a:stretch>
        </p:blipFill>
        <p:spPr bwMode="auto">
          <a:xfrm>
            <a:off x="228600" y="1371600"/>
            <a:ext cx="3254375" cy="2281238"/>
          </a:xfrm>
          <a:prstGeom prst="rect">
            <a:avLst/>
          </a:prstGeom>
          <a:noFill/>
          <a:ln w="9525">
            <a:noFill/>
            <a:miter lim="800000"/>
            <a:headEnd/>
            <a:tailEnd/>
          </a:ln>
        </p:spPr>
      </p:pic>
      <p:sp>
        <p:nvSpPr>
          <p:cNvPr id="14342" name="TextBox 3"/>
          <p:cNvSpPr txBox="1">
            <a:spLocks noChangeArrowheads="1"/>
          </p:cNvSpPr>
          <p:nvPr/>
        </p:nvSpPr>
        <p:spPr bwMode="auto">
          <a:xfrm>
            <a:off x="685800" y="1066800"/>
            <a:ext cx="1752600" cy="400050"/>
          </a:xfrm>
          <a:prstGeom prst="rect">
            <a:avLst/>
          </a:prstGeom>
          <a:noFill/>
          <a:ln w="9525">
            <a:noFill/>
            <a:miter lim="800000"/>
            <a:headEnd/>
            <a:tailEnd/>
          </a:ln>
        </p:spPr>
        <p:txBody>
          <a:bodyPr>
            <a:spAutoFit/>
          </a:bodyPr>
          <a:lstStyle/>
          <a:p>
            <a:pPr algn="ctr"/>
            <a:r>
              <a:rPr lang="en-US" sz="2000" dirty="0">
                <a:latin typeface="+mj-lt"/>
              </a:rPr>
              <a:t>Construction</a:t>
            </a:r>
          </a:p>
        </p:txBody>
      </p:sp>
      <p:sp>
        <p:nvSpPr>
          <p:cNvPr id="14343" name="TextBox 3"/>
          <p:cNvSpPr txBox="1">
            <a:spLocks noChangeArrowheads="1"/>
          </p:cNvSpPr>
          <p:nvPr/>
        </p:nvSpPr>
        <p:spPr bwMode="auto">
          <a:xfrm>
            <a:off x="304800" y="3657600"/>
            <a:ext cx="3343275" cy="400050"/>
          </a:xfrm>
          <a:prstGeom prst="rect">
            <a:avLst/>
          </a:prstGeom>
          <a:noFill/>
          <a:ln w="9525">
            <a:noFill/>
            <a:miter lim="800000"/>
            <a:headEnd/>
            <a:tailEnd/>
          </a:ln>
        </p:spPr>
        <p:txBody>
          <a:bodyPr wrap="square">
            <a:spAutoFit/>
          </a:bodyPr>
          <a:lstStyle/>
          <a:p>
            <a:pPr algn="ctr"/>
            <a:r>
              <a:rPr lang="en-US" sz="2000" dirty="0">
                <a:latin typeface="+mj-lt"/>
              </a:rPr>
              <a:t>Housing Index</a:t>
            </a:r>
          </a:p>
        </p:txBody>
      </p:sp>
      <p:sp>
        <p:nvSpPr>
          <p:cNvPr id="14344" name="TextBox 3"/>
          <p:cNvSpPr txBox="1">
            <a:spLocks noChangeArrowheads="1"/>
          </p:cNvSpPr>
          <p:nvPr/>
        </p:nvSpPr>
        <p:spPr bwMode="auto">
          <a:xfrm>
            <a:off x="4419600" y="1066800"/>
            <a:ext cx="3200400" cy="400050"/>
          </a:xfrm>
          <a:prstGeom prst="rect">
            <a:avLst/>
          </a:prstGeom>
          <a:noFill/>
          <a:ln w="9525">
            <a:noFill/>
            <a:miter lim="800000"/>
            <a:headEnd/>
            <a:tailEnd/>
          </a:ln>
        </p:spPr>
        <p:txBody>
          <a:bodyPr>
            <a:spAutoFit/>
          </a:bodyPr>
          <a:lstStyle/>
          <a:p>
            <a:pPr algn="ctr"/>
            <a:r>
              <a:rPr lang="en-US" sz="2000" dirty="0">
                <a:latin typeface="+mj-lt"/>
              </a:rPr>
              <a:t>Delinquency &amp; Default</a:t>
            </a:r>
          </a:p>
        </p:txBody>
      </p:sp>
      <p:pic>
        <p:nvPicPr>
          <p:cNvPr id="50177" name="Picture 1"/>
          <p:cNvPicPr>
            <a:picLocks noChangeAspect="1" noChangeArrowheads="1"/>
          </p:cNvPicPr>
          <p:nvPr/>
        </p:nvPicPr>
        <p:blipFill>
          <a:blip r:embed="rId4" cstate="print"/>
          <a:srcRect/>
          <a:stretch>
            <a:fillRect/>
          </a:stretch>
        </p:blipFill>
        <p:spPr bwMode="auto">
          <a:xfrm>
            <a:off x="457200" y="4019550"/>
            <a:ext cx="3048000" cy="2286000"/>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srcRect/>
          <a:stretch>
            <a:fillRect/>
          </a:stretch>
        </p:blipFill>
        <p:spPr bwMode="auto">
          <a:xfrm>
            <a:off x="4038600" y="4267200"/>
            <a:ext cx="3048000" cy="2286000"/>
          </a:xfrm>
          <a:prstGeom prst="rect">
            <a:avLst/>
          </a:prstGeom>
          <a:noFill/>
          <a:ln w="9525">
            <a:noFill/>
            <a:miter lim="800000"/>
            <a:headEnd/>
            <a:tailEnd/>
          </a:ln>
        </p:spPr>
      </p:pic>
      <p:sp>
        <p:nvSpPr>
          <p:cNvPr id="12" name="TextBox 30"/>
          <p:cNvSpPr txBox="1">
            <a:spLocks noChangeArrowheads="1"/>
          </p:cNvSpPr>
          <p:nvPr/>
        </p:nvSpPr>
        <p:spPr bwMode="auto">
          <a:xfrm>
            <a:off x="3657600" y="3886200"/>
            <a:ext cx="2667000" cy="369887"/>
          </a:xfrm>
          <a:prstGeom prst="rect">
            <a:avLst/>
          </a:prstGeom>
          <a:noFill/>
          <a:ln w="9525">
            <a:noFill/>
            <a:miter lim="800000"/>
            <a:headEnd/>
            <a:tailEnd/>
          </a:ln>
        </p:spPr>
        <p:txBody>
          <a:bodyPr wrap="square">
            <a:spAutoFit/>
          </a:bodyPr>
          <a:lstStyle/>
          <a:p>
            <a:pPr algn="ctr"/>
            <a:r>
              <a:rPr lang="en-US" dirty="0" smtClean="0">
                <a:latin typeface="+mj-lt"/>
              </a:rPr>
              <a:t>Residential Foreclosures</a:t>
            </a:r>
            <a:endParaRPr lang="en-US" dirty="0">
              <a:latin typeface="+mj-lt"/>
            </a:endParaRPr>
          </a:p>
        </p:txBody>
      </p:sp>
      <p:pic>
        <p:nvPicPr>
          <p:cNvPr id="14" name="Picture 1"/>
          <p:cNvPicPr>
            <a:picLocks noChangeAspect="1" noChangeArrowheads="1"/>
          </p:cNvPicPr>
          <p:nvPr/>
        </p:nvPicPr>
        <p:blipFill>
          <a:blip r:embed="rId6" cstate="print"/>
          <a:srcRect/>
          <a:stretch>
            <a:fillRect/>
          </a:stretch>
        </p:blipFill>
        <p:spPr bwMode="auto">
          <a:xfrm>
            <a:off x="5257800" y="1465007"/>
            <a:ext cx="3657600" cy="249739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fade">
                                      <p:cBhvr>
                                        <p:cTn id="7" dur="1000"/>
                                        <p:tgtEl>
                                          <p:spTgt spid="174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177"/>
                                        </p:tgtEl>
                                        <p:attrNameLst>
                                          <p:attrName>style.visibility</p:attrName>
                                        </p:attrNameLst>
                                      </p:cBhvr>
                                      <p:to>
                                        <p:strVal val="visible"/>
                                      </p:to>
                                    </p:set>
                                    <p:animEffect transition="in" filter="fade">
                                      <p:cBhvr>
                                        <p:cTn id="12" dur="1000"/>
                                        <p:tgtEl>
                                          <p:spTgt spid="501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cstate="print"/>
          <a:srcRect/>
          <a:stretch>
            <a:fillRect/>
          </a:stretch>
        </p:blipFill>
        <p:spPr bwMode="auto">
          <a:xfrm>
            <a:off x="5465618" y="3276600"/>
            <a:ext cx="1163782" cy="914400"/>
          </a:xfrm>
          <a:prstGeom prst="rect">
            <a:avLst/>
          </a:prstGeom>
          <a:noFill/>
          <a:ln w="9525">
            <a:noFill/>
            <a:miter lim="800000"/>
            <a:headEnd/>
            <a:tailEnd/>
          </a:ln>
        </p:spPr>
      </p:pic>
      <p:sp>
        <p:nvSpPr>
          <p:cNvPr id="11266" name="Rectangle 2"/>
          <p:cNvSpPr>
            <a:spLocks noGrp="1" noChangeArrowheads="1"/>
          </p:cNvSpPr>
          <p:nvPr>
            <p:ph type="title"/>
          </p:nvPr>
        </p:nvSpPr>
        <p:spPr>
          <a:xfrm>
            <a:off x="228600" y="381000"/>
            <a:ext cx="7162800" cy="533400"/>
          </a:xfrm>
        </p:spPr>
        <p:txBody>
          <a:bodyPr>
            <a:normAutofit/>
          </a:bodyPr>
          <a:lstStyle/>
          <a:p>
            <a:pPr eaLnBrk="1" hangingPunct="1"/>
            <a:r>
              <a:rPr lang="en-US" smtClean="0"/>
              <a:t>Consumer Confidence, Spending &amp; Credit</a:t>
            </a:r>
          </a:p>
        </p:txBody>
      </p:sp>
      <p:pic>
        <p:nvPicPr>
          <p:cNvPr id="693253" name="Picture 5"/>
          <p:cNvPicPr>
            <a:picLocks noChangeAspect="1" noChangeArrowheads="1"/>
          </p:cNvPicPr>
          <p:nvPr/>
        </p:nvPicPr>
        <p:blipFill>
          <a:blip r:embed="rId4" cstate="print"/>
          <a:srcRect/>
          <a:stretch>
            <a:fillRect/>
          </a:stretch>
        </p:blipFill>
        <p:spPr bwMode="auto">
          <a:xfrm>
            <a:off x="152400" y="1295400"/>
            <a:ext cx="4379913" cy="3124200"/>
          </a:xfrm>
          <a:prstGeom prst="rect">
            <a:avLst/>
          </a:prstGeom>
          <a:noFill/>
          <a:ln w="9525">
            <a:noFill/>
            <a:miter lim="800000"/>
            <a:headEnd/>
            <a:tailEnd/>
          </a:ln>
        </p:spPr>
      </p:pic>
      <p:pic>
        <p:nvPicPr>
          <p:cNvPr id="14340" name="Picture 2"/>
          <p:cNvPicPr>
            <a:picLocks noChangeAspect="1" noChangeArrowheads="1"/>
          </p:cNvPicPr>
          <p:nvPr/>
        </p:nvPicPr>
        <p:blipFill>
          <a:blip r:embed="rId5" cstate="print"/>
          <a:srcRect/>
          <a:stretch>
            <a:fillRect/>
          </a:stretch>
        </p:blipFill>
        <p:spPr bwMode="auto">
          <a:xfrm>
            <a:off x="3276600" y="2667000"/>
            <a:ext cx="2514600" cy="1981200"/>
          </a:xfrm>
          <a:prstGeom prst="rect">
            <a:avLst/>
          </a:prstGeom>
          <a:noFill/>
          <a:ln w="9525">
            <a:noFill/>
            <a:miter lim="800000"/>
            <a:headEnd/>
            <a:tailEnd/>
          </a:ln>
        </p:spPr>
      </p:pic>
      <p:sp>
        <p:nvSpPr>
          <p:cNvPr id="11272" name="TextBox 30"/>
          <p:cNvSpPr txBox="1">
            <a:spLocks noChangeArrowheads="1"/>
          </p:cNvSpPr>
          <p:nvPr/>
        </p:nvSpPr>
        <p:spPr bwMode="auto">
          <a:xfrm>
            <a:off x="0" y="914400"/>
            <a:ext cx="3581400" cy="369887"/>
          </a:xfrm>
          <a:prstGeom prst="rect">
            <a:avLst/>
          </a:prstGeom>
          <a:noFill/>
          <a:ln w="9525">
            <a:noFill/>
            <a:miter lim="800000"/>
            <a:headEnd/>
            <a:tailEnd/>
          </a:ln>
        </p:spPr>
        <p:txBody>
          <a:bodyPr>
            <a:spAutoFit/>
          </a:bodyPr>
          <a:lstStyle/>
          <a:p>
            <a:pPr algn="ctr"/>
            <a:r>
              <a:rPr lang="en-US" dirty="0">
                <a:latin typeface="+mj-lt"/>
              </a:rPr>
              <a:t>Consumers </a:t>
            </a:r>
            <a:r>
              <a:rPr lang="en-US" dirty="0" smtClean="0">
                <a:latin typeface="+mj-lt"/>
              </a:rPr>
              <a:t>Contracting</a:t>
            </a:r>
            <a:endParaRPr lang="en-US" dirty="0">
              <a:latin typeface="+mj-lt"/>
            </a:endParaRPr>
          </a:p>
        </p:txBody>
      </p:sp>
      <p:sp>
        <p:nvSpPr>
          <p:cNvPr id="11273" name="TextBox 4"/>
          <p:cNvSpPr txBox="1">
            <a:spLocks noChangeArrowheads="1"/>
          </p:cNvSpPr>
          <p:nvPr/>
        </p:nvSpPr>
        <p:spPr bwMode="auto">
          <a:xfrm>
            <a:off x="381000" y="4572000"/>
            <a:ext cx="1779588" cy="276225"/>
          </a:xfrm>
          <a:prstGeom prst="rect">
            <a:avLst/>
          </a:prstGeom>
          <a:noFill/>
          <a:ln w="9525">
            <a:noFill/>
            <a:miter lim="800000"/>
            <a:headEnd/>
            <a:tailEnd/>
          </a:ln>
        </p:spPr>
        <p:txBody>
          <a:bodyPr>
            <a:spAutoFit/>
          </a:bodyPr>
          <a:lstStyle/>
          <a:p>
            <a:pPr algn="ctr"/>
            <a:r>
              <a:rPr lang="en-US" sz="1200" dirty="0"/>
              <a:t>Source: economy.com</a:t>
            </a:r>
          </a:p>
        </p:txBody>
      </p:sp>
      <p:sp>
        <p:nvSpPr>
          <p:cNvPr id="15" name="TextBox 14"/>
          <p:cNvSpPr txBox="1"/>
          <p:nvPr/>
        </p:nvSpPr>
        <p:spPr>
          <a:xfrm>
            <a:off x="4648200" y="990600"/>
            <a:ext cx="4191000" cy="830997"/>
          </a:xfrm>
          <a:prstGeom prst="rect">
            <a:avLst/>
          </a:prstGeom>
          <a:noFill/>
        </p:spPr>
        <p:txBody>
          <a:bodyPr wrap="square" rtlCol="0">
            <a:spAutoFit/>
          </a:bodyPr>
          <a:lstStyle/>
          <a:p>
            <a:r>
              <a:rPr lang="en-US" sz="2400" dirty="0" smtClean="0">
                <a:latin typeface="+mj-lt"/>
              </a:rPr>
              <a:t>Consumers are over 70% of GDP….</a:t>
            </a:r>
            <a:endParaRPr lang="en-US" sz="2400" dirty="0">
              <a:latin typeface="+mj-lt"/>
            </a:endParaRPr>
          </a:p>
        </p:txBody>
      </p:sp>
      <p:sp>
        <p:nvSpPr>
          <p:cNvPr id="16" name="TextBox 15"/>
          <p:cNvSpPr txBox="1"/>
          <p:nvPr/>
        </p:nvSpPr>
        <p:spPr>
          <a:xfrm>
            <a:off x="228600" y="5105400"/>
            <a:ext cx="4191000" cy="1200329"/>
          </a:xfrm>
          <a:prstGeom prst="rect">
            <a:avLst/>
          </a:prstGeom>
          <a:noFill/>
        </p:spPr>
        <p:txBody>
          <a:bodyPr wrap="square" rtlCol="0">
            <a:spAutoFit/>
          </a:bodyPr>
          <a:lstStyle/>
          <a:p>
            <a:r>
              <a:rPr lang="en-US" sz="2400" dirty="0" smtClean="0">
                <a:latin typeface="+mj-lt"/>
              </a:rPr>
              <a:t>As of October 2009, recent uptick in retail sales on Year over Year; partly weak 2008…</a:t>
            </a:r>
            <a:endParaRPr lang="en-US" sz="2400" dirty="0">
              <a:latin typeface="+mj-lt"/>
            </a:endParaRPr>
          </a:p>
        </p:txBody>
      </p:sp>
      <p:pic>
        <p:nvPicPr>
          <p:cNvPr id="72705" name="Picture 1"/>
          <p:cNvPicPr>
            <a:picLocks noChangeAspect="1" noChangeArrowheads="1"/>
          </p:cNvPicPr>
          <p:nvPr/>
        </p:nvPicPr>
        <p:blipFill>
          <a:blip r:embed="rId6" cstate="print"/>
          <a:srcRect/>
          <a:stretch>
            <a:fillRect/>
          </a:stretch>
        </p:blipFill>
        <p:spPr bwMode="auto">
          <a:xfrm>
            <a:off x="4572000" y="5486400"/>
            <a:ext cx="4210050" cy="514350"/>
          </a:xfrm>
          <a:prstGeom prst="rect">
            <a:avLst/>
          </a:prstGeom>
          <a:noFill/>
          <a:ln w="9525">
            <a:noFill/>
            <a:miter lim="800000"/>
            <a:headEnd/>
            <a:tailEnd/>
          </a:ln>
        </p:spPr>
      </p:pic>
      <p:sp>
        <p:nvSpPr>
          <p:cNvPr id="17" name="TextBox 16"/>
          <p:cNvSpPr txBox="1"/>
          <p:nvPr/>
        </p:nvSpPr>
        <p:spPr>
          <a:xfrm>
            <a:off x="4724400" y="5029200"/>
            <a:ext cx="1219200" cy="461665"/>
          </a:xfrm>
          <a:prstGeom prst="rect">
            <a:avLst/>
          </a:prstGeom>
          <a:noFill/>
        </p:spPr>
        <p:txBody>
          <a:bodyPr wrap="square" rtlCol="0">
            <a:spAutoFit/>
          </a:bodyPr>
          <a:lstStyle/>
          <a:p>
            <a:r>
              <a:rPr lang="en-US" sz="2400" dirty="0" smtClean="0">
                <a:latin typeface="+mj-lt"/>
              </a:rPr>
              <a:t>Butt…</a:t>
            </a:r>
            <a:endParaRPr lang="en-US" sz="2400" dirty="0">
              <a:latin typeface="+mj-lt"/>
            </a:endParaRPr>
          </a:p>
        </p:txBody>
      </p:sp>
      <p:pic>
        <p:nvPicPr>
          <p:cNvPr id="72706" name="Picture 2"/>
          <p:cNvPicPr>
            <a:picLocks noChangeAspect="1" noChangeArrowheads="1"/>
          </p:cNvPicPr>
          <p:nvPr/>
        </p:nvPicPr>
        <p:blipFill>
          <a:blip r:embed="rId7" cstate="print"/>
          <a:srcRect/>
          <a:stretch>
            <a:fillRect/>
          </a:stretch>
        </p:blipFill>
        <p:spPr bwMode="auto">
          <a:xfrm>
            <a:off x="6096000" y="1447800"/>
            <a:ext cx="3048000" cy="203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3253"/>
                                        </p:tgtEl>
                                        <p:attrNameLst>
                                          <p:attrName>style.visibility</p:attrName>
                                        </p:attrNameLst>
                                      </p:cBhvr>
                                      <p:to>
                                        <p:strVal val="visible"/>
                                      </p:to>
                                    </p:set>
                                    <p:animEffect transition="in" filter="fade">
                                      <p:cBhvr>
                                        <p:cTn id="7" dur="2000"/>
                                        <p:tgtEl>
                                          <p:spTgt spid="6932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fade">
                                      <p:cBhvr>
                                        <p:cTn id="12" dur="1000"/>
                                        <p:tgtEl>
                                          <p:spTgt spid="14340"/>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7649"/>
                                        </p:tgtEl>
                                        <p:attrNameLst>
                                          <p:attrName>style.visibility</p:attrName>
                                        </p:attrNameLst>
                                      </p:cBhvr>
                                      <p:to>
                                        <p:strVal val="visible"/>
                                      </p:to>
                                    </p:set>
                                    <p:animEffect transition="in" filter="fade">
                                      <p:cBhvr>
                                        <p:cTn id="16" dur="1000"/>
                                        <p:tgtEl>
                                          <p:spTgt spid="2764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72705"/>
                                        </p:tgtEl>
                                        <p:attrNameLst>
                                          <p:attrName>style.visibility</p:attrName>
                                        </p:attrNameLst>
                                      </p:cBhvr>
                                      <p:to>
                                        <p:strVal val="visible"/>
                                      </p:to>
                                    </p:set>
                                    <p:animEffect transition="in" filter="fade">
                                      <p:cBhvr>
                                        <p:cTn id="34" dur="1000"/>
                                        <p:tgtEl>
                                          <p:spTgt spid="72705"/>
                                        </p:tgtEl>
                                      </p:cBhvr>
                                    </p:animEffect>
                                  </p:childTnLst>
                                </p:cTn>
                              </p:par>
                              <p:par>
                                <p:cTn id="35" presetID="10" presetClass="entr" presetSubtype="0" fill="hold" nodeType="withEffect">
                                  <p:stCondLst>
                                    <p:cond delay="0"/>
                                  </p:stCondLst>
                                  <p:childTnLst>
                                    <p:set>
                                      <p:cBhvr>
                                        <p:cTn id="36" dur="1" fill="hold">
                                          <p:stCondLst>
                                            <p:cond delay="0"/>
                                          </p:stCondLst>
                                        </p:cTn>
                                        <p:tgtEl>
                                          <p:spTgt spid="72706"/>
                                        </p:tgtEl>
                                        <p:attrNameLst>
                                          <p:attrName>style.visibility</p:attrName>
                                        </p:attrNameLst>
                                      </p:cBhvr>
                                      <p:to>
                                        <p:strVal val="visible"/>
                                      </p:to>
                                    </p:set>
                                    <p:animEffect transition="in" filter="fade">
                                      <p:cBhvr>
                                        <p:cTn id="37" dur="1000"/>
                                        <p:tgtEl>
                                          <p:spTgt spid="7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 y="228600"/>
            <a:ext cx="7086600" cy="533400"/>
          </a:xfrm>
        </p:spPr>
        <p:txBody>
          <a:bodyPr/>
          <a:lstStyle/>
          <a:p>
            <a:pPr eaLnBrk="1" hangingPunct="1"/>
            <a:r>
              <a:rPr lang="en-US" dirty="0" smtClean="0"/>
              <a:t>Part II Summary: The Economy</a:t>
            </a:r>
          </a:p>
        </p:txBody>
      </p:sp>
      <p:sp>
        <p:nvSpPr>
          <p:cNvPr id="35843" name="Rectangle 3"/>
          <p:cNvSpPr>
            <a:spLocks noGrp="1" noChangeArrowheads="1"/>
          </p:cNvSpPr>
          <p:nvPr>
            <p:ph sz="half" idx="1"/>
          </p:nvPr>
        </p:nvSpPr>
        <p:spPr>
          <a:xfrm>
            <a:off x="228600" y="1219200"/>
            <a:ext cx="2438400" cy="4724400"/>
          </a:xfrm>
        </p:spPr>
        <p:txBody>
          <a:bodyPr/>
          <a:lstStyle/>
          <a:p>
            <a:pPr eaLnBrk="1" hangingPunct="1">
              <a:buFontTx/>
              <a:buNone/>
            </a:pPr>
            <a:r>
              <a:rPr lang="en-US" sz="2000" dirty="0" smtClean="0"/>
              <a:t>Macro-economic Environment</a:t>
            </a:r>
          </a:p>
          <a:p>
            <a:pPr eaLnBrk="1" hangingPunct="1">
              <a:buFontTx/>
              <a:buNone/>
            </a:pPr>
            <a:endParaRPr lang="en-US" sz="2000" dirty="0" smtClean="0"/>
          </a:p>
          <a:p>
            <a:pPr eaLnBrk="1" hangingPunct="1"/>
            <a:r>
              <a:rPr lang="en-US" sz="2000" dirty="0" smtClean="0"/>
              <a:t>Economy showing some signs of turning</a:t>
            </a:r>
          </a:p>
          <a:p>
            <a:pPr eaLnBrk="1" hangingPunct="1"/>
            <a:endParaRPr lang="en-US" sz="2000" dirty="0" smtClean="0"/>
          </a:p>
          <a:p>
            <a:pPr eaLnBrk="1" hangingPunct="1"/>
            <a:r>
              <a:rPr lang="en-US" sz="2000" dirty="0" smtClean="0"/>
              <a:t>Businesses struggling, credit tight</a:t>
            </a:r>
          </a:p>
          <a:p>
            <a:pPr eaLnBrk="1" hangingPunct="1"/>
            <a:endParaRPr lang="en-US" sz="2000" dirty="0" smtClean="0"/>
          </a:p>
          <a:p>
            <a:pPr eaLnBrk="1" hangingPunct="1"/>
            <a:r>
              <a:rPr lang="en-US" sz="2000" dirty="0" smtClean="0"/>
              <a:t>Consumers bearish</a:t>
            </a:r>
          </a:p>
        </p:txBody>
      </p:sp>
      <p:sp>
        <p:nvSpPr>
          <p:cNvPr id="15" name="Rectangle 5"/>
          <p:cNvSpPr>
            <a:spLocks noChangeArrowheads="1"/>
          </p:cNvSpPr>
          <p:nvPr/>
        </p:nvSpPr>
        <p:spPr bwMode="auto">
          <a:xfrm>
            <a:off x="228600" y="1066800"/>
            <a:ext cx="2438400" cy="4724400"/>
          </a:xfrm>
          <a:prstGeom prst="rect">
            <a:avLst/>
          </a:prstGeom>
          <a:noFill/>
          <a:ln w="9525">
            <a:solidFill>
              <a:schemeClr val="tx1"/>
            </a:solidFill>
            <a:miter lim="800000"/>
            <a:headEnd/>
            <a:tailEnd/>
          </a:ln>
        </p:spPr>
        <p:txBody>
          <a:bodyPr anchor="ctr">
            <a:spAutoFit/>
          </a:bodyPr>
          <a:lstStyle/>
          <a:p>
            <a:pPr algn="ct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dirty="0" smtClean="0"/>
              <a:t>Presentation Overview</a:t>
            </a:r>
          </a:p>
        </p:txBody>
      </p:sp>
      <p:sp>
        <p:nvSpPr>
          <p:cNvPr id="5122" name="Footer Placeholder 3"/>
          <p:cNvSpPr>
            <a:spLocks noGrp="1"/>
          </p:cNvSpPr>
          <p:nvPr>
            <p:ph type="ftr" sz="quarter" idx="10"/>
          </p:nvPr>
        </p:nvSpPr>
        <p:spPr/>
        <p:txBody>
          <a:bodyPr/>
          <a:lstStyle/>
          <a:p>
            <a:pPr>
              <a:defRPr/>
            </a:pPr>
            <a:r>
              <a:rPr lang="en-US" dirty="0" smtClean="0"/>
              <a:t>  </a:t>
            </a:r>
          </a:p>
        </p:txBody>
      </p:sp>
      <p:sp>
        <p:nvSpPr>
          <p:cNvPr id="4100" name="Rectangle 9"/>
          <p:cNvSpPr>
            <a:spLocks noGrp="1" noChangeArrowheads="1"/>
          </p:cNvSpPr>
          <p:nvPr>
            <p:ph idx="4294967295"/>
          </p:nvPr>
        </p:nvSpPr>
        <p:spPr>
          <a:xfrm>
            <a:off x="0" y="1219200"/>
            <a:ext cx="8153400" cy="4724400"/>
          </a:xfrm>
        </p:spPr>
        <p:txBody>
          <a:bodyPr>
            <a:normAutofit/>
          </a:bodyPr>
          <a:lstStyle/>
          <a:p>
            <a:pPr lvl="1" eaLnBrk="1" hangingPunct="1"/>
            <a:endParaRPr lang="en-US" dirty="0" smtClean="0"/>
          </a:p>
          <a:p>
            <a:pPr lvl="1" eaLnBrk="1" hangingPunct="1">
              <a:buNone/>
            </a:pPr>
            <a:r>
              <a:rPr lang="en-US" dirty="0" smtClean="0"/>
              <a:t>I: Outlook 2010 Prelude</a:t>
            </a:r>
          </a:p>
          <a:p>
            <a:pPr lvl="1" eaLnBrk="1" hangingPunct="1">
              <a:buNone/>
            </a:pPr>
            <a:endParaRPr lang="en-US" dirty="0" smtClean="0"/>
          </a:p>
          <a:p>
            <a:pPr lvl="1" eaLnBrk="1" hangingPunct="1">
              <a:buNone/>
            </a:pPr>
            <a:r>
              <a:rPr lang="en-US" dirty="0" smtClean="0"/>
              <a:t>II: Economic and Capital Markets</a:t>
            </a:r>
          </a:p>
          <a:p>
            <a:pPr lvl="1" eaLnBrk="1" hangingPunct="1">
              <a:buNone/>
            </a:pPr>
            <a:endParaRPr lang="en-US" dirty="0" smtClean="0"/>
          </a:p>
          <a:p>
            <a:pPr lvl="1" eaLnBrk="1" hangingPunct="1">
              <a:buNone/>
            </a:pPr>
            <a:r>
              <a:rPr lang="en-US" dirty="0" smtClean="0"/>
              <a:t>III: Real Estate Capital Markets</a:t>
            </a:r>
          </a:p>
          <a:p>
            <a:pPr lvl="1" eaLnBrk="1" hangingPunct="1"/>
            <a:endParaRPr lang="en-US" dirty="0" smtClean="0"/>
          </a:p>
          <a:p>
            <a:pPr lvl="1" eaLnBrk="1" hangingPunct="1">
              <a:buNone/>
            </a:pPr>
            <a:r>
              <a:rPr lang="en-US" dirty="0" smtClean="0"/>
              <a:t>IV: Commercial Real Estate Market Update</a:t>
            </a:r>
          </a:p>
          <a:p>
            <a:pPr lvl="1" eaLnBrk="1" hangingPunct="1"/>
            <a:endParaRPr lang="en-US" dirty="0" smtClean="0"/>
          </a:p>
          <a:p>
            <a:pPr lvl="1" eaLnBrk="1" hangingPunct="1">
              <a:buNone/>
            </a:pPr>
            <a:r>
              <a:rPr lang="en-US" dirty="0" smtClean="0"/>
              <a:t>V: Implications for Seattle Real Estate Market</a:t>
            </a:r>
          </a:p>
          <a:p>
            <a:pPr lvl="1" eaLnBrk="1" hangingPunct="1"/>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3200" dirty="0" smtClean="0"/>
              <a:t>Part III: Real Estate &amp; Capital Markets</a:t>
            </a:r>
          </a:p>
        </p:txBody>
      </p:sp>
      <p:sp>
        <p:nvSpPr>
          <p:cNvPr id="30723" name="Content Placeholder 6"/>
          <p:cNvSpPr>
            <a:spLocks noGrp="1"/>
          </p:cNvSpPr>
          <p:nvPr>
            <p:ph sz="half" idx="1"/>
          </p:nvPr>
        </p:nvSpPr>
        <p:spPr>
          <a:xfrm>
            <a:off x="228600" y="990600"/>
            <a:ext cx="4191000" cy="4724400"/>
          </a:xfrm>
        </p:spPr>
        <p:txBody>
          <a:bodyPr/>
          <a:lstStyle/>
          <a:p>
            <a:r>
              <a:rPr lang="en-US" dirty="0" smtClean="0"/>
              <a:t>Investment Preferences</a:t>
            </a:r>
          </a:p>
          <a:p>
            <a:pPr lvl="1"/>
            <a:r>
              <a:rPr lang="en-US" sz="2000" dirty="0" smtClean="0"/>
              <a:t>Core assets at distressed prices</a:t>
            </a:r>
          </a:p>
          <a:p>
            <a:pPr lvl="1"/>
            <a:r>
              <a:rPr lang="en-US" sz="2000" dirty="0" smtClean="0"/>
              <a:t>Major markets, strong assets</a:t>
            </a:r>
          </a:p>
          <a:p>
            <a:r>
              <a:rPr lang="en-US" dirty="0" smtClean="0"/>
              <a:t>Timing</a:t>
            </a:r>
          </a:p>
          <a:p>
            <a:pPr lvl="1"/>
            <a:r>
              <a:rPr lang="en-US" sz="2000" dirty="0" smtClean="0"/>
              <a:t>Still waiting for bottom</a:t>
            </a:r>
          </a:p>
          <a:p>
            <a:pPr lvl="1"/>
            <a:r>
              <a:rPr lang="en-US" sz="2000" dirty="0" smtClean="0"/>
              <a:t>Indecisive; slower to act</a:t>
            </a:r>
          </a:p>
          <a:p>
            <a:r>
              <a:rPr lang="en-US" dirty="0" smtClean="0"/>
              <a:t>Transaction Volume</a:t>
            </a:r>
          </a:p>
          <a:p>
            <a:endParaRPr lang="en-US" dirty="0" smtClean="0"/>
          </a:p>
          <a:p>
            <a:endParaRPr lang="en-US" dirty="0" smtClean="0"/>
          </a:p>
        </p:txBody>
      </p:sp>
      <p:sp>
        <p:nvSpPr>
          <p:cNvPr id="4" name="Content Placeholder 3"/>
          <p:cNvSpPr>
            <a:spLocks noGrp="1"/>
          </p:cNvSpPr>
          <p:nvPr>
            <p:ph sz="half" idx="2"/>
          </p:nvPr>
        </p:nvSpPr>
        <p:spPr>
          <a:xfrm>
            <a:off x="4686300" y="990600"/>
            <a:ext cx="4152900" cy="3810000"/>
          </a:xfrm>
        </p:spPr>
        <p:txBody>
          <a:bodyPr/>
          <a:lstStyle/>
          <a:p>
            <a:r>
              <a:rPr lang="en-US" sz="2400" dirty="0" smtClean="0"/>
              <a:t>Decreased capital flows</a:t>
            </a:r>
          </a:p>
          <a:p>
            <a:pPr lvl="1"/>
            <a:r>
              <a:rPr lang="en-US" sz="2000" dirty="0" smtClean="0"/>
              <a:t>Investors still frozen</a:t>
            </a:r>
          </a:p>
          <a:p>
            <a:pPr lvl="1"/>
            <a:r>
              <a:rPr lang="en-US" sz="2000" dirty="0" smtClean="0"/>
              <a:t>Debt limited sources &amp; tighter</a:t>
            </a:r>
          </a:p>
          <a:p>
            <a:pPr lvl="1"/>
            <a:r>
              <a:rPr lang="en-US" sz="2000" dirty="0" smtClean="0"/>
              <a:t>Access &amp; yield for equity</a:t>
            </a:r>
          </a:p>
          <a:p>
            <a:r>
              <a:rPr lang="en-US" sz="2400" dirty="0" smtClean="0"/>
              <a:t>Capital Market Challenges</a:t>
            </a:r>
          </a:p>
          <a:p>
            <a:pPr lvl="1"/>
            <a:r>
              <a:rPr lang="en-US" sz="2000" dirty="0" smtClean="0"/>
              <a:t>Refinancing: volume &amp; status</a:t>
            </a:r>
          </a:p>
          <a:p>
            <a:pPr lvl="1"/>
            <a:r>
              <a:rPr lang="en-US" sz="2000" dirty="0" smtClean="0"/>
              <a:t>Surge in distressed assets</a:t>
            </a:r>
          </a:p>
          <a:p>
            <a:pPr lvl="1"/>
            <a:r>
              <a:rPr lang="en-US" sz="2000" dirty="0" smtClean="0"/>
              <a:t>Mark-to-market risks</a:t>
            </a:r>
          </a:p>
          <a:p>
            <a:pPr lvl="1"/>
            <a:r>
              <a:rPr lang="en-US" sz="2000" dirty="0" smtClean="0"/>
              <a:t>Growing pressure to act..</a:t>
            </a:r>
          </a:p>
          <a:p>
            <a:pPr lvl="1">
              <a:buNone/>
            </a:pPr>
            <a:endParaRPr lang="en-US" sz="2000" dirty="0" smtClean="0"/>
          </a:p>
          <a:p>
            <a:pPr lvl="1"/>
            <a:endParaRPr lang="en-US" sz="2000" dirty="0"/>
          </a:p>
        </p:txBody>
      </p:sp>
      <p:pic>
        <p:nvPicPr>
          <p:cNvPr id="23553" name="Picture 1"/>
          <p:cNvPicPr>
            <a:picLocks noChangeAspect="1" noChangeArrowheads="1"/>
          </p:cNvPicPr>
          <p:nvPr/>
        </p:nvPicPr>
        <p:blipFill>
          <a:blip r:embed="rId3" cstate="print"/>
          <a:srcRect/>
          <a:stretch>
            <a:fillRect/>
          </a:stretch>
        </p:blipFill>
        <p:spPr bwMode="auto">
          <a:xfrm>
            <a:off x="533400" y="4267200"/>
            <a:ext cx="3581400" cy="2510579"/>
          </a:xfrm>
          <a:prstGeom prst="rect">
            <a:avLst/>
          </a:prstGeom>
          <a:noFill/>
          <a:ln w="9525">
            <a:noFill/>
            <a:miter lim="800000"/>
            <a:headEnd/>
            <a:tailEnd/>
          </a:ln>
        </p:spPr>
      </p:pic>
      <p:sp>
        <p:nvSpPr>
          <p:cNvPr id="10" name="TextBox 9"/>
          <p:cNvSpPr txBox="1"/>
          <p:nvPr/>
        </p:nvSpPr>
        <p:spPr>
          <a:xfrm>
            <a:off x="4267200" y="6477000"/>
            <a:ext cx="2895600" cy="261610"/>
          </a:xfrm>
          <a:prstGeom prst="rect">
            <a:avLst/>
          </a:prstGeom>
          <a:noFill/>
        </p:spPr>
        <p:txBody>
          <a:bodyPr wrap="square" rtlCol="0">
            <a:spAutoFit/>
          </a:bodyPr>
          <a:lstStyle/>
          <a:p>
            <a:r>
              <a:rPr lang="en-US" sz="1100" dirty="0" smtClean="0"/>
              <a:t>Sources: </a:t>
            </a:r>
            <a:r>
              <a:rPr lang="en-US" sz="1100" dirty="0" err="1" smtClean="0"/>
              <a:t>JRDeLisle</a:t>
            </a:r>
            <a:r>
              <a:rPr lang="en-US" sz="1100" dirty="0" smtClean="0"/>
              <a:t>, </a:t>
            </a:r>
            <a:r>
              <a:rPr lang="en-US" sz="1100" dirty="0" err="1" smtClean="0"/>
              <a:t>RCAnalytics</a:t>
            </a:r>
            <a:endParaRPr lang="en-US" sz="1100" dirty="0"/>
          </a:p>
        </p:txBody>
      </p:sp>
      <p:pic>
        <p:nvPicPr>
          <p:cNvPr id="23554" name="Picture 2"/>
          <p:cNvPicPr>
            <a:picLocks noChangeAspect="1" noChangeArrowheads="1"/>
          </p:cNvPicPr>
          <p:nvPr/>
        </p:nvPicPr>
        <p:blipFill>
          <a:blip r:embed="rId4" cstate="print"/>
          <a:srcRect/>
          <a:stretch>
            <a:fillRect/>
          </a:stretch>
        </p:blipFill>
        <p:spPr bwMode="auto">
          <a:xfrm>
            <a:off x="4763621" y="4572000"/>
            <a:ext cx="2580154" cy="1714500"/>
          </a:xfrm>
          <a:prstGeom prst="rect">
            <a:avLst/>
          </a:prstGeom>
          <a:noFill/>
          <a:ln w="9525">
            <a:noFill/>
            <a:miter lim="800000"/>
            <a:headEnd/>
            <a:tailEnd/>
          </a:ln>
        </p:spPr>
      </p:pic>
      <p:cxnSp>
        <p:nvCxnSpPr>
          <p:cNvPr id="13" name="Straight Arrow Connector 12"/>
          <p:cNvCxnSpPr/>
          <p:nvPr/>
        </p:nvCxnSpPr>
        <p:spPr bwMode="auto">
          <a:xfrm flipV="1">
            <a:off x="3200400" y="4572000"/>
            <a:ext cx="1600200" cy="381000"/>
          </a:xfrm>
          <a:prstGeom prst="straightConnector1">
            <a:avLst/>
          </a:prstGeom>
          <a:noFill/>
          <a:ln w="25400" cap="flat" cmpd="sng" algn="ctr">
            <a:solidFill>
              <a:srgbClr val="FF0000"/>
            </a:solidFill>
            <a:prstDash val="solid"/>
            <a:round/>
            <a:headEnd type="none" w="med" len="med"/>
            <a:tailEnd type="arrow"/>
          </a:ln>
          <a:effectLst/>
        </p:spPr>
      </p:cxnSp>
      <p:cxnSp>
        <p:nvCxnSpPr>
          <p:cNvPr id="14" name="Straight Arrow Connector 13"/>
          <p:cNvCxnSpPr/>
          <p:nvPr/>
        </p:nvCxnSpPr>
        <p:spPr bwMode="auto">
          <a:xfrm flipV="1">
            <a:off x="3962400" y="6172200"/>
            <a:ext cx="3276600" cy="381000"/>
          </a:xfrm>
          <a:prstGeom prst="straightConnector1">
            <a:avLst/>
          </a:prstGeom>
          <a:noFill/>
          <a:ln w="25400" cap="flat" cmpd="sng" algn="ctr">
            <a:solidFill>
              <a:srgbClr val="FF0000"/>
            </a:solidFill>
            <a:prstDash val="solid"/>
            <a:round/>
            <a:headEnd type="none" w="med" len="med"/>
            <a:tailEnd type="arrow"/>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fade">
                                      <p:cBhvr>
                                        <p:cTn id="7" dur="1000"/>
                                        <p:tgtEl>
                                          <p:spTgt spid="3072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23">
                                            <p:txEl>
                                              <p:pRg st="2" end="2"/>
                                            </p:txEl>
                                          </p:spTgt>
                                        </p:tgtEl>
                                        <p:attrNameLst>
                                          <p:attrName>style.visibility</p:attrName>
                                        </p:attrNameLst>
                                      </p:cBhvr>
                                      <p:to>
                                        <p:strVal val="visible"/>
                                      </p:to>
                                    </p:set>
                                    <p:animEffect transition="in" filter="fade">
                                      <p:cBhvr>
                                        <p:cTn id="10" dur="1000"/>
                                        <p:tgtEl>
                                          <p:spTgt spid="3072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23">
                                            <p:txEl>
                                              <p:pRg st="4" end="4"/>
                                            </p:txEl>
                                          </p:spTgt>
                                        </p:tgtEl>
                                        <p:attrNameLst>
                                          <p:attrName>style.visibility</p:attrName>
                                        </p:attrNameLst>
                                      </p:cBhvr>
                                      <p:to>
                                        <p:strVal val="visible"/>
                                      </p:to>
                                    </p:set>
                                    <p:animEffect transition="in" filter="fade">
                                      <p:cBhvr>
                                        <p:cTn id="15" dur="1000"/>
                                        <p:tgtEl>
                                          <p:spTgt spid="3072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0723">
                                            <p:txEl>
                                              <p:pRg st="5" end="5"/>
                                            </p:txEl>
                                          </p:spTgt>
                                        </p:tgtEl>
                                        <p:attrNameLst>
                                          <p:attrName>style.visibility</p:attrName>
                                        </p:attrNameLst>
                                      </p:cBhvr>
                                      <p:to>
                                        <p:strVal val="visible"/>
                                      </p:to>
                                    </p:set>
                                    <p:animEffect transition="in" filter="fade">
                                      <p:cBhvr>
                                        <p:cTn id="18" dur="1000"/>
                                        <p:tgtEl>
                                          <p:spTgt spid="3072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553"/>
                                        </p:tgtEl>
                                        <p:attrNameLst>
                                          <p:attrName>style.visibility</p:attrName>
                                        </p:attrNameLst>
                                      </p:cBhvr>
                                      <p:to>
                                        <p:strVal val="visible"/>
                                      </p:to>
                                    </p:set>
                                    <p:animEffect transition="in" filter="fade">
                                      <p:cBhvr>
                                        <p:cTn id="23" dur="2000"/>
                                        <p:tgtEl>
                                          <p:spTgt spid="2355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1000"/>
                                        <p:tgtEl>
                                          <p:spTgt spid="13"/>
                                        </p:tgtEl>
                                      </p:cBhvr>
                                    </p:animEffect>
                                  </p:childTnLst>
                                </p:cTn>
                              </p:par>
                              <p:par>
                                <p:cTn id="29" presetID="2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1000"/>
                                        <p:tgtEl>
                                          <p:spTgt spid="14"/>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23554"/>
                                        </p:tgtEl>
                                        <p:attrNameLst>
                                          <p:attrName>style.visibility</p:attrName>
                                        </p:attrNameLst>
                                      </p:cBhvr>
                                      <p:to>
                                        <p:strVal val="visible"/>
                                      </p:to>
                                    </p:set>
                                    <p:animEffect transition="in" filter="fade">
                                      <p:cBhvr>
                                        <p:cTn id="35" dur="1000"/>
                                        <p:tgtEl>
                                          <p:spTgt spid="2355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fade">
                                      <p:cBhvr>
                                        <p:cTn id="40" dur="1000"/>
                                        <p:tgtEl>
                                          <p:spTgt spid="4">
                                            <p:txEl>
                                              <p:pRg st="1" end="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fade">
                                      <p:cBhvr>
                                        <p:cTn id="43" dur="1000"/>
                                        <p:tgtEl>
                                          <p:spTgt spid="4">
                                            <p:txEl>
                                              <p:pRg st="2" end="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Effect transition="in" filter="fade">
                                      <p:cBhvr>
                                        <p:cTn id="46" dur="1000"/>
                                        <p:tgtEl>
                                          <p:spTgt spid="4">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Effect transition="in" filter="fade">
                                      <p:cBhvr>
                                        <p:cTn id="51" dur="1000"/>
                                        <p:tgtEl>
                                          <p:spTgt spid="4">
                                            <p:txEl>
                                              <p:pRg st="5" end="5"/>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Effect transition="in" filter="fade">
                                      <p:cBhvr>
                                        <p:cTn id="54" dur="1000"/>
                                        <p:tgtEl>
                                          <p:spTgt spid="4">
                                            <p:txEl>
                                              <p:pRg st="6" end="6"/>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animEffect transition="in" filter="fade">
                                      <p:cBhvr>
                                        <p:cTn id="57" dur="1000"/>
                                        <p:tgtEl>
                                          <p:spTgt spid="4">
                                            <p:txEl>
                                              <p:pRg st="7" end="7"/>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4">
                                            <p:txEl>
                                              <p:pRg st="8" end="8"/>
                                            </p:txEl>
                                          </p:spTgt>
                                        </p:tgtEl>
                                        <p:attrNameLst>
                                          <p:attrName>style.visibility</p:attrName>
                                        </p:attrNameLst>
                                      </p:cBhvr>
                                      <p:to>
                                        <p:strVal val="visible"/>
                                      </p:to>
                                    </p:set>
                                    <p:animEffect transition="in" filter="fade">
                                      <p:cBhvr>
                                        <p:cTn id="60"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28600" y="381000"/>
            <a:ext cx="7162800" cy="533400"/>
          </a:xfrm>
        </p:spPr>
        <p:txBody>
          <a:bodyPr/>
          <a:lstStyle/>
          <a:p>
            <a:r>
              <a:rPr lang="en-US" dirty="0" smtClean="0"/>
              <a:t>Commercial Leverage: Problems &amp; Implications</a:t>
            </a:r>
          </a:p>
        </p:txBody>
      </p:sp>
      <p:sp>
        <p:nvSpPr>
          <p:cNvPr id="26627" name="Content Placeholder 2"/>
          <p:cNvSpPr>
            <a:spLocks noGrp="1"/>
          </p:cNvSpPr>
          <p:nvPr>
            <p:ph idx="4294967295"/>
          </p:nvPr>
        </p:nvSpPr>
        <p:spPr>
          <a:xfrm>
            <a:off x="0" y="990600"/>
            <a:ext cx="8458200" cy="2971800"/>
          </a:xfrm>
        </p:spPr>
        <p:txBody>
          <a:bodyPr/>
          <a:lstStyle/>
          <a:p>
            <a:r>
              <a:rPr lang="en-US" dirty="0" smtClean="0"/>
              <a:t>Tightened Credit</a:t>
            </a:r>
          </a:p>
          <a:p>
            <a:pPr lvl="1"/>
            <a:r>
              <a:rPr lang="en-US" dirty="0" smtClean="0"/>
              <a:t>Higher DCRs and LVs</a:t>
            </a:r>
          </a:p>
          <a:p>
            <a:pPr lvl="1"/>
            <a:r>
              <a:rPr lang="en-US" dirty="0" smtClean="0"/>
              <a:t>Hard valuations, less financial engineering</a:t>
            </a:r>
          </a:p>
          <a:p>
            <a:pPr lvl="1"/>
            <a:r>
              <a:rPr lang="en-US" dirty="0" smtClean="0"/>
              <a:t>Recourse debt</a:t>
            </a:r>
          </a:p>
          <a:p>
            <a:pPr lvl="1"/>
            <a:r>
              <a:rPr lang="en-US" dirty="0" smtClean="0"/>
              <a:t>Real equity positions</a:t>
            </a:r>
          </a:p>
          <a:p>
            <a:r>
              <a:rPr lang="en-US" dirty="0" smtClean="0"/>
              <a:t>Outlook for Commercial Debt</a:t>
            </a:r>
          </a:p>
          <a:p>
            <a:pPr lvl="1"/>
            <a:r>
              <a:rPr lang="en-US" dirty="0" smtClean="0"/>
              <a:t>Limited supply; flight to quality</a:t>
            </a:r>
          </a:p>
          <a:p>
            <a:pPr lvl="1"/>
            <a:r>
              <a:rPr lang="en-US" dirty="0" smtClean="0"/>
              <a:t>Tighter; increased equity and recourse</a:t>
            </a:r>
          </a:p>
          <a:p>
            <a:r>
              <a:rPr lang="en-US" dirty="0" smtClean="0"/>
              <a:t>Refinancing Crisis</a:t>
            </a:r>
          </a:p>
          <a:p>
            <a:pPr lvl="1"/>
            <a:r>
              <a:rPr lang="en-US" dirty="0" smtClean="0"/>
              <a:t>No obvious sources of debt</a:t>
            </a:r>
          </a:p>
          <a:p>
            <a:pPr lvl="1"/>
            <a:r>
              <a:rPr lang="en-US" dirty="0" smtClean="0"/>
              <a:t>Banks struggling with carry-over problems</a:t>
            </a:r>
          </a:p>
          <a:p>
            <a:pPr lvl="1"/>
            <a:r>
              <a:rPr lang="en-US" dirty="0" smtClean="0"/>
              <a:t>No CMBS resurgence</a:t>
            </a:r>
          </a:p>
          <a:p>
            <a:pPr lvl="1"/>
            <a:endParaRPr lang="en-US" dirty="0" smtClean="0"/>
          </a:p>
        </p:txBody>
      </p:sp>
      <p:pic>
        <p:nvPicPr>
          <p:cNvPr id="7" name="Picture 20"/>
          <p:cNvPicPr>
            <a:picLocks noChangeAspect="1" noChangeArrowheads="1"/>
          </p:cNvPicPr>
          <p:nvPr/>
        </p:nvPicPr>
        <p:blipFill>
          <a:blip r:embed="rId3" cstate="print"/>
          <a:srcRect/>
          <a:stretch>
            <a:fillRect/>
          </a:stretch>
        </p:blipFill>
        <p:spPr bwMode="auto">
          <a:xfrm>
            <a:off x="5867400" y="1219200"/>
            <a:ext cx="3105150" cy="2162175"/>
          </a:xfrm>
          <a:prstGeom prst="rect">
            <a:avLst/>
          </a:prstGeom>
          <a:noFill/>
          <a:ln w="9525">
            <a:noFill/>
            <a:miter lim="800000"/>
            <a:headEnd/>
            <a:tailEnd/>
          </a:ln>
        </p:spPr>
      </p:pic>
      <p:pic>
        <p:nvPicPr>
          <p:cNvPr id="7169" name="Picture 1"/>
          <p:cNvPicPr>
            <a:picLocks noChangeAspect="1" noChangeArrowheads="1"/>
          </p:cNvPicPr>
          <p:nvPr/>
        </p:nvPicPr>
        <p:blipFill>
          <a:blip r:embed="rId4" cstate="print"/>
          <a:srcRect/>
          <a:stretch>
            <a:fillRect/>
          </a:stretch>
        </p:blipFill>
        <p:spPr bwMode="auto">
          <a:xfrm>
            <a:off x="5656680" y="3733800"/>
            <a:ext cx="3182520" cy="2476500"/>
          </a:xfrm>
          <a:prstGeom prst="rect">
            <a:avLst/>
          </a:prstGeom>
          <a:noFill/>
          <a:ln w="9525">
            <a:noFill/>
            <a:miter lim="800000"/>
            <a:headEnd/>
            <a:tailEnd/>
          </a:ln>
          <a:effectLst/>
        </p:spPr>
      </p:pic>
      <p:sp>
        <p:nvSpPr>
          <p:cNvPr id="8" name="TextBox 7"/>
          <p:cNvSpPr txBox="1"/>
          <p:nvPr/>
        </p:nvSpPr>
        <p:spPr>
          <a:xfrm>
            <a:off x="4267200" y="6477000"/>
            <a:ext cx="2895600" cy="261610"/>
          </a:xfrm>
          <a:prstGeom prst="rect">
            <a:avLst/>
          </a:prstGeom>
          <a:noFill/>
        </p:spPr>
        <p:txBody>
          <a:bodyPr wrap="square" rtlCol="0">
            <a:spAutoFit/>
          </a:bodyPr>
          <a:lstStyle/>
          <a:p>
            <a:r>
              <a:rPr lang="en-US" sz="1100" dirty="0" smtClean="0"/>
              <a:t>Sources: </a:t>
            </a:r>
            <a:r>
              <a:rPr lang="en-US" sz="1100" dirty="0" err="1" smtClean="0"/>
              <a:t>JRDeLisle</a:t>
            </a:r>
            <a:r>
              <a:rPr lang="en-US" sz="1100" dirty="0" smtClean="0"/>
              <a:t>, </a:t>
            </a:r>
            <a:r>
              <a:rPr lang="en-US" sz="1100" dirty="0" err="1" smtClean="0"/>
              <a:t>RCAnalytics</a:t>
            </a:r>
            <a:endParaRPr 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Effect transition="in" filter="fade">
                                      <p:cBhvr>
                                        <p:cTn id="7" dur="1000"/>
                                        <p:tgtEl>
                                          <p:spTgt spid="2662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6627">
                                            <p:txEl>
                                              <p:pRg st="2" end="2"/>
                                            </p:txEl>
                                          </p:spTgt>
                                        </p:tgtEl>
                                        <p:attrNameLst>
                                          <p:attrName>style.visibility</p:attrName>
                                        </p:attrNameLst>
                                      </p:cBhvr>
                                      <p:to>
                                        <p:strVal val="visible"/>
                                      </p:to>
                                    </p:set>
                                    <p:animEffect transition="in" filter="fade">
                                      <p:cBhvr>
                                        <p:cTn id="10" dur="1000"/>
                                        <p:tgtEl>
                                          <p:spTgt spid="2662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6627">
                                            <p:txEl>
                                              <p:pRg st="3" end="3"/>
                                            </p:txEl>
                                          </p:spTgt>
                                        </p:tgtEl>
                                        <p:attrNameLst>
                                          <p:attrName>style.visibility</p:attrName>
                                        </p:attrNameLst>
                                      </p:cBhvr>
                                      <p:to>
                                        <p:strVal val="visible"/>
                                      </p:to>
                                    </p:set>
                                    <p:animEffect transition="in" filter="fade">
                                      <p:cBhvr>
                                        <p:cTn id="13" dur="1000"/>
                                        <p:tgtEl>
                                          <p:spTgt spid="26627">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6627">
                                            <p:txEl>
                                              <p:pRg st="4" end="4"/>
                                            </p:txEl>
                                          </p:spTgt>
                                        </p:tgtEl>
                                        <p:attrNameLst>
                                          <p:attrName>style.visibility</p:attrName>
                                        </p:attrNameLst>
                                      </p:cBhvr>
                                      <p:to>
                                        <p:strVal val="visible"/>
                                      </p:to>
                                    </p:set>
                                    <p:animEffect transition="in" filter="fade">
                                      <p:cBhvr>
                                        <p:cTn id="16" dur="1000"/>
                                        <p:tgtEl>
                                          <p:spTgt spid="26627">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6627">
                                            <p:txEl>
                                              <p:pRg st="6" end="6"/>
                                            </p:txEl>
                                          </p:spTgt>
                                        </p:tgtEl>
                                        <p:attrNameLst>
                                          <p:attrName>style.visibility</p:attrName>
                                        </p:attrNameLst>
                                      </p:cBhvr>
                                      <p:to>
                                        <p:strVal val="visible"/>
                                      </p:to>
                                    </p:set>
                                    <p:animEffect transition="in" filter="fade">
                                      <p:cBhvr>
                                        <p:cTn id="21" dur="1000"/>
                                        <p:tgtEl>
                                          <p:spTgt spid="26627">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6627">
                                            <p:txEl>
                                              <p:pRg st="7" end="7"/>
                                            </p:txEl>
                                          </p:spTgt>
                                        </p:tgtEl>
                                        <p:attrNameLst>
                                          <p:attrName>style.visibility</p:attrName>
                                        </p:attrNameLst>
                                      </p:cBhvr>
                                      <p:to>
                                        <p:strVal val="visible"/>
                                      </p:to>
                                    </p:set>
                                    <p:animEffect transition="in" filter="fade">
                                      <p:cBhvr>
                                        <p:cTn id="24" dur="1000"/>
                                        <p:tgtEl>
                                          <p:spTgt spid="26627">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6627">
                                            <p:txEl>
                                              <p:pRg st="8" end="8"/>
                                            </p:txEl>
                                          </p:spTgt>
                                        </p:tgtEl>
                                        <p:attrNameLst>
                                          <p:attrName>style.visibility</p:attrName>
                                        </p:attrNameLst>
                                      </p:cBhvr>
                                      <p:to>
                                        <p:strVal val="visible"/>
                                      </p:to>
                                    </p:set>
                                    <p:animEffect transition="in" filter="fade">
                                      <p:cBhvr>
                                        <p:cTn id="27" dur="1000"/>
                                        <p:tgtEl>
                                          <p:spTgt spid="2662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627">
                                            <p:txEl>
                                              <p:pRg st="9" end="9"/>
                                            </p:txEl>
                                          </p:spTgt>
                                        </p:tgtEl>
                                        <p:attrNameLst>
                                          <p:attrName>style.visibility</p:attrName>
                                        </p:attrNameLst>
                                      </p:cBhvr>
                                      <p:to>
                                        <p:strVal val="visible"/>
                                      </p:to>
                                    </p:set>
                                    <p:animEffect transition="in" filter="fade">
                                      <p:cBhvr>
                                        <p:cTn id="32" dur="1000"/>
                                        <p:tgtEl>
                                          <p:spTgt spid="26627">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6627">
                                            <p:txEl>
                                              <p:pRg st="10" end="10"/>
                                            </p:txEl>
                                          </p:spTgt>
                                        </p:tgtEl>
                                        <p:attrNameLst>
                                          <p:attrName>style.visibility</p:attrName>
                                        </p:attrNameLst>
                                      </p:cBhvr>
                                      <p:to>
                                        <p:strVal val="visible"/>
                                      </p:to>
                                    </p:set>
                                    <p:animEffect transition="in" filter="fade">
                                      <p:cBhvr>
                                        <p:cTn id="35" dur="1000"/>
                                        <p:tgtEl>
                                          <p:spTgt spid="26627">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6627">
                                            <p:txEl>
                                              <p:pRg st="11" end="11"/>
                                            </p:txEl>
                                          </p:spTgt>
                                        </p:tgtEl>
                                        <p:attrNameLst>
                                          <p:attrName>style.visibility</p:attrName>
                                        </p:attrNameLst>
                                      </p:cBhvr>
                                      <p:to>
                                        <p:strVal val="visible"/>
                                      </p:to>
                                    </p:set>
                                    <p:animEffect transition="in" filter="fade">
                                      <p:cBhvr>
                                        <p:cTn id="38" dur="1000"/>
                                        <p:tgtEl>
                                          <p:spTgt spid="26627">
                                            <p:txEl>
                                              <p:pRg st="11" end="1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169"/>
                                        </p:tgtEl>
                                        <p:attrNameLst>
                                          <p:attrName>style.visibility</p:attrName>
                                        </p:attrNameLst>
                                      </p:cBhvr>
                                      <p:to>
                                        <p:strVal val="visible"/>
                                      </p:to>
                                    </p:set>
                                    <p:animEffect transition="in" filter="fade">
                                      <p:cBhvr>
                                        <p:cTn id="48" dur="10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467600" cy="533400"/>
          </a:xfrm>
        </p:spPr>
        <p:txBody>
          <a:bodyPr/>
          <a:lstStyle/>
          <a:p>
            <a:r>
              <a:rPr lang="en-US" dirty="0" smtClean="0"/>
              <a:t>Current and Future National-Level Cap Rates</a:t>
            </a:r>
            <a:endParaRPr lang="en-US" dirty="0"/>
          </a:p>
        </p:txBody>
      </p:sp>
      <p:pic>
        <p:nvPicPr>
          <p:cNvPr id="31745" name="Picture 1"/>
          <p:cNvPicPr>
            <a:picLocks noChangeAspect="1" noChangeArrowheads="1"/>
          </p:cNvPicPr>
          <p:nvPr/>
        </p:nvPicPr>
        <p:blipFill>
          <a:blip r:embed="rId3" cstate="print"/>
          <a:srcRect/>
          <a:stretch>
            <a:fillRect/>
          </a:stretch>
        </p:blipFill>
        <p:spPr bwMode="auto">
          <a:xfrm>
            <a:off x="0" y="1371600"/>
            <a:ext cx="8153400" cy="4798530"/>
          </a:xfrm>
          <a:prstGeom prst="rect">
            <a:avLst/>
          </a:prstGeom>
          <a:noFill/>
          <a:ln w="9525">
            <a:noFill/>
            <a:miter lim="800000"/>
            <a:headEnd/>
            <a:tailEnd/>
          </a:ln>
        </p:spPr>
      </p:pic>
      <p:sp>
        <p:nvSpPr>
          <p:cNvPr id="9" name="Oval 8"/>
          <p:cNvSpPr/>
          <p:nvPr/>
        </p:nvSpPr>
        <p:spPr bwMode="auto">
          <a:xfrm>
            <a:off x="4343400" y="1600200"/>
            <a:ext cx="685800" cy="1066800"/>
          </a:xfrm>
          <a:prstGeom prst="ellipse">
            <a:avLst/>
          </a:prstGeom>
          <a:noFill/>
          <a:ln w="50800" cap="flat" cmpd="thickThin" algn="ctr">
            <a:solidFill>
              <a:schemeClr val="accent2"/>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10" name="Oval 9"/>
          <p:cNvSpPr/>
          <p:nvPr/>
        </p:nvSpPr>
        <p:spPr bwMode="auto">
          <a:xfrm>
            <a:off x="7543800" y="1600200"/>
            <a:ext cx="685800" cy="1600200"/>
          </a:xfrm>
          <a:prstGeom prst="ellipse">
            <a:avLst/>
          </a:prstGeom>
          <a:noFill/>
          <a:ln w="50800" cap="flat" cmpd="thickThin"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12" name="Oval 11"/>
          <p:cNvSpPr/>
          <p:nvPr/>
        </p:nvSpPr>
        <p:spPr bwMode="auto">
          <a:xfrm>
            <a:off x="4495800" y="4903053"/>
            <a:ext cx="609600" cy="735747"/>
          </a:xfrm>
          <a:prstGeom prst="ellipse">
            <a:avLst/>
          </a:prstGeom>
          <a:noFill/>
          <a:ln w="50800" cap="flat" cmpd="thickThin" algn="ctr">
            <a:solidFill>
              <a:schemeClr val="accent2"/>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13" name="Oval 12"/>
          <p:cNvSpPr/>
          <p:nvPr/>
        </p:nvSpPr>
        <p:spPr bwMode="auto">
          <a:xfrm>
            <a:off x="4419600" y="3352800"/>
            <a:ext cx="609600" cy="735747"/>
          </a:xfrm>
          <a:prstGeom prst="ellipse">
            <a:avLst/>
          </a:prstGeom>
          <a:noFill/>
          <a:ln w="50800" cap="flat" cmpd="thickThin" algn="ctr">
            <a:solidFill>
              <a:schemeClr val="accent2"/>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14" name="Oval 13"/>
          <p:cNvSpPr/>
          <p:nvPr/>
        </p:nvSpPr>
        <p:spPr bwMode="auto">
          <a:xfrm>
            <a:off x="5257800" y="5436453"/>
            <a:ext cx="609600" cy="735747"/>
          </a:xfrm>
          <a:prstGeom prst="ellipse">
            <a:avLst/>
          </a:prstGeom>
          <a:noFill/>
          <a:ln w="50800" cap="flat" cmpd="thickThin"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15" name="Oval 14"/>
          <p:cNvSpPr/>
          <p:nvPr/>
        </p:nvSpPr>
        <p:spPr bwMode="auto">
          <a:xfrm>
            <a:off x="6019800" y="3912453"/>
            <a:ext cx="609600" cy="735747"/>
          </a:xfrm>
          <a:prstGeom prst="ellipse">
            <a:avLst/>
          </a:prstGeom>
          <a:noFill/>
          <a:ln w="50800" cap="flat" cmpd="thickThin"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16" name="TextBox 15"/>
          <p:cNvSpPr txBox="1"/>
          <p:nvPr/>
        </p:nvSpPr>
        <p:spPr>
          <a:xfrm>
            <a:off x="533400" y="6428601"/>
            <a:ext cx="4648200" cy="276999"/>
          </a:xfrm>
          <a:prstGeom prst="rect">
            <a:avLst/>
          </a:prstGeom>
          <a:noFill/>
        </p:spPr>
        <p:txBody>
          <a:bodyPr wrap="square" rtlCol="0">
            <a:spAutoFit/>
          </a:bodyPr>
          <a:lstStyle/>
          <a:p>
            <a:r>
              <a:rPr lang="en-US" sz="1200" dirty="0" smtClean="0"/>
              <a:t>Sources: </a:t>
            </a:r>
            <a:r>
              <a:rPr lang="en-US" sz="1200" dirty="0" err="1" smtClean="0"/>
              <a:t>JRDeLisle</a:t>
            </a:r>
            <a:r>
              <a:rPr lang="en-US" sz="1200" dirty="0" smtClean="0"/>
              <a:t>, IREM Survey Respondents</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31745"/>
                                        </p:tgtEl>
                                        <p:attrNameLst>
                                          <p:attrName>style.visibility</p:attrName>
                                        </p:attrNameLst>
                                      </p:cBhvr>
                                      <p:to>
                                        <p:strVal val="visible"/>
                                      </p:to>
                                    </p:set>
                                    <p:animEffect transition="in" filter="fade">
                                      <p:cBhvr>
                                        <p:cTn id="21" dur="1000"/>
                                        <p:tgtEl>
                                          <p:spTgt spid="3174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Seattle Cap Rates</a:t>
            </a:r>
            <a:endParaRPr lang="en-US" dirty="0"/>
          </a:p>
        </p:txBody>
      </p:sp>
      <p:pic>
        <p:nvPicPr>
          <p:cNvPr id="108546" name="Picture 2"/>
          <p:cNvPicPr>
            <a:picLocks noChangeAspect="1" noChangeArrowheads="1"/>
          </p:cNvPicPr>
          <p:nvPr/>
        </p:nvPicPr>
        <p:blipFill>
          <a:blip r:embed="rId3" cstate="print"/>
          <a:srcRect/>
          <a:stretch>
            <a:fillRect/>
          </a:stretch>
        </p:blipFill>
        <p:spPr bwMode="auto">
          <a:xfrm>
            <a:off x="407939" y="1219200"/>
            <a:ext cx="8355061" cy="4953000"/>
          </a:xfrm>
          <a:prstGeom prst="rect">
            <a:avLst/>
          </a:prstGeom>
          <a:noFill/>
          <a:ln w="9525">
            <a:noFill/>
            <a:miter lim="800000"/>
            <a:headEnd/>
            <a:tailEnd/>
          </a:ln>
        </p:spPr>
      </p:pic>
      <p:sp>
        <p:nvSpPr>
          <p:cNvPr id="4" name="Oval 3"/>
          <p:cNvSpPr/>
          <p:nvPr/>
        </p:nvSpPr>
        <p:spPr bwMode="auto">
          <a:xfrm>
            <a:off x="4953000" y="1524000"/>
            <a:ext cx="533400" cy="990600"/>
          </a:xfrm>
          <a:prstGeom prst="ellipse">
            <a:avLst/>
          </a:prstGeom>
          <a:noFill/>
          <a:ln w="50800" cap="flat" cmpd="thickThin"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5" name="Oval 4"/>
          <p:cNvSpPr/>
          <p:nvPr/>
        </p:nvSpPr>
        <p:spPr bwMode="auto">
          <a:xfrm>
            <a:off x="6553200" y="1524000"/>
            <a:ext cx="609600" cy="1524000"/>
          </a:xfrm>
          <a:prstGeom prst="ellipse">
            <a:avLst/>
          </a:prstGeom>
          <a:noFill/>
          <a:ln w="50800" cap="flat" cmpd="thickThin"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6" name="Oval 5"/>
          <p:cNvSpPr/>
          <p:nvPr/>
        </p:nvSpPr>
        <p:spPr bwMode="auto">
          <a:xfrm>
            <a:off x="5029200" y="3200400"/>
            <a:ext cx="457200" cy="838200"/>
          </a:xfrm>
          <a:prstGeom prst="ellipse">
            <a:avLst/>
          </a:prstGeom>
          <a:noFill/>
          <a:ln w="50800" cap="flat" cmpd="thickThin"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7" name="Oval 6"/>
          <p:cNvSpPr/>
          <p:nvPr/>
        </p:nvSpPr>
        <p:spPr bwMode="auto">
          <a:xfrm>
            <a:off x="6172200" y="3048000"/>
            <a:ext cx="533400" cy="1524000"/>
          </a:xfrm>
          <a:prstGeom prst="ellipse">
            <a:avLst/>
          </a:prstGeom>
          <a:noFill/>
          <a:ln w="50800" cap="flat" cmpd="thickThin"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8" name="Oval 7"/>
          <p:cNvSpPr/>
          <p:nvPr/>
        </p:nvSpPr>
        <p:spPr bwMode="auto">
          <a:xfrm>
            <a:off x="3733800" y="4648200"/>
            <a:ext cx="1447800" cy="1143000"/>
          </a:xfrm>
          <a:prstGeom prst="ellipse">
            <a:avLst/>
          </a:prstGeom>
          <a:noFill/>
          <a:ln w="50800" cap="flat" cmpd="thickThin"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9" name="Oval 8"/>
          <p:cNvSpPr/>
          <p:nvPr/>
        </p:nvSpPr>
        <p:spPr bwMode="auto">
          <a:xfrm>
            <a:off x="5029200" y="4648200"/>
            <a:ext cx="838200" cy="1524000"/>
          </a:xfrm>
          <a:prstGeom prst="ellipse">
            <a:avLst/>
          </a:prstGeom>
          <a:noFill/>
          <a:ln w="50800" cap="flat" cmpd="thickThin"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10" name="TextBox 9"/>
          <p:cNvSpPr txBox="1"/>
          <p:nvPr/>
        </p:nvSpPr>
        <p:spPr>
          <a:xfrm>
            <a:off x="533400" y="6400800"/>
            <a:ext cx="4648200" cy="276999"/>
          </a:xfrm>
          <a:prstGeom prst="rect">
            <a:avLst/>
          </a:prstGeom>
          <a:noFill/>
        </p:spPr>
        <p:txBody>
          <a:bodyPr wrap="square" rtlCol="0">
            <a:spAutoFit/>
          </a:bodyPr>
          <a:lstStyle/>
          <a:p>
            <a:r>
              <a:rPr lang="en-US" sz="1200" dirty="0" smtClean="0"/>
              <a:t>Sources: </a:t>
            </a:r>
            <a:r>
              <a:rPr lang="en-US" sz="1200" dirty="0" err="1" smtClean="0"/>
              <a:t>JRDeLisle</a:t>
            </a:r>
            <a:r>
              <a:rPr lang="en-US" sz="1200" dirty="0" smtClean="0"/>
              <a:t>, IREM Survey Respondents</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60" name="Picture 12"/>
          <p:cNvPicPr>
            <a:picLocks noChangeAspect="1" noChangeArrowheads="1"/>
          </p:cNvPicPr>
          <p:nvPr/>
        </p:nvPicPr>
        <p:blipFill>
          <a:blip r:embed="rId3" cstate="print"/>
          <a:srcRect/>
          <a:stretch>
            <a:fillRect/>
          </a:stretch>
        </p:blipFill>
        <p:spPr bwMode="auto">
          <a:xfrm>
            <a:off x="4800600" y="3200400"/>
            <a:ext cx="4224338" cy="3052267"/>
          </a:xfrm>
          <a:prstGeom prst="rect">
            <a:avLst/>
          </a:prstGeom>
          <a:noFill/>
          <a:ln w="9525">
            <a:noFill/>
            <a:miter lim="800000"/>
            <a:headEnd/>
            <a:tailEnd/>
          </a:ln>
        </p:spPr>
      </p:pic>
      <p:pic>
        <p:nvPicPr>
          <p:cNvPr id="104459" name="Picture 11"/>
          <p:cNvPicPr>
            <a:picLocks noChangeAspect="1" noChangeArrowheads="1"/>
          </p:cNvPicPr>
          <p:nvPr/>
        </p:nvPicPr>
        <p:blipFill>
          <a:blip r:embed="rId4" cstate="print"/>
          <a:srcRect/>
          <a:stretch>
            <a:fillRect/>
          </a:stretch>
        </p:blipFill>
        <p:spPr bwMode="auto">
          <a:xfrm>
            <a:off x="152400" y="1295400"/>
            <a:ext cx="4506163" cy="28194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Emergence of Two-Tiered Pricing System</a:t>
            </a:r>
            <a:endParaRPr lang="en-US" dirty="0"/>
          </a:p>
        </p:txBody>
      </p:sp>
      <p:sp>
        <p:nvSpPr>
          <p:cNvPr id="5" name="TextBox 4"/>
          <p:cNvSpPr txBox="1"/>
          <p:nvPr/>
        </p:nvSpPr>
        <p:spPr>
          <a:xfrm>
            <a:off x="609600" y="914400"/>
            <a:ext cx="3048000" cy="369332"/>
          </a:xfrm>
          <a:prstGeom prst="rect">
            <a:avLst/>
          </a:prstGeom>
          <a:noFill/>
        </p:spPr>
        <p:txBody>
          <a:bodyPr wrap="square" rtlCol="0">
            <a:spAutoFit/>
          </a:bodyPr>
          <a:lstStyle/>
          <a:p>
            <a:r>
              <a:rPr lang="en-US" dirty="0" smtClean="0"/>
              <a:t>Apartments/Unit</a:t>
            </a:r>
            <a:endParaRPr lang="en-US" dirty="0"/>
          </a:p>
        </p:txBody>
      </p:sp>
      <p:sp>
        <p:nvSpPr>
          <p:cNvPr id="6" name="TextBox 5"/>
          <p:cNvSpPr txBox="1"/>
          <p:nvPr/>
        </p:nvSpPr>
        <p:spPr>
          <a:xfrm>
            <a:off x="5791200" y="2819400"/>
            <a:ext cx="2286000" cy="369332"/>
          </a:xfrm>
          <a:prstGeom prst="rect">
            <a:avLst/>
          </a:prstGeom>
          <a:noFill/>
        </p:spPr>
        <p:txBody>
          <a:bodyPr wrap="square" rtlCol="0">
            <a:spAutoFit/>
          </a:bodyPr>
          <a:lstStyle/>
          <a:p>
            <a:r>
              <a:rPr lang="en-US" dirty="0" smtClean="0"/>
              <a:t>Suburban Office/SF</a:t>
            </a:r>
            <a:endParaRPr lang="en-US" dirty="0"/>
          </a:p>
        </p:txBody>
      </p:sp>
      <p:pic>
        <p:nvPicPr>
          <p:cNvPr id="104456" name="Picture 8"/>
          <p:cNvPicPr>
            <a:picLocks noChangeAspect="1" noChangeArrowheads="1"/>
          </p:cNvPicPr>
          <p:nvPr/>
        </p:nvPicPr>
        <p:blipFill>
          <a:blip r:embed="rId5" cstate="print"/>
          <a:srcRect/>
          <a:stretch>
            <a:fillRect/>
          </a:stretch>
        </p:blipFill>
        <p:spPr bwMode="auto">
          <a:xfrm>
            <a:off x="5486400" y="1066800"/>
            <a:ext cx="2210975" cy="1628775"/>
          </a:xfrm>
          <a:prstGeom prst="rect">
            <a:avLst/>
          </a:prstGeom>
          <a:noFill/>
          <a:ln w="9525">
            <a:noFill/>
            <a:miter lim="800000"/>
            <a:headEnd/>
            <a:tailEnd/>
          </a:ln>
        </p:spPr>
      </p:pic>
      <p:sp>
        <p:nvSpPr>
          <p:cNvPr id="13" name="TextBox 12"/>
          <p:cNvSpPr txBox="1"/>
          <p:nvPr/>
        </p:nvSpPr>
        <p:spPr>
          <a:xfrm>
            <a:off x="6172200" y="3429000"/>
            <a:ext cx="838200" cy="369332"/>
          </a:xfrm>
          <a:prstGeom prst="rect">
            <a:avLst/>
          </a:prstGeom>
          <a:noFill/>
          <a:ln>
            <a:solidFill>
              <a:srgbClr val="002060"/>
            </a:solidFill>
          </a:ln>
        </p:spPr>
        <p:txBody>
          <a:bodyPr wrap="square" rtlCol="0">
            <a:spAutoFit/>
          </a:bodyPr>
          <a:lstStyle/>
          <a:p>
            <a:r>
              <a:rPr lang="en-US" dirty="0" smtClean="0">
                <a:solidFill>
                  <a:schemeClr val="accent6"/>
                </a:solidFill>
              </a:rPr>
              <a:t>Core</a:t>
            </a:r>
            <a:endParaRPr lang="en-US" dirty="0">
              <a:solidFill>
                <a:schemeClr val="accent6"/>
              </a:solidFill>
            </a:endParaRPr>
          </a:p>
        </p:txBody>
      </p:sp>
      <p:sp>
        <p:nvSpPr>
          <p:cNvPr id="14" name="TextBox 13"/>
          <p:cNvSpPr txBox="1"/>
          <p:nvPr/>
        </p:nvSpPr>
        <p:spPr>
          <a:xfrm>
            <a:off x="6205538" y="4419600"/>
            <a:ext cx="1219200" cy="369332"/>
          </a:xfrm>
          <a:prstGeom prst="rect">
            <a:avLst/>
          </a:prstGeom>
          <a:noFill/>
        </p:spPr>
        <p:txBody>
          <a:bodyPr wrap="square" rtlCol="0">
            <a:spAutoFit/>
          </a:bodyPr>
          <a:lstStyle/>
          <a:p>
            <a:r>
              <a:rPr lang="en-US" dirty="0" smtClean="0">
                <a:solidFill>
                  <a:srgbClr val="FF0000"/>
                </a:solidFill>
              </a:rPr>
              <a:t>Value-add</a:t>
            </a:r>
            <a:endParaRPr lang="en-US" dirty="0">
              <a:solidFill>
                <a:srgbClr val="FF0000"/>
              </a:solidFill>
            </a:endParaRPr>
          </a:p>
        </p:txBody>
      </p:sp>
      <p:sp>
        <p:nvSpPr>
          <p:cNvPr id="16" name="TextBox 15"/>
          <p:cNvSpPr txBox="1"/>
          <p:nvPr/>
        </p:nvSpPr>
        <p:spPr>
          <a:xfrm>
            <a:off x="3352800" y="1524000"/>
            <a:ext cx="838200" cy="369332"/>
          </a:xfrm>
          <a:prstGeom prst="rect">
            <a:avLst/>
          </a:prstGeom>
          <a:noFill/>
          <a:ln>
            <a:solidFill>
              <a:srgbClr val="002060"/>
            </a:solidFill>
          </a:ln>
        </p:spPr>
        <p:txBody>
          <a:bodyPr wrap="square" rtlCol="0">
            <a:spAutoFit/>
          </a:bodyPr>
          <a:lstStyle/>
          <a:p>
            <a:r>
              <a:rPr lang="en-US" dirty="0" smtClean="0">
                <a:solidFill>
                  <a:schemeClr val="accent6"/>
                </a:solidFill>
              </a:rPr>
              <a:t>Core</a:t>
            </a:r>
            <a:endParaRPr lang="en-US" dirty="0">
              <a:solidFill>
                <a:schemeClr val="accent6"/>
              </a:solidFill>
            </a:endParaRPr>
          </a:p>
        </p:txBody>
      </p:sp>
      <p:sp>
        <p:nvSpPr>
          <p:cNvPr id="17" name="TextBox 16"/>
          <p:cNvSpPr txBox="1"/>
          <p:nvPr/>
        </p:nvSpPr>
        <p:spPr>
          <a:xfrm>
            <a:off x="3581400" y="2362200"/>
            <a:ext cx="1219200" cy="369332"/>
          </a:xfrm>
          <a:prstGeom prst="rect">
            <a:avLst/>
          </a:prstGeom>
          <a:noFill/>
        </p:spPr>
        <p:txBody>
          <a:bodyPr wrap="square" rtlCol="0">
            <a:spAutoFit/>
          </a:bodyPr>
          <a:lstStyle/>
          <a:p>
            <a:r>
              <a:rPr lang="en-US" dirty="0" smtClean="0">
                <a:solidFill>
                  <a:srgbClr val="FF0000"/>
                </a:solidFill>
              </a:rPr>
              <a:t>Value-add</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4459"/>
                                        </p:tgtEl>
                                        <p:attrNameLst>
                                          <p:attrName>style.visibility</p:attrName>
                                        </p:attrNameLst>
                                      </p:cBhvr>
                                      <p:to>
                                        <p:strVal val="visible"/>
                                      </p:to>
                                    </p:set>
                                    <p:animEffect transition="in" filter="fade">
                                      <p:cBhvr>
                                        <p:cTn id="17" dur="1000"/>
                                        <p:tgtEl>
                                          <p:spTgt spid="104459"/>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4460"/>
                                        </p:tgtEl>
                                        <p:attrNameLst>
                                          <p:attrName>style.visibility</p:attrName>
                                        </p:attrNameLst>
                                      </p:cBhvr>
                                      <p:to>
                                        <p:strVal val="visible"/>
                                      </p:to>
                                    </p:set>
                                    <p:animEffect transition="in" filter="fade">
                                      <p:cBhvr>
                                        <p:cTn id="29" dur="1000"/>
                                        <p:tgtEl>
                                          <p:spTgt spid="104460"/>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animBg="1"/>
      <p:bldP spid="14" grpId="0"/>
      <p:bldP spid="16" grpId="0" animBg="1"/>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 y="228600"/>
            <a:ext cx="7239000" cy="533400"/>
          </a:xfrm>
        </p:spPr>
        <p:txBody>
          <a:bodyPr/>
          <a:lstStyle/>
          <a:p>
            <a:pPr eaLnBrk="1" hangingPunct="1"/>
            <a:r>
              <a:rPr lang="en-US" dirty="0" smtClean="0"/>
              <a:t>What’s Happening on the Distressed RE Front?</a:t>
            </a:r>
          </a:p>
        </p:txBody>
      </p:sp>
      <p:pic>
        <p:nvPicPr>
          <p:cNvPr id="11" name="Picture 2"/>
          <p:cNvPicPr>
            <a:picLocks noChangeAspect="1" noChangeArrowheads="1"/>
          </p:cNvPicPr>
          <p:nvPr/>
        </p:nvPicPr>
        <p:blipFill>
          <a:blip r:embed="rId3" cstate="print"/>
          <a:srcRect/>
          <a:stretch>
            <a:fillRect/>
          </a:stretch>
        </p:blipFill>
        <p:spPr bwMode="auto">
          <a:xfrm>
            <a:off x="228600" y="1371600"/>
            <a:ext cx="4428941" cy="2514600"/>
          </a:xfrm>
          <a:prstGeom prst="rect">
            <a:avLst/>
          </a:prstGeom>
          <a:noFill/>
          <a:ln w="9525">
            <a:noFill/>
            <a:miter lim="800000"/>
            <a:headEnd/>
            <a:tailEnd/>
          </a:ln>
          <a:effectLst/>
        </p:spPr>
      </p:pic>
      <p:pic>
        <p:nvPicPr>
          <p:cNvPr id="12" name="Picture 3"/>
          <p:cNvPicPr>
            <a:picLocks noChangeAspect="1" noChangeArrowheads="1"/>
          </p:cNvPicPr>
          <p:nvPr/>
        </p:nvPicPr>
        <p:blipFill>
          <a:blip r:embed="rId4" cstate="print"/>
          <a:srcRect/>
          <a:stretch>
            <a:fillRect/>
          </a:stretch>
        </p:blipFill>
        <p:spPr bwMode="auto">
          <a:xfrm>
            <a:off x="304800" y="3945700"/>
            <a:ext cx="4419600" cy="2531300"/>
          </a:xfrm>
          <a:prstGeom prst="rect">
            <a:avLst/>
          </a:prstGeom>
          <a:noFill/>
          <a:ln w="9525">
            <a:noFill/>
            <a:miter lim="800000"/>
            <a:headEnd/>
            <a:tailEnd/>
          </a:ln>
          <a:effectLst/>
        </p:spPr>
      </p:pic>
      <p:sp>
        <p:nvSpPr>
          <p:cNvPr id="13" name="TextBox 24"/>
          <p:cNvSpPr txBox="1">
            <a:spLocks noChangeArrowheads="1"/>
          </p:cNvSpPr>
          <p:nvPr/>
        </p:nvSpPr>
        <p:spPr bwMode="auto">
          <a:xfrm>
            <a:off x="685800" y="6611779"/>
            <a:ext cx="1901483" cy="246221"/>
          </a:xfrm>
          <a:prstGeom prst="rect">
            <a:avLst/>
          </a:prstGeom>
          <a:noFill/>
          <a:ln w="9525">
            <a:noFill/>
            <a:miter lim="800000"/>
            <a:headEnd/>
            <a:tailEnd/>
          </a:ln>
        </p:spPr>
        <p:txBody>
          <a:bodyPr wrap="none">
            <a:spAutoFit/>
          </a:bodyPr>
          <a:lstStyle/>
          <a:p>
            <a:pPr algn="ctr"/>
            <a:r>
              <a:rPr lang="en-US" sz="1000" dirty="0"/>
              <a:t>Source: </a:t>
            </a:r>
            <a:r>
              <a:rPr lang="en-US" sz="1000" dirty="0" smtClean="0"/>
              <a:t>Real Capital Analytics</a:t>
            </a:r>
            <a:endParaRPr lang="en-US" sz="1000" dirty="0"/>
          </a:p>
        </p:txBody>
      </p:sp>
      <p:sp>
        <p:nvSpPr>
          <p:cNvPr id="14" name="TextBox 13"/>
          <p:cNvSpPr txBox="1"/>
          <p:nvPr/>
        </p:nvSpPr>
        <p:spPr>
          <a:xfrm>
            <a:off x="228600" y="990600"/>
            <a:ext cx="3505200" cy="461665"/>
          </a:xfrm>
          <a:prstGeom prst="rect">
            <a:avLst/>
          </a:prstGeom>
          <a:noFill/>
        </p:spPr>
        <p:txBody>
          <a:bodyPr wrap="square" rtlCol="0">
            <a:spAutoFit/>
          </a:bodyPr>
          <a:lstStyle/>
          <a:p>
            <a:r>
              <a:rPr lang="en-US" sz="2400" b="1" dirty="0" smtClean="0">
                <a:latin typeface="+mj-lt"/>
              </a:rPr>
              <a:t>Status and Location</a:t>
            </a:r>
            <a:endParaRPr lang="en-US" sz="2400" b="1" dirty="0">
              <a:latin typeface="+mj-lt"/>
            </a:endParaRPr>
          </a:p>
        </p:txBody>
      </p:sp>
      <p:sp>
        <p:nvSpPr>
          <p:cNvPr id="15" name="TextBox 14"/>
          <p:cNvSpPr txBox="1"/>
          <p:nvPr/>
        </p:nvSpPr>
        <p:spPr>
          <a:xfrm>
            <a:off x="5257800" y="914400"/>
            <a:ext cx="3124200" cy="461665"/>
          </a:xfrm>
          <a:prstGeom prst="rect">
            <a:avLst/>
          </a:prstGeom>
          <a:noFill/>
        </p:spPr>
        <p:txBody>
          <a:bodyPr wrap="square" rtlCol="0">
            <a:spAutoFit/>
          </a:bodyPr>
          <a:lstStyle/>
          <a:p>
            <a:r>
              <a:rPr lang="en-US" sz="2400" b="1" dirty="0" smtClean="0">
                <a:latin typeface="+mj-lt"/>
              </a:rPr>
              <a:t>Growth &amp; Build-up</a:t>
            </a:r>
            <a:endParaRPr lang="en-US" sz="2400" b="1" dirty="0">
              <a:latin typeface="+mj-lt"/>
            </a:endParaRPr>
          </a:p>
        </p:txBody>
      </p:sp>
      <p:pic>
        <p:nvPicPr>
          <p:cNvPr id="102402" name="Picture 2"/>
          <p:cNvPicPr>
            <a:picLocks noChangeAspect="1" noChangeArrowheads="1"/>
          </p:cNvPicPr>
          <p:nvPr/>
        </p:nvPicPr>
        <p:blipFill>
          <a:blip r:embed="rId5" cstate="print"/>
          <a:srcRect/>
          <a:stretch>
            <a:fillRect/>
          </a:stretch>
        </p:blipFill>
        <p:spPr bwMode="auto">
          <a:xfrm>
            <a:off x="5257800" y="3610886"/>
            <a:ext cx="3200400" cy="2408914"/>
          </a:xfrm>
          <a:prstGeom prst="rect">
            <a:avLst/>
          </a:prstGeom>
          <a:noFill/>
          <a:ln w="9525">
            <a:noFill/>
            <a:miter lim="800000"/>
            <a:headEnd/>
            <a:tailEnd/>
          </a:ln>
        </p:spPr>
      </p:pic>
      <p:pic>
        <p:nvPicPr>
          <p:cNvPr id="102403" name="Picture 3"/>
          <p:cNvPicPr>
            <a:picLocks noChangeAspect="1" noChangeArrowheads="1"/>
          </p:cNvPicPr>
          <p:nvPr/>
        </p:nvPicPr>
        <p:blipFill>
          <a:blip r:embed="rId6" cstate="print"/>
          <a:srcRect/>
          <a:stretch>
            <a:fillRect/>
          </a:stretch>
        </p:blipFill>
        <p:spPr bwMode="auto">
          <a:xfrm>
            <a:off x="5486400" y="1371600"/>
            <a:ext cx="2438400"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7696200" cy="533400"/>
          </a:xfrm>
        </p:spPr>
        <p:txBody>
          <a:bodyPr/>
          <a:lstStyle/>
          <a:p>
            <a:r>
              <a:rPr lang="en-US" dirty="0" smtClean="0"/>
              <a:t>Distressed Asset Spillover: Why it Matters</a:t>
            </a:r>
            <a:endParaRPr lang="en-US" dirty="0"/>
          </a:p>
        </p:txBody>
      </p:sp>
      <p:pic>
        <p:nvPicPr>
          <p:cNvPr id="82946" name="Picture 2"/>
          <p:cNvPicPr>
            <a:picLocks noChangeAspect="1" noChangeArrowheads="1"/>
          </p:cNvPicPr>
          <p:nvPr/>
        </p:nvPicPr>
        <p:blipFill>
          <a:blip r:embed="rId3" cstate="print"/>
          <a:srcRect/>
          <a:stretch>
            <a:fillRect/>
          </a:stretch>
        </p:blipFill>
        <p:spPr bwMode="auto">
          <a:xfrm>
            <a:off x="1219200" y="1066800"/>
            <a:ext cx="3667125" cy="5153025"/>
          </a:xfrm>
          <a:prstGeom prst="rect">
            <a:avLst/>
          </a:prstGeom>
          <a:noFill/>
          <a:ln w="9525">
            <a:noFill/>
            <a:miter lim="800000"/>
            <a:headEnd/>
            <a:tailEnd/>
          </a:ln>
          <a:effectLst/>
        </p:spPr>
      </p:pic>
      <p:pic>
        <p:nvPicPr>
          <p:cNvPr id="82947" name="Picture 3"/>
          <p:cNvPicPr>
            <a:picLocks noChangeAspect="1" noChangeArrowheads="1"/>
          </p:cNvPicPr>
          <p:nvPr/>
        </p:nvPicPr>
        <p:blipFill>
          <a:blip r:embed="rId4" cstate="print"/>
          <a:srcRect/>
          <a:stretch>
            <a:fillRect/>
          </a:stretch>
        </p:blipFill>
        <p:spPr bwMode="auto">
          <a:xfrm>
            <a:off x="0" y="2971800"/>
            <a:ext cx="1412875" cy="1695450"/>
          </a:xfrm>
          <a:prstGeom prst="rect">
            <a:avLst/>
          </a:prstGeom>
          <a:noFill/>
          <a:ln w="9525">
            <a:noFill/>
            <a:miter lim="800000"/>
            <a:headEnd/>
            <a:tailEnd/>
          </a:ln>
          <a:effectLst/>
        </p:spPr>
      </p:pic>
      <p:pic>
        <p:nvPicPr>
          <p:cNvPr id="5" name="Picture 3"/>
          <p:cNvPicPr>
            <a:picLocks noChangeAspect="1" noChangeArrowheads="1"/>
          </p:cNvPicPr>
          <p:nvPr/>
        </p:nvPicPr>
        <p:blipFill>
          <a:blip r:embed="rId5" cstate="print"/>
          <a:srcRect/>
          <a:stretch>
            <a:fillRect/>
          </a:stretch>
        </p:blipFill>
        <p:spPr bwMode="auto">
          <a:xfrm>
            <a:off x="4953000" y="3248025"/>
            <a:ext cx="1762125" cy="1171575"/>
          </a:xfrm>
          <a:prstGeom prst="rect">
            <a:avLst/>
          </a:prstGeom>
          <a:noFill/>
          <a:ln w="9525">
            <a:noFill/>
            <a:miter lim="800000"/>
            <a:headEnd/>
            <a:tailEnd/>
          </a:ln>
          <a:effectLst/>
        </p:spPr>
      </p:pic>
      <p:pic>
        <p:nvPicPr>
          <p:cNvPr id="6" name="Picture 5"/>
          <p:cNvPicPr>
            <a:picLocks noChangeAspect="1" noChangeArrowheads="1"/>
          </p:cNvPicPr>
          <p:nvPr/>
        </p:nvPicPr>
        <p:blipFill>
          <a:blip r:embed="rId6" cstate="print"/>
          <a:srcRect/>
          <a:stretch>
            <a:fillRect/>
          </a:stretch>
        </p:blipFill>
        <p:spPr bwMode="auto">
          <a:xfrm>
            <a:off x="5257800" y="4419600"/>
            <a:ext cx="1076325" cy="1457325"/>
          </a:xfrm>
          <a:prstGeom prst="rect">
            <a:avLst/>
          </a:prstGeom>
          <a:noFill/>
          <a:ln w="9525">
            <a:noFill/>
            <a:miter lim="800000"/>
            <a:headEnd/>
            <a:tailEnd/>
          </a:ln>
          <a:effectLst/>
        </p:spPr>
      </p:pic>
      <p:pic>
        <p:nvPicPr>
          <p:cNvPr id="7" name="Picture 7"/>
          <p:cNvPicPr>
            <a:picLocks noChangeAspect="1" noChangeArrowheads="1"/>
          </p:cNvPicPr>
          <p:nvPr/>
        </p:nvPicPr>
        <p:blipFill>
          <a:blip r:embed="rId7" cstate="print"/>
          <a:srcRect/>
          <a:stretch>
            <a:fillRect/>
          </a:stretch>
        </p:blipFill>
        <p:spPr bwMode="auto">
          <a:xfrm>
            <a:off x="6096000" y="1219200"/>
            <a:ext cx="1114425" cy="1504950"/>
          </a:xfrm>
          <a:prstGeom prst="rect">
            <a:avLst/>
          </a:prstGeom>
          <a:noFill/>
          <a:ln w="9525">
            <a:noFill/>
            <a:miter lim="800000"/>
            <a:headEnd/>
            <a:tailEnd/>
          </a:ln>
          <a:effectLst/>
        </p:spPr>
      </p:pic>
      <p:pic>
        <p:nvPicPr>
          <p:cNvPr id="8" name="Picture 9"/>
          <p:cNvPicPr>
            <a:picLocks noChangeAspect="1" noChangeArrowheads="1"/>
          </p:cNvPicPr>
          <p:nvPr/>
        </p:nvPicPr>
        <p:blipFill>
          <a:blip r:embed="rId8" cstate="print"/>
          <a:srcRect/>
          <a:stretch>
            <a:fillRect/>
          </a:stretch>
        </p:blipFill>
        <p:spPr bwMode="auto">
          <a:xfrm>
            <a:off x="7467600" y="2438400"/>
            <a:ext cx="1676400" cy="1143000"/>
          </a:xfrm>
          <a:prstGeom prst="rect">
            <a:avLst/>
          </a:prstGeom>
          <a:noFill/>
          <a:ln w="9525">
            <a:noFill/>
            <a:miter lim="800000"/>
            <a:headEnd/>
            <a:tailEnd/>
          </a:ln>
          <a:effectLst/>
        </p:spPr>
      </p:pic>
      <p:sp>
        <p:nvSpPr>
          <p:cNvPr id="9" name="TextBox 8"/>
          <p:cNvSpPr txBox="1"/>
          <p:nvPr/>
        </p:nvSpPr>
        <p:spPr>
          <a:xfrm>
            <a:off x="5105400" y="5867400"/>
            <a:ext cx="2057400" cy="646331"/>
          </a:xfrm>
          <a:prstGeom prst="rect">
            <a:avLst/>
          </a:prstGeom>
          <a:noFill/>
        </p:spPr>
        <p:txBody>
          <a:bodyPr wrap="square" rtlCol="0">
            <a:spAutoFit/>
          </a:bodyPr>
          <a:lstStyle/>
          <a:p>
            <a:pPr algn="ctr"/>
            <a:r>
              <a:rPr lang="en-US" dirty="0" smtClean="0">
                <a:latin typeface="+mn-lt"/>
              </a:rPr>
              <a:t>Terminus 200: </a:t>
            </a:r>
          </a:p>
          <a:p>
            <a:pPr algn="ctr"/>
            <a:r>
              <a:rPr lang="en-US" dirty="0" smtClean="0">
                <a:latin typeface="+mn-lt"/>
              </a:rPr>
              <a:t>Cousins</a:t>
            </a:r>
            <a:endParaRPr lang="en-US" dirty="0">
              <a:latin typeface="+mn-lt"/>
            </a:endParaRPr>
          </a:p>
        </p:txBody>
      </p:sp>
      <p:sp>
        <p:nvSpPr>
          <p:cNvPr id="10" name="TextBox 9"/>
          <p:cNvSpPr txBox="1"/>
          <p:nvPr/>
        </p:nvSpPr>
        <p:spPr>
          <a:xfrm>
            <a:off x="5715000" y="914400"/>
            <a:ext cx="3276600" cy="369332"/>
          </a:xfrm>
          <a:prstGeom prst="rect">
            <a:avLst/>
          </a:prstGeom>
          <a:noFill/>
        </p:spPr>
        <p:txBody>
          <a:bodyPr wrap="square" rtlCol="0">
            <a:spAutoFit/>
          </a:bodyPr>
          <a:lstStyle/>
          <a:p>
            <a:r>
              <a:rPr lang="en-US" dirty="0" smtClean="0">
                <a:latin typeface="+mn-lt"/>
              </a:rPr>
              <a:t>Phipps Tower: Crescent/Manulife</a:t>
            </a:r>
            <a:endParaRPr lang="en-US" dirty="0">
              <a:latin typeface="+mn-lt"/>
            </a:endParaRPr>
          </a:p>
        </p:txBody>
      </p:sp>
      <p:sp>
        <p:nvSpPr>
          <p:cNvPr id="11" name="TextBox 10"/>
          <p:cNvSpPr txBox="1"/>
          <p:nvPr/>
        </p:nvSpPr>
        <p:spPr>
          <a:xfrm>
            <a:off x="7162800" y="3733800"/>
            <a:ext cx="1981200" cy="646331"/>
          </a:xfrm>
          <a:prstGeom prst="rect">
            <a:avLst/>
          </a:prstGeom>
          <a:noFill/>
        </p:spPr>
        <p:txBody>
          <a:bodyPr wrap="square" rtlCol="0">
            <a:spAutoFit/>
          </a:bodyPr>
          <a:lstStyle/>
          <a:p>
            <a:pPr algn="ctr"/>
            <a:r>
              <a:rPr lang="en-US" dirty="0" smtClean="0">
                <a:latin typeface="+mn-lt"/>
              </a:rPr>
              <a:t>3630 Peachtree: Duke/Pope &amp; Land</a:t>
            </a:r>
            <a:endParaRPr lang="en-US" dirty="0">
              <a:latin typeface="+mn-lt"/>
            </a:endParaRPr>
          </a:p>
        </p:txBody>
      </p:sp>
      <p:sp>
        <p:nvSpPr>
          <p:cNvPr id="12" name="TextBox 11"/>
          <p:cNvSpPr txBox="1"/>
          <p:nvPr/>
        </p:nvSpPr>
        <p:spPr>
          <a:xfrm>
            <a:off x="4648200" y="2630269"/>
            <a:ext cx="2362200" cy="646331"/>
          </a:xfrm>
          <a:prstGeom prst="rect">
            <a:avLst/>
          </a:prstGeom>
          <a:noFill/>
        </p:spPr>
        <p:txBody>
          <a:bodyPr wrap="square" rtlCol="0">
            <a:spAutoFit/>
          </a:bodyPr>
          <a:lstStyle/>
          <a:p>
            <a:pPr algn="ctr"/>
            <a:r>
              <a:rPr lang="en-US" dirty="0" smtClean="0">
                <a:latin typeface="+mn-lt"/>
              </a:rPr>
              <a:t>Two Alliance Center: </a:t>
            </a:r>
          </a:p>
          <a:p>
            <a:pPr algn="ctr"/>
            <a:r>
              <a:rPr lang="en-US" dirty="0" err="1" smtClean="0">
                <a:latin typeface="+mn-lt"/>
              </a:rPr>
              <a:t>Tishman</a:t>
            </a:r>
            <a:endParaRPr lang="en-US" dirty="0">
              <a:latin typeface="+mn-lt"/>
            </a:endParaRPr>
          </a:p>
        </p:txBody>
      </p:sp>
      <p:cxnSp>
        <p:nvCxnSpPr>
          <p:cNvPr id="14" name="Straight Arrow Connector 13"/>
          <p:cNvCxnSpPr/>
          <p:nvPr/>
        </p:nvCxnSpPr>
        <p:spPr bwMode="auto">
          <a:xfrm rot="10800000">
            <a:off x="3048000" y="3581400"/>
            <a:ext cx="2057400" cy="1600200"/>
          </a:xfrm>
          <a:prstGeom prst="straightConnector1">
            <a:avLst/>
          </a:prstGeom>
          <a:noFill/>
          <a:ln w="50800" cap="flat" cmpd="sng" algn="ctr">
            <a:solidFill>
              <a:srgbClr val="FF0000"/>
            </a:solidFill>
            <a:prstDash val="solid"/>
            <a:round/>
            <a:headEnd type="none" w="med" len="med"/>
            <a:tailEnd type="triangle"/>
          </a:ln>
          <a:effectLst/>
        </p:spPr>
      </p:cxnSp>
      <p:cxnSp>
        <p:nvCxnSpPr>
          <p:cNvPr id="15" name="Straight Arrow Connector 14"/>
          <p:cNvCxnSpPr/>
          <p:nvPr/>
        </p:nvCxnSpPr>
        <p:spPr bwMode="auto">
          <a:xfrm rot="10800000">
            <a:off x="3200400" y="3505200"/>
            <a:ext cx="1600200" cy="1588"/>
          </a:xfrm>
          <a:prstGeom prst="straightConnector1">
            <a:avLst/>
          </a:prstGeom>
          <a:noFill/>
          <a:ln w="50800" cap="flat" cmpd="sng" algn="ctr">
            <a:solidFill>
              <a:srgbClr val="FF0000"/>
            </a:solidFill>
            <a:prstDash val="solid"/>
            <a:round/>
            <a:headEnd type="none" w="med" len="med"/>
            <a:tailEnd type="triangle"/>
          </a:ln>
          <a:effectLst/>
        </p:spPr>
      </p:cxnSp>
      <p:cxnSp>
        <p:nvCxnSpPr>
          <p:cNvPr id="17" name="Straight Arrow Connector 16"/>
          <p:cNvCxnSpPr/>
          <p:nvPr/>
        </p:nvCxnSpPr>
        <p:spPr bwMode="auto">
          <a:xfrm rot="10800000" flipV="1">
            <a:off x="3352800" y="3124200"/>
            <a:ext cx="3962400" cy="304800"/>
          </a:xfrm>
          <a:prstGeom prst="straightConnector1">
            <a:avLst/>
          </a:prstGeom>
          <a:noFill/>
          <a:ln w="50800" cap="flat" cmpd="sng" algn="ctr">
            <a:solidFill>
              <a:srgbClr val="FF0000"/>
            </a:solidFill>
            <a:prstDash val="solid"/>
            <a:round/>
            <a:headEnd type="none" w="med" len="med"/>
            <a:tailEnd type="triangle"/>
          </a:ln>
          <a:effectLst/>
        </p:spPr>
      </p:cxnSp>
      <p:cxnSp>
        <p:nvCxnSpPr>
          <p:cNvPr id="19" name="Straight Arrow Connector 18"/>
          <p:cNvCxnSpPr/>
          <p:nvPr/>
        </p:nvCxnSpPr>
        <p:spPr bwMode="auto">
          <a:xfrm rot="10800000" flipV="1">
            <a:off x="3276600" y="1905000"/>
            <a:ext cx="2667000" cy="1524000"/>
          </a:xfrm>
          <a:prstGeom prst="straightConnector1">
            <a:avLst/>
          </a:prstGeom>
          <a:noFill/>
          <a:ln w="50800" cap="flat" cmpd="sng" algn="ctr">
            <a:solidFill>
              <a:srgbClr val="FF0000"/>
            </a:solidFill>
            <a:prstDash val="solid"/>
            <a:round/>
            <a:headEnd type="none" w="med" len="med"/>
            <a:tailEnd type="triangle"/>
          </a:ln>
          <a:effectLst/>
        </p:spPr>
      </p:cxnSp>
      <p:sp>
        <p:nvSpPr>
          <p:cNvPr id="21" name="Cloud Callout 20"/>
          <p:cNvSpPr/>
          <p:nvPr/>
        </p:nvSpPr>
        <p:spPr bwMode="auto">
          <a:xfrm>
            <a:off x="4800600" y="3124200"/>
            <a:ext cx="2438400" cy="1524000"/>
          </a:xfrm>
          <a:prstGeom prst="cloudCallout">
            <a:avLst/>
          </a:pr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22" name="Cloud Callout 21"/>
          <p:cNvSpPr/>
          <p:nvPr/>
        </p:nvSpPr>
        <p:spPr bwMode="auto">
          <a:xfrm>
            <a:off x="6705600" y="2286000"/>
            <a:ext cx="2438400" cy="1524000"/>
          </a:xfrm>
          <a:prstGeom prst="cloudCallout">
            <a:avLst/>
          </a:pr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23" name="TextBox 22"/>
          <p:cNvSpPr txBox="1"/>
          <p:nvPr/>
        </p:nvSpPr>
        <p:spPr>
          <a:xfrm>
            <a:off x="6477000" y="4572000"/>
            <a:ext cx="2281458" cy="369332"/>
          </a:xfrm>
          <a:prstGeom prst="rect">
            <a:avLst/>
          </a:prstGeom>
          <a:noFill/>
        </p:spPr>
        <p:txBody>
          <a:bodyPr wrap="none" rtlCol="0">
            <a:spAutoFit/>
          </a:bodyPr>
          <a:lstStyle/>
          <a:p>
            <a:r>
              <a:rPr lang="en-US" dirty="0" smtClean="0">
                <a:solidFill>
                  <a:srgbClr val="FF0000"/>
                </a:solidFill>
                <a:latin typeface="+mj-lt"/>
              </a:rPr>
              <a:t>Bank of America Lead</a:t>
            </a:r>
            <a:endParaRPr lang="en-US" dirty="0">
              <a:solidFill>
                <a:srgbClr val="FF0000"/>
              </a:solidFill>
              <a:latin typeface="+mj-lt"/>
            </a:endParaRPr>
          </a:p>
        </p:txBody>
      </p:sp>
      <p:sp>
        <p:nvSpPr>
          <p:cNvPr id="24" name="Cloud Callout 23"/>
          <p:cNvSpPr/>
          <p:nvPr/>
        </p:nvSpPr>
        <p:spPr bwMode="auto">
          <a:xfrm>
            <a:off x="4800600" y="4495800"/>
            <a:ext cx="2438400" cy="1524000"/>
          </a:xfrm>
          <a:prstGeom prst="cloudCallout">
            <a:avLst/>
          </a:prstGeom>
          <a:noFill/>
          <a:ln w="50800" cap="flat" cmpd="sng" algn="ctr">
            <a:solidFill>
              <a:srgbClr val="00B0F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25" name="Cloud Callout 24"/>
          <p:cNvSpPr/>
          <p:nvPr/>
        </p:nvSpPr>
        <p:spPr bwMode="auto">
          <a:xfrm>
            <a:off x="5410200" y="1143000"/>
            <a:ext cx="2438400" cy="1524000"/>
          </a:xfrm>
          <a:prstGeom prst="cloudCallout">
            <a:avLst/>
          </a:prstGeom>
          <a:noFill/>
          <a:ln w="50800" cap="flat" cmpd="sng" algn="ctr">
            <a:solidFill>
              <a:srgbClr val="00B0F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27" name="TextBox 26"/>
          <p:cNvSpPr txBox="1"/>
          <p:nvPr/>
        </p:nvSpPr>
        <p:spPr>
          <a:xfrm>
            <a:off x="7009624" y="5574268"/>
            <a:ext cx="1524776" cy="369332"/>
          </a:xfrm>
          <a:prstGeom prst="rect">
            <a:avLst/>
          </a:prstGeom>
          <a:noFill/>
        </p:spPr>
        <p:txBody>
          <a:bodyPr wrap="none" rtlCol="0">
            <a:spAutoFit/>
          </a:bodyPr>
          <a:lstStyle/>
          <a:p>
            <a:r>
              <a:rPr lang="en-US" b="1" dirty="0" smtClean="0">
                <a:solidFill>
                  <a:srgbClr val="00B0F0"/>
                </a:solidFill>
                <a:latin typeface="+mj-lt"/>
              </a:rPr>
              <a:t>Regions Lead</a:t>
            </a:r>
            <a:endParaRPr lang="en-US" b="1" dirty="0">
              <a:solidFill>
                <a:srgbClr val="00B0F0"/>
              </a:solidFill>
              <a:latin typeface="+mj-lt"/>
            </a:endParaRPr>
          </a:p>
        </p:txBody>
      </p:sp>
      <p:sp>
        <p:nvSpPr>
          <p:cNvPr id="28" name="TextBox 27"/>
          <p:cNvSpPr txBox="1"/>
          <p:nvPr/>
        </p:nvSpPr>
        <p:spPr>
          <a:xfrm>
            <a:off x="7269961" y="1219200"/>
            <a:ext cx="1986506" cy="646331"/>
          </a:xfrm>
          <a:prstGeom prst="rect">
            <a:avLst/>
          </a:prstGeom>
          <a:noFill/>
        </p:spPr>
        <p:txBody>
          <a:bodyPr wrap="none" rtlCol="0">
            <a:spAutoFit/>
          </a:bodyPr>
          <a:lstStyle/>
          <a:p>
            <a:r>
              <a:rPr lang="en-US" b="1" dirty="0" smtClean="0">
                <a:solidFill>
                  <a:srgbClr val="00B0F0"/>
                </a:solidFill>
                <a:latin typeface="+mj-lt"/>
              </a:rPr>
              <a:t>Wells Fargo Lead,</a:t>
            </a:r>
          </a:p>
          <a:p>
            <a:r>
              <a:rPr lang="en-US" b="1" dirty="0" smtClean="0">
                <a:solidFill>
                  <a:srgbClr val="00B0F0"/>
                </a:solidFill>
                <a:latin typeface="+mj-lt"/>
              </a:rPr>
              <a:t>Regions Follows</a:t>
            </a:r>
            <a:endParaRPr lang="en-US" b="1" dirty="0">
              <a:solidFill>
                <a:srgbClr val="00B0F0"/>
              </a:solidFill>
              <a:latin typeface="+mj-lt"/>
            </a:endParaRPr>
          </a:p>
        </p:txBody>
      </p:sp>
      <p:sp>
        <p:nvSpPr>
          <p:cNvPr id="29" name="TextBox 28"/>
          <p:cNvSpPr txBox="1"/>
          <p:nvPr/>
        </p:nvSpPr>
        <p:spPr>
          <a:xfrm>
            <a:off x="3733800" y="6488668"/>
            <a:ext cx="3053080" cy="369332"/>
          </a:xfrm>
          <a:prstGeom prst="rect">
            <a:avLst/>
          </a:prstGeom>
          <a:noFill/>
        </p:spPr>
        <p:txBody>
          <a:bodyPr wrap="none" rtlCol="0">
            <a:spAutoFit/>
          </a:bodyPr>
          <a:lstStyle/>
          <a:p>
            <a:r>
              <a:rPr lang="en-US" dirty="0" smtClean="0">
                <a:latin typeface="+mj-lt"/>
              </a:rPr>
              <a:t>Sources: RCA, WSJ 4/21/2009</a:t>
            </a:r>
            <a:endParaRPr lang="en-US"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947"/>
                                        </p:tgtEl>
                                        <p:attrNameLst>
                                          <p:attrName>style.visibility</p:attrName>
                                        </p:attrNameLst>
                                      </p:cBhvr>
                                      <p:to>
                                        <p:strVal val="visible"/>
                                      </p:to>
                                    </p:set>
                                    <p:animEffect transition="in" filter="fade">
                                      <p:cBhvr>
                                        <p:cTn id="7" dur="1000"/>
                                        <p:tgtEl>
                                          <p:spTgt spid="829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childTnLst>
                                </p:cTn>
                              </p:par>
                            </p:childTnLst>
                          </p:cTn>
                        </p:par>
                        <p:par>
                          <p:cTn id="28" fill="hold">
                            <p:stCondLst>
                              <p:cond delay="1000"/>
                            </p:stCondLst>
                            <p:childTnLst>
                              <p:par>
                                <p:cTn id="29" presetID="22" presetClass="entr" presetSubtype="2"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righ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childTnLst>
                                </p:cTn>
                              </p:par>
                            </p:childTnLst>
                          </p:cTn>
                        </p:par>
                        <p:par>
                          <p:cTn id="40" fill="hold">
                            <p:stCondLst>
                              <p:cond delay="1000"/>
                            </p:stCondLst>
                            <p:childTnLst>
                              <p:par>
                                <p:cTn id="41" presetID="22" presetClass="entr" presetSubtype="2"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right)">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childTnLst>
                                </p:cTn>
                              </p:par>
                              <p:par>
                                <p:cTn id="52" presetID="22" presetClass="entr" presetSubtype="2"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right)">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2000"/>
                                        <p:tgtEl>
                                          <p:spTgt spid="2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2000"/>
                                        <p:tgtEl>
                                          <p:spTgt spid="2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20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2000"/>
                                        <p:tgtEl>
                                          <p:spTgt spid="2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2000"/>
                                        <p:tgtEl>
                                          <p:spTgt spid="2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2000"/>
                                        <p:tgtEl>
                                          <p:spTgt spid="2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21" grpId="0" animBg="1"/>
      <p:bldP spid="22" grpId="0" animBg="1"/>
      <p:bldP spid="23" grpId="0"/>
      <p:bldP spid="24" grpId="0" animBg="1"/>
      <p:bldP spid="25" grpId="0" animBg="1"/>
      <p:bldP spid="27" grpId="0"/>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REITs</a:t>
            </a:r>
          </a:p>
          <a:p>
            <a:pPr lvl="1"/>
            <a:r>
              <a:rPr lang="en-US" dirty="0" smtClean="0"/>
              <a:t>Have reversed downward spiral</a:t>
            </a:r>
          </a:p>
          <a:p>
            <a:pPr lvl="1"/>
            <a:r>
              <a:rPr lang="en-US" dirty="0" smtClean="0"/>
              <a:t>Significant new capital raised through Sept 2009</a:t>
            </a:r>
          </a:p>
          <a:p>
            <a:pPr lvl="1"/>
            <a:r>
              <a:rPr lang="en-US" dirty="0" smtClean="0"/>
              <a:t>Low Dividends suggest accretive opportunities</a:t>
            </a:r>
          </a:p>
          <a:p>
            <a:r>
              <a:rPr lang="en-US" dirty="0" smtClean="0"/>
              <a:t>Global Investors</a:t>
            </a:r>
          </a:p>
          <a:p>
            <a:pPr lvl="1"/>
            <a:r>
              <a:rPr lang="en-US" dirty="0" smtClean="0"/>
              <a:t>Western European</a:t>
            </a:r>
          </a:p>
          <a:p>
            <a:pPr lvl="1"/>
            <a:r>
              <a:rPr lang="en-US" dirty="0" smtClean="0"/>
              <a:t>Middle East</a:t>
            </a:r>
          </a:p>
          <a:p>
            <a:pPr lvl="1"/>
            <a:r>
              <a:rPr lang="en-US" dirty="0" smtClean="0"/>
              <a:t>Asia/Australia</a:t>
            </a:r>
          </a:p>
          <a:p>
            <a:r>
              <a:rPr lang="en-US" dirty="0" smtClean="0"/>
              <a:t>Domestic Funds</a:t>
            </a:r>
          </a:p>
          <a:p>
            <a:pPr lvl="1"/>
            <a:r>
              <a:rPr lang="en-US" dirty="0" smtClean="0"/>
              <a:t>Significant growth </a:t>
            </a:r>
            <a:r>
              <a:rPr lang="en-US" dirty="0" err="1" smtClean="0"/>
              <a:t>inUS</a:t>
            </a:r>
            <a:endParaRPr lang="en-US" dirty="0" smtClean="0"/>
          </a:p>
          <a:p>
            <a:pPr lvl="1"/>
            <a:r>
              <a:rPr lang="en-US" dirty="0" smtClean="0"/>
              <a:t>New Opportunity Funds</a:t>
            </a:r>
          </a:p>
          <a:p>
            <a:pPr lvl="1"/>
            <a:r>
              <a:rPr lang="en-US" dirty="0" smtClean="0"/>
              <a:t>New Value-Plus Funds</a:t>
            </a:r>
          </a:p>
          <a:p>
            <a:endParaRPr lang="en-US" dirty="0" smtClean="0"/>
          </a:p>
        </p:txBody>
      </p:sp>
      <p:sp>
        <p:nvSpPr>
          <p:cNvPr id="3" name="Title 2"/>
          <p:cNvSpPr>
            <a:spLocks noGrp="1"/>
          </p:cNvSpPr>
          <p:nvPr>
            <p:ph type="title"/>
          </p:nvPr>
        </p:nvSpPr>
        <p:spPr/>
        <p:txBody>
          <a:bodyPr/>
          <a:lstStyle/>
          <a:p>
            <a:r>
              <a:rPr lang="en-US" dirty="0" smtClean="0"/>
              <a:t>Players in Distressed Asset Market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10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10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1000"/>
                                        <p:tgtEl>
                                          <p:spTgt spid="2">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1000"/>
                                        <p:tgtEl>
                                          <p:spTgt spid="2">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fade">
                                      <p:cBhvr>
                                        <p:cTn id="24" dur="1000"/>
                                        <p:tgtEl>
                                          <p:spTgt spid="2">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animEffect transition="in" filter="fade">
                                      <p:cBhvr>
                                        <p:cTn id="29" dur="1000"/>
                                        <p:tgtEl>
                                          <p:spTgt spid="2">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1000"/>
                                        <p:tgtEl>
                                          <p:spTgt spid="2">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Effect transition="in" filter="fade">
                                      <p:cBhvr>
                                        <p:cTn id="35" dur="10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REITs: Back to the Future?</a:t>
            </a:r>
            <a:endParaRPr lang="en-US" dirty="0"/>
          </a:p>
        </p:txBody>
      </p:sp>
      <p:sp>
        <p:nvSpPr>
          <p:cNvPr id="2" name="Content Placeholder 1"/>
          <p:cNvSpPr>
            <a:spLocks noGrp="1"/>
          </p:cNvSpPr>
          <p:nvPr>
            <p:ph sz="half" idx="1"/>
          </p:nvPr>
        </p:nvSpPr>
        <p:spPr>
          <a:xfrm>
            <a:off x="76200" y="1219200"/>
            <a:ext cx="4000500" cy="3505200"/>
          </a:xfrm>
        </p:spPr>
        <p:txBody>
          <a:bodyPr/>
          <a:lstStyle/>
          <a:p>
            <a:r>
              <a:rPr lang="en-US" dirty="0" smtClean="0"/>
              <a:t>Changing Game?</a:t>
            </a:r>
          </a:p>
          <a:p>
            <a:pPr lvl="1"/>
            <a:r>
              <a:rPr lang="en-US" dirty="0" smtClean="0"/>
              <a:t>Through June, raised $12 billion in stock</a:t>
            </a:r>
          </a:p>
          <a:p>
            <a:pPr lvl="1"/>
            <a:r>
              <a:rPr lang="en-US" dirty="0" smtClean="0"/>
              <a:t>Who? </a:t>
            </a:r>
          </a:p>
          <a:p>
            <a:pPr lvl="2"/>
            <a:r>
              <a:rPr lang="en-US" dirty="0" smtClean="0"/>
              <a:t>Office: Boston Properties, </a:t>
            </a:r>
            <a:r>
              <a:rPr lang="en-US" dirty="0" err="1" smtClean="0"/>
              <a:t>Vornado</a:t>
            </a:r>
            <a:r>
              <a:rPr lang="en-US" dirty="0" smtClean="0"/>
              <a:t> Realty Trust</a:t>
            </a:r>
          </a:p>
          <a:p>
            <a:pPr lvl="2"/>
            <a:r>
              <a:rPr lang="en-US" dirty="0" smtClean="0"/>
              <a:t>Retail: Regency Centers, Simon Property Group</a:t>
            </a:r>
          </a:p>
          <a:p>
            <a:endParaRPr lang="en-US" dirty="0" smtClean="0"/>
          </a:p>
        </p:txBody>
      </p:sp>
      <p:sp>
        <p:nvSpPr>
          <p:cNvPr id="6" name="Content Placeholder 5"/>
          <p:cNvSpPr>
            <a:spLocks noGrp="1"/>
          </p:cNvSpPr>
          <p:nvPr>
            <p:ph sz="half" idx="2"/>
          </p:nvPr>
        </p:nvSpPr>
        <p:spPr/>
        <p:txBody>
          <a:bodyPr/>
          <a:lstStyle/>
          <a:p>
            <a:r>
              <a:rPr lang="en-US" dirty="0" smtClean="0"/>
              <a:t>Challenges</a:t>
            </a:r>
          </a:p>
          <a:p>
            <a:pPr lvl="1"/>
            <a:r>
              <a:rPr lang="en-US" dirty="0" smtClean="0"/>
              <a:t>Existing Leverage</a:t>
            </a:r>
          </a:p>
          <a:p>
            <a:pPr lvl="1"/>
            <a:r>
              <a:rPr lang="en-US" dirty="0" smtClean="0"/>
              <a:t>Eroding Fundamentals</a:t>
            </a:r>
          </a:p>
          <a:p>
            <a:pPr lvl="1"/>
            <a:r>
              <a:rPr lang="en-US" dirty="0" smtClean="0"/>
              <a:t>Falling Property Values</a:t>
            </a:r>
            <a:endParaRPr lang="en-US" dirty="0"/>
          </a:p>
        </p:txBody>
      </p:sp>
      <p:pic>
        <p:nvPicPr>
          <p:cNvPr id="147459" name="Picture 3"/>
          <p:cNvPicPr>
            <a:picLocks noChangeAspect="1" noChangeArrowheads="1"/>
          </p:cNvPicPr>
          <p:nvPr/>
        </p:nvPicPr>
        <p:blipFill>
          <a:blip r:embed="rId3" cstate="print"/>
          <a:srcRect/>
          <a:stretch>
            <a:fillRect/>
          </a:stretch>
        </p:blipFill>
        <p:spPr bwMode="auto">
          <a:xfrm>
            <a:off x="3790950" y="3429000"/>
            <a:ext cx="4362450" cy="3343275"/>
          </a:xfrm>
          <a:prstGeom prst="rect">
            <a:avLst/>
          </a:prstGeom>
          <a:noFill/>
          <a:ln w="9525">
            <a:noFill/>
            <a:miter lim="800000"/>
            <a:headEnd/>
            <a:tailEnd/>
          </a:ln>
        </p:spPr>
      </p:pic>
      <p:pic>
        <p:nvPicPr>
          <p:cNvPr id="147460" name="Picture 4"/>
          <p:cNvPicPr>
            <a:picLocks noChangeAspect="1" noChangeArrowheads="1"/>
          </p:cNvPicPr>
          <p:nvPr/>
        </p:nvPicPr>
        <p:blipFill>
          <a:blip r:embed="rId4" cstate="print"/>
          <a:srcRect/>
          <a:stretch>
            <a:fillRect/>
          </a:stretch>
        </p:blipFill>
        <p:spPr bwMode="auto">
          <a:xfrm>
            <a:off x="8229600" y="3457575"/>
            <a:ext cx="548179" cy="3400425"/>
          </a:xfrm>
          <a:prstGeom prst="rect">
            <a:avLst/>
          </a:prstGeom>
          <a:noFill/>
          <a:ln w="9525">
            <a:noFill/>
            <a:miter lim="800000"/>
            <a:headEnd/>
            <a:tailEnd/>
          </a:ln>
        </p:spPr>
      </p:pic>
      <p:sp>
        <p:nvSpPr>
          <p:cNvPr id="10" name="Rounded Rectangle 9"/>
          <p:cNvSpPr/>
          <p:nvPr/>
        </p:nvSpPr>
        <p:spPr bwMode="auto">
          <a:xfrm>
            <a:off x="8153400" y="3276600"/>
            <a:ext cx="838200" cy="914400"/>
          </a:xfrm>
          <a:prstGeom prst="roundRect">
            <a:avLst/>
          </a:prstGeom>
          <a:noFill/>
          <a:ln w="50800" cap="flat" cmpd="thickThin"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cxnSp>
        <p:nvCxnSpPr>
          <p:cNvPr id="12" name="Straight Arrow Connector 11"/>
          <p:cNvCxnSpPr/>
          <p:nvPr/>
        </p:nvCxnSpPr>
        <p:spPr bwMode="auto">
          <a:xfrm rot="10800000" flipV="1">
            <a:off x="1828800" y="3276600"/>
            <a:ext cx="6019800" cy="1752600"/>
          </a:xfrm>
          <a:prstGeom prst="straightConnector1">
            <a:avLst/>
          </a:prstGeom>
          <a:noFill/>
          <a:ln w="25400" cap="flat" cmpd="sng" algn="ctr">
            <a:solidFill>
              <a:srgbClr val="00FF00"/>
            </a:solidFill>
            <a:prstDash val="solid"/>
            <a:round/>
            <a:headEnd type="none" w="med" len="med"/>
            <a:tailEnd type="arrow"/>
          </a:ln>
          <a:effectLst/>
        </p:spPr>
      </p:cxnSp>
      <p:cxnSp>
        <p:nvCxnSpPr>
          <p:cNvPr id="14" name="Elbow Connector 13"/>
          <p:cNvCxnSpPr/>
          <p:nvPr/>
        </p:nvCxnSpPr>
        <p:spPr bwMode="auto">
          <a:xfrm rot="10800000" flipV="1">
            <a:off x="2819400" y="4267200"/>
            <a:ext cx="6019800" cy="990600"/>
          </a:xfrm>
          <a:prstGeom prst="bentConnector3">
            <a:avLst>
              <a:gd name="adj1" fmla="val 50000"/>
            </a:avLst>
          </a:prstGeom>
          <a:noFill/>
          <a:ln w="25400" cap="flat" cmpd="sng" algn="ctr">
            <a:solidFill>
              <a:srgbClr val="00FF00"/>
            </a:solidFill>
            <a:prstDash val="solid"/>
            <a:round/>
            <a:headEnd type="none" w="med" len="med"/>
            <a:tailEnd type="arrow"/>
          </a:ln>
          <a:effectLst/>
        </p:spPr>
      </p:cxnSp>
      <p:sp>
        <p:nvSpPr>
          <p:cNvPr id="15" name="TextBox 14"/>
          <p:cNvSpPr txBox="1"/>
          <p:nvPr/>
        </p:nvSpPr>
        <p:spPr>
          <a:xfrm>
            <a:off x="609600" y="5410200"/>
            <a:ext cx="2514600" cy="923330"/>
          </a:xfrm>
          <a:prstGeom prst="rect">
            <a:avLst/>
          </a:prstGeom>
          <a:noFill/>
        </p:spPr>
        <p:txBody>
          <a:bodyPr wrap="square" rtlCol="0">
            <a:spAutoFit/>
          </a:bodyPr>
          <a:lstStyle/>
          <a:p>
            <a:r>
              <a:rPr lang="en-US" dirty="0" smtClean="0">
                <a:latin typeface="+mj-lt"/>
              </a:rPr>
              <a:t>Accretive?</a:t>
            </a:r>
          </a:p>
          <a:p>
            <a:r>
              <a:rPr lang="en-US" dirty="0" smtClean="0">
                <a:latin typeface="+mj-lt"/>
              </a:rPr>
              <a:t>      Buy at 8-10,       	payout 4-6</a:t>
            </a:r>
            <a:endParaRPr lang="en-US"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10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1000"/>
                                        <p:tgtEl>
                                          <p:spTgt spid="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10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1000"/>
                                        <p:tgtEl>
                                          <p:spTgt spid="6">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10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7459"/>
                                        </p:tgtEl>
                                        <p:attrNameLst>
                                          <p:attrName>style.visibility</p:attrName>
                                        </p:attrNameLst>
                                      </p:cBhvr>
                                      <p:to>
                                        <p:strVal val="visible"/>
                                      </p:to>
                                    </p:set>
                                    <p:animEffect transition="in" filter="fade">
                                      <p:cBhvr>
                                        <p:cTn id="32" dur="2000"/>
                                        <p:tgtEl>
                                          <p:spTgt spid="14745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7460"/>
                                        </p:tgtEl>
                                        <p:attrNameLst>
                                          <p:attrName>style.visibility</p:attrName>
                                        </p:attrNameLst>
                                      </p:cBhvr>
                                      <p:to>
                                        <p:strVal val="visible"/>
                                      </p:to>
                                    </p:set>
                                    <p:animEffect transition="in" filter="fade">
                                      <p:cBhvr>
                                        <p:cTn id="37" dur="2000"/>
                                        <p:tgtEl>
                                          <p:spTgt spid="14746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up)">
                                      <p:cBhvr>
                                        <p:cTn id="42" dur="500"/>
                                        <p:tgtEl>
                                          <p:spTgt spid="12"/>
                                        </p:tgtEl>
                                      </p:cBhvr>
                                    </p:animEffect>
                                  </p:childTnLst>
                                </p:cTn>
                              </p:par>
                              <p:par>
                                <p:cTn id="43" presetID="22" presetClass="entr" presetSubtype="1"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up)">
                                      <p:cBhvr>
                                        <p:cTn id="45" dur="500"/>
                                        <p:tgtEl>
                                          <p:spTgt spid="14"/>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REIT Stock Prices: Retail and Office</a:t>
            </a:r>
            <a:endParaRPr lang="en-US" dirty="0"/>
          </a:p>
        </p:txBody>
      </p:sp>
      <p:pic>
        <p:nvPicPr>
          <p:cNvPr id="105474" name="Picture 2"/>
          <p:cNvPicPr>
            <a:picLocks noChangeAspect="1" noChangeArrowheads="1"/>
          </p:cNvPicPr>
          <p:nvPr/>
        </p:nvPicPr>
        <p:blipFill>
          <a:blip r:embed="rId3" cstate="print"/>
          <a:srcRect/>
          <a:stretch>
            <a:fillRect/>
          </a:stretch>
        </p:blipFill>
        <p:spPr bwMode="auto">
          <a:xfrm>
            <a:off x="152400" y="1066800"/>
            <a:ext cx="8839200" cy="2662312"/>
          </a:xfrm>
          <a:prstGeom prst="rect">
            <a:avLst/>
          </a:prstGeom>
          <a:noFill/>
          <a:ln w="9525">
            <a:noFill/>
            <a:miter lim="800000"/>
            <a:headEnd/>
            <a:tailEnd/>
          </a:ln>
        </p:spPr>
      </p:pic>
      <p:pic>
        <p:nvPicPr>
          <p:cNvPr id="105475" name="Picture 3"/>
          <p:cNvPicPr>
            <a:picLocks noChangeAspect="1" noChangeArrowheads="1"/>
          </p:cNvPicPr>
          <p:nvPr/>
        </p:nvPicPr>
        <p:blipFill>
          <a:blip r:embed="rId4" cstate="print"/>
          <a:srcRect/>
          <a:stretch>
            <a:fillRect/>
          </a:stretch>
        </p:blipFill>
        <p:spPr bwMode="auto">
          <a:xfrm>
            <a:off x="152400" y="3810000"/>
            <a:ext cx="8801100" cy="288676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475"/>
                                        </p:tgtEl>
                                        <p:attrNameLst>
                                          <p:attrName>style.visibility</p:attrName>
                                        </p:attrNameLst>
                                      </p:cBhvr>
                                      <p:to>
                                        <p:strVal val="visible"/>
                                      </p:to>
                                    </p:set>
                                    <p:animEffect transition="in" filter="fade">
                                      <p:cBhvr>
                                        <p:cTn id="7" dur="1000"/>
                                        <p:tgtEl>
                                          <p:spTgt spid="105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Responded to the Survey?</a:t>
            </a:r>
            <a:endParaRPr lang="en-US" dirty="0"/>
          </a:p>
        </p:txBody>
      </p:sp>
      <p:sp>
        <p:nvSpPr>
          <p:cNvPr id="5" name="TextBox 4"/>
          <p:cNvSpPr txBox="1"/>
          <p:nvPr/>
        </p:nvSpPr>
        <p:spPr>
          <a:xfrm>
            <a:off x="5029200" y="1219200"/>
            <a:ext cx="3429000" cy="369332"/>
          </a:xfrm>
          <a:prstGeom prst="rect">
            <a:avLst/>
          </a:prstGeom>
          <a:noFill/>
        </p:spPr>
        <p:txBody>
          <a:bodyPr wrap="square" rtlCol="0">
            <a:spAutoFit/>
          </a:bodyPr>
          <a:lstStyle/>
          <a:p>
            <a:r>
              <a:rPr lang="en-US" dirty="0" smtClean="0"/>
              <a:t>Experience of Respondents</a:t>
            </a:r>
            <a:endParaRPr lang="en-US" dirty="0"/>
          </a:p>
        </p:txBody>
      </p:sp>
      <p:sp>
        <p:nvSpPr>
          <p:cNvPr id="10" name="TextBox 9"/>
          <p:cNvSpPr txBox="1"/>
          <p:nvPr/>
        </p:nvSpPr>
        <p:spPr>
          <a:xfrm>
            <a:off x="762000" y="1066800"/>
            <a:ext cx="2895600" cy="369332"/>
          </a:xfrm>
          <a:prstGeom prst="rect">
            <a:avLst/>
          </a:prstGeom>
          <a:noFill/>
        </p:spPr>
        <p:txBody>
          <a:bodyPr wrap="square" rtlCol="0">
            <a:spAutoFit/>
          </a:bodyPr>
          <a:lstStyle/>
          <a:p>
            <a:r>
              <a:rPr lang="en-US" dirty="0" smtClean="0"/>
              <a:t>What Specializations?</a:t>
            </a:r>
            <a:endParaRPr lang="en-US" dirty="0"/>
          </a:p>
        </p:txBody>
      </p:sp>
      <p:sp>
        <p:nvSpPr>
          <p:cNvPr id="15" name="TextBox 14"/>
          <p:cNvSpPr txBox="1"/>
          <p:nvPr/>
        </p:nvSpPr>
        <p:spPr>
          <a:xfrm>
            <a:off x="6096000" y="4800600"/>
            <a:ext cx="2514600" cy="1477328"/>
          </a:xfrm>
          <a:prstGeom prst="rect">
            <a:avLst/>
          </a:prstGeom>
          <a:noFill/>
        </p:spPr>
        <p:txBody>
          <a:bodyPr wrap="square" rtlCol="0">
            <a:spAutoFit/>
          </a:bodyPr>
          <a:lstStyle/>
          <a:p>
            <a:r>
              <a:rPr lang="en-US" dirty="0" smtClean="0"/>
              <a:t>JRD Prediction</a:t>
            </a:r>
          </a:p>
          <a:p>
            <a:endParaRPr lang="en-US" dirty="0" smtClean="0"/>
          </a:p>
          <a:p>
            <a:r>
              <a:rPr lang="en-US" dirty="0" smtClean="0"/>
              <a:t>Number with Same Company will decline…..</a:t>
            </a:r>
            <a:endParaRPr lang="en-US" dirty="0"/>
          </a:p>
        </p:txBody>
      </p:sp>
      <p:pic>
        <p:nvPicPr>
          <p:cNvPr id="68610" name="Picture 2"/>
          <p:cNvPicPr>
            <a:picLocks noChangeAspect="1" noChangeArrowheads="1"/>
          </p:cNvPicPr>
          <p:nvPr/>
        </p:nvPicPr>
        <p:blipFill>
          <a:blip r:embed="rId3" cstate="print"/>
          <a:srcRect/>
          <a:stretch>
            <a:fillRect/>
          </a:stretch>
        </p:blipFill>
        <p:spPr bwMode="auto">
          <a:xfrm>
            <a:off x="609600" y="1447800"/>
            <a:ext cx="3271838" cy="3387958"/>
          </a:xfrm>
          <a:prstGeom prst="rect">
            <a:avLst/>
          </a:prstGeom>
          <a:noFill/>
          <a:ln w="9525">
            <a:noFill/>
            <a:miter lim="800000"/>
            <a:headEnd/>
            <a:tailEnd/>
          </a:ln>
        </p:spPr>
      </p:pic>
      <p:pic>
        <p:nvPicPr>
          <p:cNvPr id="4" name="Picture 3"/>
          <p:cNvPicPr>
            <a:picLocks noChangeAspect="1" noChangeArrowheads="1"/>
          </p:cNvPicPr>
          <p:nvPr/>
        </p:nvPicPr>
        <p:blipFill>
          <a:blip r:embed="rId4" cstate="print"/>
          <a:srcRect/>
          <a:stretch>
            <a:fillRect/>
          </a:stretch>
        </p:blipFill>
        <p:spPr bwMode="auto">
          <a:xfrm>
            <a:off x="4419600" y="1701800"/>
            <a:ext cx="4191000" cy="3098800"/>
          </a:xfrm>
          <a:prstGeom prst="rect">
            <a:avLst/>
          </a:prstGeom>
          <a:noFill/>
          <a:ln w="9525">
            <a:noFill/>
            <a:miter lim="800000"/>
            <a:headEnd/>
            <a:tailEnd/>
          </a:ln>
        </p:spPr>
      </p:pic>
      <p:sp>
        <p:nvSpPr>
          <p:cNvPr id="13" name="TextBox 12"/>
          <p:cNvSpPr txBox="1"/>
          <p:nvPr/>
        </p:nvSpPr>
        <p:spPr>
          <a:xfrm>
            <a:off x="4953000" y="1777425"/>
            <a:ext cx="1524000" cy="584775"/>
          </a:xfrm>
          <a:prstGeom prst="rect">
            <a:avLst/>
          </a:prstGeom>
          <a:noFill/>
        </p:spPr>
        <p:txBody>
          <a:bodyPr wrap="square" rtlCol="0">
            <a:spAutoFit/>
          </a:bodyPr>
          <a:lstStyle/>
          <a:p>
            <a:pPr algn="ctr"/>
            <a:r>
              <a:rPr lang="en-US" sz="1600" dirty="0" smtClean="0">
                <a:solidFill>
                  <a:srgbClr val="7030A0"/>
                </a:solidFill>
              </a:rPr>
              <a:t>Real Estate Professional</a:t>
            </a:r>
            <a:endParaRPr lang="en-US" sz="1600" dirty="0">
              <a:solidFill>
                <a:srgbClr val="7030A0"/>
              </a:solidFill>
            </a:endParaRPr>
          </a:p>
        </p:txBody>
      </p:sp>
      <p:sp>
        <p:nvSpPr>
          <p:cNvPr id="14" name="TextBox 13"/>
          <p:cNvSpPr txBox="1"/>
          <p:nvPr/>
        </p:nvSpPr>
        <p:spPr>
          <a:xfrm>
            <a:off x="6400800" y="2362200"/>
            <a:ext cx="914400" cy="381000"/>
          </a:xfrm>
          <a:prstGeom prst="rect">
            <a:avLst/>
          </a:prstGeom>
          <a:noFill/>
        </p:spPr>
        <p:txBody>
          <a:bodyPr wrap="square" rtlCol="0">
            <a:spAutoFit/>
          </a:bodyPr>
          <a:lstStyle/>
          <a:p>
            <a:r>
              <a:rPr lang="en-US" dirty="0" smtClean="0">
                <a:solidFill>
                  <a:srgbClr val="7030A0"/>
                </a:solidFill>
              </a:rPr>
              <a:t>Other</a:t>
            </a:r>
            <a:endParaRPr lang="en-US" dirty="0">
              <a:solidFill>
                <a:srgbClr val="7030A0"/>
              </a:solidFill>
            </a:endParaRPr>
          </a:p>
        </p:txBody>
      </p:sp>
      <p:sp>
        <p:nvSpPr>
          <p:cNvPr id="17" name="TextBox 16"/>
          <p:cNvSpPr txBox="1"/>
          <p:nvPr/>
        </p:nvSpPr>
        <p:spPr>
          <a:xfrm>
            <a:off x="7391400" y="2819400"/>
            <a:ext cx="1219200" cy="646331"/>
          </a:xfrm>
          <a:prstGeom prst="rect">
            <a:avLst/>
          </a:prstGeom>
          <a:noFill/>
        </p:spPr>
        <p:txBody>
          <a:bodyPr wrap="square" rtlCol="0">
            <a:spAutoFit/>
          </a:bodyPr>
          <a:lstStyle/>
          <a:p>
            <a:r>
              <a:rPr lang="en-US" dirty="0" smtClean="0">
                <a:solidFill>
                  <a:srgbClr val="7030A0"/>
                </a:solidFill>
              </a:rPr>
              <a:t>Same</a:t>
            </a:r>
          </a:p>
          <a:p>
            <a:r>
              <a:rPr lang="en-US" dirty="0" smtClean="0">
                <a:solidFill>
                  <a:srgbClr val="7030A0"/>
                </a:solidFill>
              </a:rPr>
              <a:t>Company</a:t>
            </a:r>
            <a:endParaRPr lang="en-US" dirty="0">
              <a:solidFill>
                <a:srgbClr val="7030A0"/>
              </a:solidFill>
            </a:endParaRPr>
          </a:p>
        </p:txBody>
      </p:sp>
      <p:sp>
        <p:nvSpPr>
          <p:cNvPr id="18" name="Oval 17"/>
          <p:cNvSpPr/>
          <p:nvPr/>
        </p:nvSpPr>
        <p:spPr bwMode="auto">
          <a:xfrm>
            <a:off x="914400" y="1676400"/>
            <a:ext cx="914400" cy="685800"/>
          </a:xfrm>
          <a:prstGeom prst="ellipse">
            <a:avLst/>
          </a:prstGeom>
          <a:noFill/>
          <a:ln w="50800" cap="flat" cmpd="thickThin"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19" name="Oval 18"/>
          <p:cNvSpPr/>
          <p:nvPr/>
        </p:nvSpPr>
        <p:spPr bwMode="auto">
          <a:xfrm>
            <a:off x="2362200" y="2590800"/>
            <a:ext cx="1295400" cy="838200"/>
          </a:xfrm>
          <a:prstGeom prst="ellipse">
            <a:avLst/>
          </a:prstGeom>
          <a:noFill/>
          <a:ln w="50800" cap="flat" cmpd="thickThin"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20" name="TextBox 19"/>
          <p:cNvSpPr txBox="1"/>
          <p:nvPr/>
        </p:nvSpPr>
        <p:spPr>
          <a:xfrm>
            <a:off x="1219200" y="6477000"/>
            <a:ext cx="4648200" cy="276999"/>
          </a:xfrm>
          <a:prstGeom prst="rect">
            <a:avLst/>
          </a:prstGeom>
          <a:noFill/>
        </p:spPr>
        <p:txBody>
          <a:bodyPr wrap="square" rtlCol="0">
            <a:spAutoFit/>
          </a:bodyPr>
          <a:lstStyle/>
          <a:p>
            <a:r>
              <a:rPr lang="en-US" sz="1200" dirty="0" smtClean="0"/>
              <a:t>Sources: </a:t>
            </a:r>
            <a:r>
              <a:rPr lang="en-US" sz="1200" dirty="0" err="1" smtClean="0"/>
              <a:t>JRDeLisle</a:t>
            </a:r>
            <a:r>
              <a:rPr lang="en-US" sz="1200" dirty="0" smtClean="0"/>
              <a:t>, IREM Survey Respondents</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Apartment, Hotel and Diversified REITs</a:t>
            </a:r>
            <a:endParaRPr lang="en-US" dirty="0"/>
          </a:p>
        </p:txBody>
      </p:sp>
      <p:pic>
        <p:nvPicPr>
          <p:cNvPr id="106498" name="Picture 2"/>
          <p:cNvPicPr>
            <a:picLocks noChangeAspect="1" noChangeArrowheads="1"/>
          </p:cNvPicPr>
          <p:nvPr/>
        </p:nvPicPr>
        <p:blipFill>
          <a:blip r:embed="rId3" cstate="print"/>
          <a:srcRect/>
          <a:stretch>
            <a:fillRect/>
          </a:stretch>
        </p:blipFill>
        <p:spPr bwMode="auto">
          <a:xfrm>
            <a:off x="152400" y="853440"/>
            <a:ext cx="8763000" cy="2804160"/>
          </a:xfrm>
          <a:prstGeom prst="rect">
            <a:avLst/>
          </a:prstGeom>
          <a:noFill/>
          <a:ln w="9525">
            <a:noFill/>
            <a:miter lim="800000"/>
            <a:headEnd/>
            <a:tailEnd/>
          </a:ln>
        </p:spPr>
      </p:pic>
      <p:pic>
        <p:nvPicPr>
          <p:cNvPr id="106499" name="Picture 3"/>
          <p:cNvPicPr>
            <a:picLocks noChangeAspect="1" noChangeArrowheads="1"/>
          </p:cNvPicPr>
          <p:nvPr/>
        </p:nvPicPr>
        <p:blipFill>
          <a:blip r:embed="rId4" cstate="print"/>
          <a:srcRect/>
          <a:stretch>
            <a:fillRect/>
          </a:stretch>
        </p:blipFill>
        <p:spPr bwMode="auto">
          <a:xfrm>
            <a:off x="152400" y="3657600"/>
            <a:ext cx="4495800" cy="2931655"/>
          </a:xfrm>
          <a:prstGeom prst="rect">
            <a:avLst/>
          </a:prstGeom>
          <a:noFill/>
          <a:ln w="9525">
            <a:noFill/>
            <a:miter lim="800000"/>
            <a:headEnd/>
            <a:tailEnd/>
          </a:ln>
        </p:spPr>
      </p:pic>
      <p:pic>
        <p:nvPicPr>
          <p:cNvPr id="106500" name="Picture 4"/>
          <p:cNvPicPr>
            <a:picLocks noChangeAspect="1" noChangeArrowheads="1"/>
          </p:cNvPicPr>
          <p:nvPr/>
        </p:nvPicPr>
        <p:blipFill>
          <a:blip r:embed="rId5" cstate="print"/>
          <a:srcRect/>
          <a:stretch>
            <a:fillRect/>
          </a:stretch>
        </p:blipFill>
        <p:spPr bwMode="auto">
          <a:xfrm>
            <a:off x="4724400" y="3657600"/>
            <a:ext cx="4227967" cy="2733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499"/>
                                        </p:tgtEl>
                                        <p:attrNameLst>
                                          <p:attrName>style.visibility</p:attrName>
                                        </p:attrNameLst>
                                      </p:cBhvr>
                                      <p:to>
                                        <p:strVal val="visible"/>
                                      </p:to>
                                    </p:set>
                                    <p:animEffect transition="in" filter="fade">
                                      <p:cBhvr>
                                        <p:cTn id="7" dur="1000"/>
                                        <p:tgtEl>
                                          <p:spTgt spid="1064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500"/>
                                        </p:tgtEl>
                                        <p:attrNameLst>
                                          <p:attrName>style.visibility</p:attrName>
                                        </p:attrNameLst>
                                      </p:cBhvr>
                                      <p:to>
                                        <p:strVal val="visible"/>
                                      </p:to>
                                    </p:set>
                                    <p:animEffect transition="in" filter="fade">
                                      <p:cBhvr>
                                        <p:cTn id="12" dur="1000"/>
                                        <p:tgtEl>
                                          <p:spTgt spid="106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 y="228600"/>
            <a:ext cx="7086600" cy="533400"/>
          </a:xfrm>
        </p:spPr>
        <p:txBody>
          <a:bodyPr>
            <a:normAutofit/>
          </a:bodyPr>
          <a:lstStyle/>
          <a:p>
            <a:pPr eaLnBrk="1" hangingPunct="1"/>
            <a:r>
              <a:rPr lang="en-US" dirty="0" smtClean="0"/>
              <a:t>Part III Summary: Real Estate Capital Markets</a:t>
            </a:r>
          </a:p>
        </p:txBody>
      </p:sp>
      <p:sp>
        <p:nvSpPr>
          <p:cNvPr id="28676" name="Rectangle 4"/>
          <p:cNvSpPr>
            <a:spLocks noGrp="1" noChangeArrowheads="1"/>
          </p:cNvSpPr>
          <p:nvPr>
            <p:ph sz="half" idx="2"/>
          </p:nvPr>
        </p:nvSpPr>
        <p:spPr>
          <a:xfrm>
            <a:off x="3124200" y="1219200"/>
            <a:ext cx="2362200" cy="4724400"/>
          </a:xfrm>
        </p:spPr>
        <p:txBody>
          <a:bodyPr/>
          <a:lstStyle/>
          <a:p>
            <a:pPr eaLnBrk="1" hangingPunct="1">
              <a:buFontTx/>
              <a:buNone/>
            </a:pPr>
            <a:r>
              <a:rPr lang="en-US" sz="2000" dirty="0" smtClean="0"/>
              <a:t>Real Estate Capital Market</a:t>
            </a:r>
          </a:p>
          <a:p>
            <a:pPr eaLnBrk="1" hangingPunct="1">
              <a:buFontTx/>
              <a:buNone/>
            </a:pPr>
            <a:endParaRPr lang="en-US" sz="2000" dirty="0" smtClean="0"/>
          </a:p>
          <a:p>
            <a:pPr eaLnBrk="1" hangingPunct="1"/>
            <a:r>
              <a:rPr lang="en-US" sz="2000" dirty="0" smtClean="0"/>
              <a:t>Still shut down; some activity increasing</a:t>
            </a:r>
          </a:p>
          <a:p>
            <a:pPr eaLnBrk="1" hangingPunct="1"/>
            <a:endParaRPr lang="en-US" sz="2000" dirty="0" smtClean="0"/>
          </a:p>
          <a:p>
            <a:pPr eaLnBrk="1" hangingPunct="1"/>
            <a:r>
              <a:rPr lang="en-US" sz="2000" dirty="0" smtClean="0"/>
              <a:t>Rising Cap rates, tighter credit, picky sources</a:t>
            </a:r>
          </a:p>
          <a:p>
            <a:pPr eaLnBrk="1" hangingPunct="1"/>
            <a:endParaRPr lang="en-US" sz="2000" dirty="0" smtClean="0"/>
          </a:p>
          <a:p>
            <a:pPr eaLnBrk="1" hangingPunct="1"/>
            <a:r>
              <a:rPr lang="en-US" sz="2000" dirty="0" smtClean="0"/>
              <a:t>Major challenge in de-levering </a:t>
            </a:r>
          </a:p>
        </p:txBody>
      </p:sp>
      <p:sp>
        <p:nvSpPr>
          <p:cNvPr id="28677" name="Rectangle 5"/>
          <p:cNvSpPr>
            <a:spLocks noChangeArrowheads="1"/>
          </p:cNvSpPr>
          <p:nvPr/>
        </p:nvSpPr>
        <p:spPr bwMode="auto">
          <a:xfrm>
            <a:off x="228600" y="1066800"/>
            <a:ext cx="2438400" cy="4724400"/>
          </a:xfrm>
          <a:prstGeom prst="rect">
            <a:avLst/>
          </a:prstGeom>
          <a:noFill/>
          <a:ln w="9525">
            <a:solidFill>
              <a:schemeClr val="tx1"/>
            </a:solidFill>
            <a:miter lim="800000"/>
            <a:headEnd/>
            <a:tailEnd/>
          </a:ln>
        </p:spPr>
        <p:txBody>
          <a:bodyPr anchor="ctr">
            <a:spAutoFit/>
          </a:bodyPr>
          <a:lstStyle/>
          <a:p>
            <a:pPr algn="ctr"/>
            <a:endParaRPr lang="en-US"/>
          </a:p>
        </p:txBody>
      </p:sp>
      <p:sp>
        <p:nvSpPr>
          <p:cNvPr id="28678" name="Rectangle 6"/>
          <p:cNvSpPr>
            <a:spLocks noChangeArrowheads="1"/>
          </p:cNvSpPr>
          <p:nvPr/>
        </p:nvSpPr>
        <p:spPr bwMode="auto">
          <a:xfrm>
            <a:off x="3048000" y="1066800"/>
            <a:ext cx="2514600" cy="4724400"/>
          </a:xfrm>
          <a:prstGeom prst="rect">
            <a:avLst/>
          </a:prstGeom>
          <a:noFill/>
          <a:ln w="9525">
            <a:solidFill>
              <a:schemeClr val="tx1"/>
            </a:solidFill>
            <a:miter lim="800000"/>
            <a:headEnd/>
            <a:tailEnd/>
          </a:ln>
        </p:spPr>
        <p:txBody>
          <a:bodyPr anchor="ctr">
            <a:spAutoFit/>
          </a:bodyPr>
          <a:lstStyle/>
          <a:p>
            <a:pPr algn="ctr"/>
            <a:endParaRPr lang="en-US"/>
          </a:p>
        </p:txBody>
      </p:sp>
      <p:sp>
        <p:nvSpPr>
          <p:cNvPr id="28679" name="AutoShape 7"/>
          <p:cNvSpPr>
            <a:spLocks noChangeArrowheads="1"/>
          </p:cNvSpPr>
          <p:nvPr/>
        </p:nvSpPr>
        <p:spPr bwMode="auto">
          <a:xfrm>
            <a:off x="2590800" y="3048000"/>
            <a:ext cx="762000" cy="609600"/>
          </a:xfrm>
          <a:prstGeom prst="leftRightArrow">
            <a:avLst>
              <a:gd name="adj1" fmla="val 50000"/>
              <a:gd name="adj2" fmla="val 25000"/>
            </a:avLst>
          </a:prstGeom>
          <a:solidFill>
            <a:srgbClr val="FF6600"/>
          </a:solidFill>
          <a:ln w="9525">
            <a:solidFill>
              <a:srgbClr val="333333"/>
            </a:solidFill>
            <a:miter lim="800000"/>
            <a:headEnd/>
            <a:tailEnd/>
          </a:ln>
        </p:spPr>
        <p:txBody>
          <a:bodyPr anchor="ctr">
            <a:spAutoFit/>
          </a:bodyPr>
          <a:lstStyle/>
          <a:p>
            <a:pPr algn="ctr"/>
            <a:endParaRPr lang="en-US"/>
          </a:p>
        </p:txBody>
      </p:sp>
      <p:sp>
        <p:nvSpPr>
          <p:cNvPr id="13" name="Rectangle 3"/>
          <p:cNvSpPr>
            <a:spLocks noGrp="1" noChangeArrowheads="1"/>
          </p:cNvSpPr>
          <p:nvPr>
            <p:ph sz="half" idx="1"/>
          </p:nvPr>
        </p:nvSpPr>
        <p:spPr>
          <a:xfrm>
            <a:off x="228600" y="1219200"/>
            <a:ext cx="2438400" cy="4724400"/>
          </a:xfrm>
        </p:spPr>
        <p:txBody>
          <a:bodyPr/>
          <a:lstStyle/>
          <a:p>
            <a:pPr eaLnBrk="1" hangingPunct="1">
              <a:buFontTx/>
              <a:buNone/>
            </a:pPr>
            <a:r>
              <a:rPr lang="en-US" sz="2000" dirty="0" smtClean="0">
                <a:solidFill>
                  <a:schemeClr val="bg1">
                    <a:lumMod val="40000"/>
                    <a:lumOff val="60000"/>
                  </a:schemeClr>
                </a:solidFill>
              </a:rPr>
              <a:t>Macro-economic Environment</a:t>
            </a:r>
          </a:p>
          <a:p>
            <a:pPr eaLnBrk="1" hangingPunct="1">
              <a:buFontTx/>
              <a:buNone/>
            </a:pPr>
            <a:endParaRPr lang="en-US" sz="2000" dirty="0" smtClean="0">
              <a:solidFill>
                <a:schemeClr val="bg1">
                  <a:lumMod val="40000"/>
                  <a:lumOff val="60000"/>
                </a:schemeClr>
              </a:solidFill>
            </a:endParaRPr>
          </a:p>
          <a:p>
            <a:pPr eaLnBrk="1" hangingPunct="1"/>
            <a:r>
              <a:rPr lang="en-US" sz="2000" dirty="0" smtClean="0">
                <a:solidFill>
                  <a:schemeClr val="bg1">
                    <a:lumMod val="40000"/>
                    <a:lumOff val="60000"/>
                  </a:schemeClr>
                </a:solidFill>
              </a:rPr>
              <a:t>Economy showing some signs of turning</a:t>
            </a:r>
          </a:p>
          <a:p>
            <a:pPr eaLnBrk="1" hangingPunct="1"/>
            <a:endParaRPr lang="en-US" sz="2000" dirty="0" smtClean="0">
              <a:solidFill>
                <a:schemeClr val="bg1">
                  <a:lumMod val="40000"/>
                  <a:lumOff val="60000"/>
                </a:schemeClr>
              </a:solidFill>
            </a:endParaRPr>
          </a:p>
          <a:p>
            <a:pPr eaLnBrk="1" hangingPunct="1"/>
            <a:r>
              <a:rPr lang="en-US" sz="2000" dirty="0" smtClean="0">
                <a:solidFill>
                  <a:schemeClr val="bg1">
                    <a:lumMod val="40000"/>
                    <a:lumOff val="60000"/>
                  </a:schemeClr>
                </a:solidFill>
              </a:rPr>
              <a:t>Businesses struggling, credit tight</a:t>
            </a:r>
          </a:p>
          <a:p>
            <a:pPr eaLnBrk="1" hangingPunct="1"/>
            <a:endParaRPr lang="en-US" sz="2000" dirty="0" smtClean="0">
              <a:solidFill>
                <a:schemeClr val="bg1">
                  <a:lumMod val="40000"/>
                  <a:lumOff val="60000"/>
                </a:schemeClr>
              </a:solidFill>
            </a:endParaRPr>
          </a:p>
          <a:p>
            <a:pPr eaLnBrk="1" hangingPunct="1"/>
            <a:r>
              <a:rPr lang="en-US" sz="2000" dirty="0" smtClean="0">
                <a:solidFill>
                  <a:schemeClr val="bg1">
                    <a:lumMod val="40000"/>
                    <a:lumOff val="60000"/>
                  </a:schemeClr>
                </a:solidFill>
              </a:rPr>
              <a:t>Consumers bearish</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a:xfrm>
            <a:off x="228600" y="381000"/>
            <a:ext cx="7086600" cy="533400"/>
          </a:xfrm>
        </p:spPr>
        <p:txBody>
          <a:bodyPr/>
          <a:lstStyle/>
          <a:p>
            <a:r>
              <a:rPr lang="en-US" dirty="0" smtClean="0"/>
              <a:t>Commercial Market Fundamentals</a:t>
            </a:r>
          </a:p>
        </p:txBody>
      </p:sp>
      <p:graphicFrame>
        <p:nvGraphicFramePr>
          <p:cNvPr id="3" name="Object 2"/>
          <p:cNvGraphicFramePr>
            <a:graphicFrameLocks noChangeAspect="1"/>
          </p:cNvGraphicFramePr>
          <p:nvPr/>
        </p:nvGraphicFramePr>
        <p:xfrm>
          <a:off x="76200" y="1219200"/>
          <a:ext cx="4010025" cy="3089275"/>
        </p:xfrm>
        <a:graphic>
          <a:graphicData uri="http://schemas.openxmlformats.org/presentationml/2006/ole">
            <p:oleObj spid="_x0000_s1026" name="Chart" r:id="rId4" imgW="6553085" imgH="5048298" progId="MSGraph.Chart.8">
              <p:embed followColorScheme="full"/>
            </p:oleObj>
          </a:graphicData>
        </a:graphic>
      </p:graphicFrame>
      <p:sp>
        <p:nvSpPr>
          <p:cNvPr id="1029" name="Text Box 28"/>
          <p:cNvSpPr txBox="1">
            <a:spLocks noChangeArrowheads="1"/>
          </p:cNvSpPr>
          <p:nvPr/>
        </p:nvSpPr>
        <p:spPr bwMode="auto">
          <a:xfrm>
            <a:off x="3962400" y="2251075"/>
            <a:ext cx="1211263" cy="461963"/>
          </a:xfrm>
          <a:prstGeom prst="rect">
            <a:avLst/>
          </a:prstGeom>
          <a:noFill/>
          <a:ln w="9525">
            <a:noFill/>
            <a:miter lim="800000"/>
            <a:headEnd/>
            <a:tailEnd/>
          </a:ln>
        </p:spPr>
        <p:txBody>
          <a:bodyPr>
            <a:spAutoFit/>
          </a:bodyPr>
          <a:lstStyle/>
          <a:p>
            <a:r>
              <a:rPr lang="en-US" sz="1200"/>
              <a:t>Downtown Office</a:t>
            </a:r>
          </a:p>
        </p:txBody>
      </p:sp>
      <p:sp>
        <p:nvSpPr>
          <p:cNvPr id="1030" name="Text Box 29"/>
          <p:cNvSpPr txBox="1">
            <a:spLocks noChangeArrowheads="1"/>
          </p:cNvSpPr>
          <p:nvPr/>
        </p:nvSpPr>
        <p:spPr bwMode="auto">
          <a:xfrm>
            <a:off x="3962400" y="1641475"/>
            <a:ext cx="1106488" cy="461963"/>
          </a:xfrm>
          <a:prstGeom prst="rect">
            <a:avLst/>
          </a:prstGeom>
          <a:noFill/>
          <a:ln w="9525">
            <a:noFill/>
            <a:miter lim="800000"/>
            <a:headEnd/>
            <a:tailEnd/>
          </a:ln>
        </p:spPr>
        <p:txBody>
          <a:bodyPr>
            <a:spAutoFit/>
          </a:bodyPr>
          <a:lstStyle/>
          <a:p>
            <a:r>
              <a:rPr lang="en-US" sz="1200"/>
              <a:t>Suburban Office</a:t>
            </a:r>
          </a:p>
        </p:txBody>
      </p:sp>
      <p:sp>
        <p:nvSpPr>
          <p:cNvPr id="1031" name="Text Box 30"/>
          <p:cNvSpPr txBox="1">
            <a:spLocks noChangeArrowheads="1"/>
          </p:cNvSpPr>
          <p:nvPr/>
        </p:nvSpPr>
        <p:spPr bwMode="auto">
          <a:xfrm>
            <a:off x="3962400" y="2708275"/>
            <a:ext cx="1106488" cy="276225"/>
          </a:xfrm>
          <a:prstGeom prst="rect">
            <a:avLst/>
          </a:prstGeom>
          <a:noFill/>
          <a:ln w="9525">
            <a:noFill/>
            <a:miter lim="800000"/>
            <a:headEnd/>
            <a:tailEnd/>
          </a:ln>
        </p:spPr>
        <p:txBody>
          <a:bodyPr>
            <a:spAutoFit/>
          </a:bodyPr>
          <a:lstStyle/>
          <a:p>
            <a:r>
              <a:rPr lang="en-US" sz="1200"/>
              <a:t>Industrial</a:t>
            </a:r>
          </a:p>
        </p:txBody>
      </p:sp>
      <p:sp>
        <p:nvSpPr>
          <p:cNvPr id="1032" name="Text Box 32"/>
          <p:cNvSpPr txBox="1">
            <a:spLocks noChangeArrowheads="1"/>
          </p:cNvSpPr>
          <p:nvPr/>
        </p:nvSpPr>
        <p:spPr bwMode="auto">
          <a:xfrm>
            <a:off x="3962400" y="3165475"/>
            <a:ext cx="1106488" cy="276225"/>
          </a:xfrm>
          <a:prstGeom prst="rect">
            <a:avLst/>
          </a:prstGeom>
          <a:noFill/>
          <a:ln w="9525">
            <a:noFill/>
            <a:miter lim="800000"/>
            <a:headEnd/>
            <a:tailEnd/>
          </a:ln>
        </p:spPr>
        <p:txBody>
          <a:bodyPr>
            <a:spAutoFit/>
          </a:bodyPr>
          <a:lstStyle/>
          <a:p>
            <a:r>
              <a:rPr lang="en-US" sz="1200"/>
              <a:t>Apartments</a:t>
            </a:r>
          </a:p>
        </p:txBody>
      </p:sp>
      <p:sp>
        <p:nvSpPr>
          <p:cNvPr id="8" name="Text Box 33"/>
          <p:cNvSpPr txBox="1">
            <a:spLocks noChangeArrowheads="1"/>
          </p:cNvSpPr>
          <p:nvPr/>
        </p:nvSpPr>
        <p:spPr bwMode="auto">
          <a:xfrm>
            <a:off x="3581400" y="6400800"/>
            <a:ext cx="3962400" cy="246063"/>
          </a:xfrm>
          <a:prstGeom prst="rect">
            <a:avLst/>
          </a:prstGeom>
          <a:noFill/>
          <a:ln w="9525">
            <a:noFill/>
            <a:miter lim="800000"/>
            <a:headEnd/>
            <a:tailEnd/>
          </a:ln>
          <a:effectLst/>
        </p:spPr>
        <p:txBody>
          <a:bodyPr>
            <a:spAutoFit/>
          </a:bodyPr>
          <a:lstStyle/>
          <a:p>
            <a:pPr>
              <a:defRPr/>
            </a:pPr>
            <a:r>
              <a:rPr lang="en-US" sz="1000" dirty="0">
                <a:effectLst>
                  <a:outerShdw blurRad="38100" dist="38100" dir="2700000" algn="tl">
                    <a:srgbClr val="000000"/>
                  </a:outerShdw>
                </a:effectLst>
                <a:latin typeface="Arial" charset="0"/>
                <a:cs typeface="Arial" charset="0"/>
              </a:rPr>
              <a:t>Source:  </a:t>
            </a:r>
            <a:r>
              <a:rPr lang="en-US" sz="1000" dirty="0" err="1">
                <a:effectLst>
                  <a:outerShdw blurRad="38100" dist="38100" dir="2700000" algn="tl">
                    <a:srgbClr val="000000"/>
                  </a:outerShdw>
                </a:effectLst>
                <a:latin typeface="Arial" charset="0"/>
                <a:cs typeface="Arial" charset="0"/>
              </a:rPr>
              <a:t>Torto</a:t>
            </a:r>
            <a:r>
              <a:rPr lang="en-US" sz="1000" dirty="0">
                <a:effectLst>
                  <a:outerShdw blurRad="38100" dist="38100" dir="2700000" algn="tl">
                    <a:srgbClr val="000000"/>
                  </a:outerShdw>
                </a:effectLst>
                <a:latin typeface="Arial" charset="0"/>
                <a:cs typeface="Arial" charset="0"/>
              </a:rPr>
              <a:t> Wheaton Research, REIS, 2009 Emerging Trends</a:t>
            </a:r>
          </a:p>
        </p:txBody>
      </p:sp>
      <p:sp>
        <p:nvSpPr>
          <p:cNvPr id="1034" name="Text Box 39"/>
          <p:cNvSpPr txBox="1">
            <a:spLocks noChangeArrowheads="1"/>
          </p:cNvSpPr>
          <p:nvPr/>
        </p:nvSpPr>
        <p:spPr bwMode="auto">
          <a:xfrm>
            <a:off x="3962400" y="2936875"/>
            <a:ext cx="1106488" cy="276225"/>
          </a:xfrm>
          <a:prstGeom prst="rect">
            <a:avLst/>
          </a:prstGeom>
          <a:noFill/>
          <a:ln w="9525">
            <a:noFill/>
            <a:miter lim="800000"/>
            <a:headEnd/>
            <a:tailEnd/>
          </a:ln>
        </p:spPr>
        <p:txBody>
          <a:bodyPr>
            <a:spAutoFit/>
          </a:bodyPr>
          <a:lstStyle/>
          <a:p>
            <a:r>
              <a:rPr lang="en-US" sz="1200"/>
              <a:t>Retail</a:t>
            </a:r>
          </a:p>
        </p:txBody>
      </p:sp>
      <p:sp>
        <p:nvSpPr>
          <p:cNvPr id="1035" name="TextBox 9"/>
          <p:cNvSpPr txBox="1">
            <a:spLocks noChangeArrowheads="1"/>
          </p:cNvSpPr>
          <p:nvPr/>
        </p:nvSpPr>
        <p:spPr bwMode="auto">
          <a:xfrm>
            <a:off x="838200" y="990600"/>
            <a:ext cx="1985963" cy="461963"/>
          </a:xfrm>
          <a:prstGeom prst="rect">
            <a:avLst/>
          </a:prstGeom>
          <a:noFill/>
          <a:ln w="9525">
            <a:noFill/>
            <a:miter lim="800000"/>
            <a:headEnd/>
            <a:tailEnd/>
          </a:ln>
        </p:spPr>
        <p:txBody>
          <a:bodyPr wrap="none">
            <a:spAutoFit/>
          </a:bodyPr>
          <a:lstStyle/>
          <a:p>
            <a:r>
              <a:rPr lang="en-US" sz="2400">
                <a:latin typeface="+mj-lt"/>
              </a:rPr>
              <a:t>Vacancy Rates</a:t>
            </a:r>
          </a:p>
        </p:txBody>
      </p:sp>
      <p:graphicFrame>
        <p:nvGraphicFramePr>
          <p:cNvPr id="11" name="Object 3"/>
          <p:cNvGraphicFramePr>
            <a:graphicFrameLocks noChangeAspect="1"/>
          </p:cNvGraphicFramePr>
          <p:nvPr/>
        </p:nvGraphicFramePr>
        <p:xfrm>
          <a:off x="4152900" y="3429000"/>
          <a:ext cx="4229100" cy="3022600"/>
        </p:xfrm>
        <a:graphic>
          <a:graphicData uri="http://schemas.openxmlformats.org/presentationml/2006/ole">
            <p:oleObj spid="_x0000_s1027" name="Chart" r:id="rId5" imgW="6553085" imgH="5048298" progId="MSGraph.Chart.8">
              <p:embed followColorScheme="full"/>
            </p:oleObj>
          </a:graphicData>
        </a:graphic>
      </p:graphicFrame>
      <p:sp>
        <p:nvSpPr>
          <p:cNvPr id="1036" name="Text Box 24"/>
          <p:cNvSpPr txBox="1">
            <a:spLocks noChangeArrowheads="1"/>
          </p:cNvSpPr>
          <p:nvPr/>
        </p:nvSpPr>
        <p:spPr bwMode="auto">
          <a:xfrm>
            <a:off x="8261350" y="5486400"/>
            <a:ext cx="882650" cy="276225"/>
          </a:xfrm>
          <a:prstGeom prst="rect">
            <a:avLst/>
          </a:prstGeom>
          <a:noFill/>
          <a:ln w="9525">
            <a:noFill/>
            <a:miter lim="800000"/>
            <a:headEnd/>
            <a:tailEnd/>
          </a:ln>
        </p:spPr>
        <p:txBody>
          <a:bodyPr>
            <a:spAutoFit/>
          </a:bodyPr>
          <a:lstStyle/>
          <a:p>
            <a:r>
              <a:rPr lang="en-US" sz="1200"/>
              <a:t>Office</a:t>
            </a:r>
          </a:p>
        </p:txBody>
      </p:sp>
      <p:sp>
        <p:nvSpPr>
          <p:cNvPr id="1037" name="Text Box 25"/>
          <p:cNvSpPr txBox="1">
            <a:spLocks noChangeArrowheads="1"/>
          </p:cNvSpPr>
          <p:nvPr/>
        </p:nvSpPr>
        <p:spPr bwMode="auto">
          <a:xfrm>
            <a:off x="8337550" y="5029200"/>
            <a:ext cx="806450" cy="276225"/>
          </a:xfrm>
          <a:prstGeom prst="rect">
            <a:avLst/>
          </a:prstGeom>
          <a:noFill/>
          <a:ln w="9525">
            <a:noFill/>
            <a:miter lim="800000"/>
            <a:headEnd/>
            <a:tailEnd/>
          </a:ln>
        </p:spPr>
        <p:txBody>
          <a:bodyPr>
            <a:spAutoFit/>
          </a:bodyPr>
          <a:lstStyle/>
          <a:p>
            <a:r>
              <a:rPr lang="en-US" sz="1200"/>
              <a:t>Industrial</a:t>
            </a:r>
          </a:p>
        </p:txBody>
      </p:sp>
      <p:sp>
        <p:nvSpPr>
          <p:cNvPr id="1038" name="Text Box 26"/>
          <p:cNvSpPr txBox="1">
            <a:spLocks noChangeArrowheads="1"/>
          </p:cNvSpPr>
          <p:nvPr/>
        </p:nvSpPr>
        <p:spPr bwMode="auto">
          <a:xfrm>
            <a:off x="8337550" y="5791200"/>
            <a:ext cx="806450" cy="276225"/>
          </a:xfrm>
          <a:prstGeom prst="rect">
            <a:avLst/>
          </a:prstGeom>
          <a:noFill/>
          <a:ln w="9525">
            <a:noFill/>
            <a:miter lim="800000"/>
            <a:headEnd/>
            <a:tailEnd/>
          </a:ln>
        </p:spPr>
        <p:txBody>
          <a:bodyPr>
            <a:spAutoFit/>
          </a:bodyPr>
          <a:lstStyle/>
          <a:p>
            <a:r>
              <a:rPr lang="en-US" sz="1200"/>
              <a:t>Retail</a:t>
            </a:r>
          </a:p>
        </p:txBody>
      </p:sp>
      <p:sp>
        <p:nvSpPr>
          <p:cNvPr id="1039" name="Text Box 27"/>
          <p:cNvSpPr txBox="1">
            <a:spLocks noChangeArrowheads="1"/>
          </p:cNvSpPr>
          <p:nvPr/>
        </p:nvSpPr>
        <p:spPr bwMode="auto">
          <a:xfrm>
            <a:off x="8229600" y="4648200"/>
            <a:ext cx="1066800" cy="276225"/>
          </a:xfrm>
          <a:prstGeom prst="rect">
            <a:avLst/>
          </a:prstGeom>
          <a:noFill/>
          <a:ln w="9525">
            <a:noFill/>
            <a:miter lim="800000"/>
            <a:headEnd/>
            <a:tailEnd/>
          </a:ln>
        </p:spPr>
        <p:txBody>
          <a:bodyPr>
            <a:spAutoFit/>
          </a:bodyPr>
          <a:lstStyle/>
          <a:p>
            <a:r>
              <a:rPr lang="en-US" sz="1200"/>
              <a:t>Apartments</a:t>
            </a:r>
          </a:p>
        </p:txBody>
      </p:sp>
      <p:cxnSp>
        <p:nvCxnSpPr>
          <p:cNvPr id="1040" name="Straight Connector 16"/>
          <p:cNvCxnSpPr>
            <a:cxnSpLocks noChangeShapeType="1"/>
          </p:cNvCxnSpPr>
          <p:nvPr/>
        </p:nvCxnSpPr>
        <p:spPr bwMode="auto">
          <a:xfrm rot="5400000" flipH="1" flipV="1">
            <a:off x="1982788" y="2590800"/>
            <a:ext cx="2741612" cy="1588"/>
          </a:xfrm>
          <a:prstGeom prst="line">
            <a:avLst/>
          </a:prstGeom>
          <a:noFill/>
          <a:ln w="25400" algn="ctr">
            <a:solidFill>
              <a:srgbClr val="00FF00"/>
            </a:solidFill>
            <a:round/>
            <a:headEnd/>
            <a:tailEnd type="triangle" w="med" len="med"/>
          </a:ln>
        </p:spPr>
      </p:cxnSp>
      <p:cxnSp>
        <p:nvCxnSpPr>
          <p:cNvPr id="1041" name="Straight Connector 17"/>
          <p:cNvCxnSpPr>
            <a:cxnSpLocks noChangeShapeType="1"/>
          </p:cNvCxnSpPr>
          <p:nvPr/>
        </p:nvCxnSpPr>
        <p:spPr bwMode="auto">
          <a:xfrm rot="5400000" flipH="1" flipV="1">
            <a:off x="6096001" y="4800600"/>
            <a:ext cx="2590800" cy="3175"/>
          </a:xfrm>
          <a:prstGeom prst="line">
            <a:avLst/>
          </a:prstGeom>
          <a:noFill/>
          <a:ln w="25400" algn="ctr">
            <a:solidFill>
              <a:srgbClr val="00FF00"/>
            </a:solidFill>
            <a:round/>
            <a:headEnd/>
            <a:tailEnd type="triangle" w="med" len="med"/>
          </a:ln>
        </p:spPr>
      </p:cxnSp>
      <p:sp>
        <p:nvSpPr>
          <p:cNvPr id="1042" name="TextBox 18"/>
          <p:cNvSpPr txBox="1">
            <a:spLocks noChangeArrowheads="1"/>
          </p:cNvSpPr>
          <p:nvPr/>
        </p:nvSpPr>
        <p:spPr bwMode="auto">
          <a:xfrm>
            <a:off x="5257800" y="2895600"/>
            <a:ext cx="2584450" cy="461963"/>
          </a:xfrm>
          <a:prstGeom prst="rect">
            <a:avLst/>
          </a:prstGeom>
          <a:noFill/>
          <a:ln w="9525">
            <a:noFill/>
            <a:miter lim="800000"/>
            <a:headEnd/>
            <a:tailEnd/>
          </a:ln>
        </p:spPr>
        <p:txBody>
          <a:bodyPr wrap="none">
            <a:spAutoFit/>
          </a:bodyPr>
          <a:lstStyle/>
          <a:p>
            <a:r>
              <a:rPr lang="en-US" sz="2400" dirty="0">
                <a:latin typeface="+mj-lt"/>
              </a:rPr>
              <a:t>Development (</a:t>
            </a:r>
            <a:r>
              <a:rPr lang="en-US" sz="2400" dirty="0" err="1">
                <a:latin typeface="+mj-lt"/>
              </a:rPr>
              <a:t>msf</a:t>
            </a:r>
            <a:r>
              <a:rPr lang="en-US" sz="2400" dirty="0">
                <a:latin typeface="+mj-lt"/>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oleChartEl type="series" lvl="1"/>
                                          </p:spTgt>
                                        </p:tgtEl>
                                        <p:attrNameLst>
                                          <p:attrName>style.visibility</p:attrName>
                                        </p:attrNameLst>
                                      </p:cBhvr>
                                      <p:to>
                                        <p:strVal val="visible"/>
                                      </p:to>
                                    </p:set>
                                    <p:animEffect transition="in" filter="wipe(left)">
                                      <p:cBhvr>
                                        <p:cTn id="7" dur="500"/>
                                        <p:tgtEl>
                                          <p:spTgt spid="3">
                                            <p:oleChartEl type="series" lvl="1"/>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oleChartEl type="series" lvl="2"/>
                                          </p:spTgt>
                                        </p:tgtEl>
                                        <p:attrNameLst>
                                          <p:attrName>style.visibility</p:attrName>
                                        </p:attrNameLst>
                                      </p:cBhvr>
                                      <p:to>
                                        <p:strVal val="visible"/>
                                      </p:to>
                                    </p:set>
                                    <p:animEffect transition="in" filter="wipe(left)">
                                      <p:cBhvr>
                                        <p:cTn id="10" dur="500"/>
                                        <p:tgtEl>
                                          <p:spTgt spid="3">
                                            <p:oleChartEl type="series" lvl="2"/>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oleChartEl type="series" lvl="3"/>
                                          </p:spTgt>
                                        </p:tgtEl>
                                        <p:attrNameLst>
                                          <p:attrName>style.visibility</p:attrName>
                                        </p:attrNameLst>
                                      </p:cBhvr>
                                      <p:to>
                                        <p:strVal val="visible"/>
                                      </p:to>
                                    </p:set>
                                    <p:animEffect transition="in" filter="wipe(left)">
                                      <p:cBhvr>
                                        <p:cTn id="13" dur="500"/>
                                        <p:tgtEl>
                                          <p:spTgt spid="3">
                                            <p:oleChartEl type="series" lvl="3"/>
                                          </p:spTgt>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
                                            <p:oleChartEl type="series" lvl="4"/>
                                          </p:spTgt>
                                        </p:tgtEl>
                                        <p:attrNameLst>
                                          <p:attrName>style.visibility</p:attrName>
                                        </p:attrNameLst>
                                      </p:cBhvr>
                                      <p:to>
                                        <p:strVal val="visible"/>
                                      </p:to>
                                    </p:set>
                                    <p:animEffect transition="in" filter="wipe(left)">
                                      <p:cBhvr>
                                        <p:cTn id="17" dur="500"/>
                                        <p:tgtEl>
                                          <p:spTgt spid="3">
                                            <p:oleChartEl type="series" lvl="4"/>
                                          </p:spTgt>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
                                            <p:oleChartEl type="series" lvl="5"/>
                                          </p:spTgt>
                                        </p:tgtEl>
                                        <p:attrNameLst>
                                          <p:attrName>style.visibility</p:attrName>
                                        </p:attrNameLst>
                                      </p:cBhvr>
                                      <p:to>
                                        <p:strVal val="visible"/>
                                      </p:to>
                                    </p:set>
                                    <p:animEffect transition="in" filter="wipe(left)">
                                      <p:cBhvr>
                                        <p:cTn id="21" dur="500"/>
                                        <p:tgtEl>
                                          <p:spTgt spid="3">
                                            <p:oleChartEl type="series" lvl="5"/>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42"/>
                                        </p:tgtEl>
                                        <p:attrNameLst>
                                          <p:attrName>style.visibility</p:attrName>
                                        </p:attrNameLst>
                                      </p:cBhvr>
                                      <p:to>
                                        <p:strVal val="visible"/>
                                      </p:to>
                                    </p:set>
                                    <p:animEffect transition="in" filter="fade">
                                      <p:cBhvr>
                                        <p:cTn id="26" dur="1000"/>
                                        <p:tgtEl>
                                          <p:spTgt spid="104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oleChartEl type="gridLegend"/>
                                          </p:spTgt>
                                        </p:tgtEl>
                                        <p:attrNameLst>
                                          <p:attrName>style.visibility</p:attrName>
                                        </p:attrNameLst>
                                      </p:cBhvr>
                                      <p:to>
                                        <p:strVal val="visible"/>
                                      </p:to>
                                    </p:set>
                                    <p:animEffect transition="in" filter="wipe(left)">
                                      <p:cBhvr>
                                        <p:cTn id="31" dur="500"/>
                                        <p:tgtEl>
                                          <p:spTgt spid="11">
                                            <p:oleChartEl type="gridLegend"/>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oleChartEl type="series" lvl="1"/>
                                          </p:spTgt>
                                        </p:tgtEl>
                                        <p:attrNameLst>
                                          <p:attrName>style.visibility</p:attrName>
                                        </p:attrNameLst>
                                      </p:cBhvr>
                                      <p:to>
                                        <p:strVal val="visible"/>
                                      </p:to>
                                    </p:set>
                                    <p:animEffect transition="in" filter="wipe(left)">
                                      <p:cBhvr>
                                        <p:cTn id="36" dur="500"/>
                                        <p:tgtEl>
                                          <p:spTgt spid="11">
                                            <p:oleChartEl type="series" lvl="1"/>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
                                            <p:oleChartEl type="series" lvl="2"/>
                                          </p:spTgt>
                                        </p:tgtEl>
                                        <p:attrNameLst>
                                          <p:attrName>style.visibility</p:attrName>
                                        </p:attrNameLst>
                                      </p:cBhvr>
                                      <p:to>
                                        <p:strVal val="visible"/>
                                      </p:to>
                                    </p:set>
                                    <p:animEffect transition="in" filter="wipe(left)">
                                      <p:cBhvr>
                                        <p:cTn id="39" dur="500"/>
                                        <p:tgtEl>
                                          <p:spTgt spid="11">
                                            <p:oleChartEl type="series" lvl="2"/>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1">
                                            <p:oleChartEl type="series" lvl="3"/>
                                          </p:spTgt>
                                        </p:tgtEl>
                                        <p:attrNameLst>
                                          <p:attrName>style.visibility</p:attrName>
                                        </p:attrNameLst>
                                      </p:cBhvr>
                                      <p:to>
                                        <p:strVal val="visible"/>
                                      </p:to>
                                    </p:set>
                                    <p:animEffect transition="in" filter="wipe(left)">
                                      <p:cBhvr>
                                        <p:cTn id="42" dur="500"/>
                                        <p:tgtEl>
                                          <p:spTgt spid="11">
                                            <p:oleChartEl type="series" lvl="3"/>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1">
                                            <p:oleChartEl type="series" lvl="4"/>
                                          </p:spTgt>
                                        </p:tgtEl>
                                        <p:attrNameLst>
                                          <p:attrName>style.visibility</p:attrName>
                                        </p:attrNameLst>
                                      </p:cBhvr>
                                      <p:to>
                                        <p:strVal val="visible"/>
                                      </p:to>
                                    </p:set>
                                    <p:animEffect transition="in" filter="wipe(left)">
                                      <p:cBhvr>
                                        <p:cTn id="45" dur="500"/>
                                        <p:tgtEl>
                                          <p:spTgt spid="11">
                                            <p:oleChartEl type="series" lvl="4"/>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 grpId="0" bld="series"/>
      <p:bldOleChart spid="11" grpId="0" uiExpand="1" bld="series"/>
      <p:bldP spid="104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2"/>
          <p:cNvSpPr>
            <a:spLocks noChangeShapeType="1"/>
          </p:cNvSpPr>
          <p:nvPr/>
        </p:nvSpPr>
        <p:spPr bwMode="auto">
          <a:xfrm>
            <a:off x="1752600" y="5791200"/>
            <a:ext cx="4819650" cy="0"/>
          </a:xfrm>
          <a:prstGeom prst="line">
            <a:avLst/>
          </a:prstGeom>
          <a:noFill/>
          <a:ln w="9525">
            <a:solidFill>
              <a:srgbClr val="FFFF00"/>
            </a:solidFill>
            <a:round/>
            <a:headEnd/>
            <a:tailEnd/>
          </a:ln>
        </p:spPr>
        <p:txBody>
          <a:bodyPr/>
          <a:lstStyle/>
          <a:p>
            <a:endParaRPr lang="en-US">
              <a:latin typeface="+mj-lt"/>
            </a:endParaRPr>
          </a:p>
        </p:txBody>
      </p:sp>
      <p:sp>
        <p:nvSpPr>
          <p:cNvPr id="18435" name="Freeform 3"/>
          <p:cNvSpPr>
            <a:spLocks/>
          </p:cNvSpPr>
          <p:nvPr/>
        </p:nvSpPr>
        <p:spPr bwMode="auto">
          <a:xfrm>
            <a:off x="3392488" y="3502025"/>
            <a:ext cx="2778125" cy="782638"/>
          </a:xfrm>
          <a:custGeom>
            <a:avLst/>
            <a:gdLst>
              <a:gd name="T0" fmla="*/ 2147483647 w 1924"/>
              <a:gd name="T1" fmla="*/ 2147483647 h 559"/>
              <a:gd name="T2" fmla="*/ 2147483647 w 1924"/>
              <a:gd name="T3" fmla="*/ 2147483647 h 559"/>
              <a:gd name="T4" fmla="*/ 2147483647 w 1924"/>
              <a:gd name="T5" fmla="*/ 2147483647 h 559"/>
              <a:gd name="T6" fmla="*/ 2147483647 w 1924"/>
              <a:gd name="T7" fmla="*/ 2147483647 h 559"/>
              <a:gd name="T8" fmla="*/ 2147483647 w 1924"/>
              <a:gd name="T9" fmla="*/ 0 h 559"/>
              <a:gd name="T10" fmla="*/ 2147483647 w 1924"/>
              <a:gd name="T11" fmla="*/ 0 h 559"/>
              <a:gd name="T12" fmla="*/ 2147483647 w 1924"/>
              <a:gd name="T13" fmla="*/ 2147483647 h 559"/>
              <a:gd name="T14" fmla="*/ 2147483647 w 1924"/>
              <a:gd name="T15" fmla="*/ 2147483647 h 559"/>
              <a:gd name="T16" fmla="*/ 2147483647 w 1924"/>
              <a:gd name="T17" fmla="*/ 2147483647 h 559"/>
              <a:gd name="T18" fmla="*/ 2147483647 w 1924"/>
              <a:gd name="T19" fmla="*/ 2147483647 h 559"/>
              <a:gd name="T20" fmla="*/ 2147483647 w 1924"/>
              <a:gd name="T21" fmla="*/ 2147483647 h 559"/>
              <a:gd name="T22" fmla="*/ 2147483647 w 1924"/>
              <a:gd name="T23" fmla="*/ 2147483647 h 559"/>
              <a:gd name="T24" fmla="*/ 2147483647 w 1924"/>
              <a:gd name="T25" fmla="*/ 2147483647 h 559"/>
              <a:gd name="T26" fmla="*/ 2147483647 w 1924"/>
              <a:gd name="T27" fmla="*/ 2147483647 h 559"/>
              <a:gd name="T28" fmla="*/ 0 w 1924"/>
              <a:gd name="T29" fmla="*/ 2147483647 h 5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4"/>
              <a:gd name="T46" fmla="*/ 0 h 559"/>
              <a:gd name="T47" fmla="*/ 1924 w 1924"/>
              <a:gd name="T48" fmla="*/ 559 h 5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4" h="559">
                <a:moveTo>
                  <a:pt x="1923" y="129"/>
                </a:moveTo>
                <a:lnTo>
                  <a:pt x="1791" y="82"/>
                </a:lnTo>
                <a:lnTo>
                  <a:pt x="1659" y="45"/>
                </a:lnTo>
                <a:lnTo>
                  <a:pt x="1384" y="4"/>
                </a:lnTo>
                <a:lnTo>
                  <a:pt x="1248" y="0"/>
                </a:lnTo>
                <a:lnTo>
                  <a:pt x="1179" y="0"/>
                </a:lnTo>
                <a:lnTo>
                  <a:pt x="1111" y="4"/>
                </a:lnTo>
                <a:lnTo>
                  <a:pt x="844" y="43"/>
                </a:lnTo>
                <a:lnTo>
                  <a:pt x="593" y="119"/>
                </a:lnTo>
                <a:lnTo>
                  <a:pt x="474" y="172"/>
                </a:lnTo>
                <a:lnTo>
                  <a:pt x="361" y="232"/>
                </a:lnTo>
                <a:lnTo>
                  <a:pt x="257" y="300"/>
                </a:lnTo>
                <a:lnTo>
                  <a:pt x="162" y="378"/>
                </a:lnTo>
                <a:lnTo>
                  <a:pt x="76" y="464"/>
                </a:lnTo>
                <a:lnTo>
                  <a:pt x="0" y="558"/>
                </a:lnTo>
              </a:path>
            </a:pathLst>
          </a:custGeom>
          <a:noFill/>
          <a:ln w="31750">
            <a:solidFill>
              <a:srgbClr val="42FFFF"/>
            </a:solidFill>
            <a:round/>
            <a:headEnd/>
            <a:tailEnd/>
          </a:ln>
        </p:spPr>
        <p:txBody>
          <a:bodyPr/>
          <a:lstStyle/>
          <a:p>
            <a:endParaRPr lang="en-US">
              <a:latin typeface="+mj-lt"/>
            </a:endParaRPr>
          </a:p>
        </p:txBody>
      </p:sp>
      <p:sp>
        <p:nvSpPr>
          <p:cNvPr id="18436" name="Freeform 4"/>
          <p:cNvSpPr>
            <a:spLocks/>
          </p:cNvSpPr>
          <p:nvPr/>
        </p:nvSpPr>
        <p:spPr bwMode="auto">
          <a:xfrm>
            <a:off x="1909763" y="4232275"/>
            <a:ext cx="1527175" cy="561975"/>
          </a:xfrm>
          <a:custGeom>
            <a:avLst/>
            <a:gdLst>
              <a:gd name="T0" fmla="*/ 0 w 1059"/>
              <a:gd name="T1" fmla="*/ 2147483647 h 402"/>
              <a:gd name="T2" fmla="*/ 2147483647 w 1059"/>
              <a:gd name="T3" fmla="*/ 2147483647 h 402"/>
              <a:gd name="T4" fmla="*/ 2147483647 w 1059"/>
              <a:gd name="T5" fmla="*/ 2147483647 h 402"/>
              <a:gd name="T6" fmla="*/ 2147483647 w 1059"/>
              <a:gd name="T7" fmla="*/ 2147483647 h 402"/>
              <a:gd name="T8" fmla="*/ 2147483647 w 1059"/>
              <a:gd name="T9" fmla="*/ 2147483647 h 402"/>
              <a:gd name="T10" fmla="*/ 2147483647 w 1059"/>
              <a:gd name="T11" fmla="*/ 2147483647 h 402"/>
              <a:gd name="T12" fmla="*/ 2147483647 w 1059"/>
              <a:gd name="T13" fmla="*/ 2147483647 h 402"/>
              <a:gd name="T14" fmla="*/ 2147483647 w 1059"/>
              <a:gd name="T15" fmla="*/ 2147483647 h 402"/>
              <a:gd name="T16" fmla="*/ 2147483647 w 1059"/>
              <a:gd name="T17" fmla="*/ 0 h 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9"/>
              <a:gd name="T28" fmla="*/ 0 h 402"/>
              <a:gd name="T29" fmla="*/ 1059 w 1059"/>
              <a:gd name="T30" fmla="*/ 402 h 4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9" h="402">
                <a:moveTo>
                  <a:pt x="0" y="401"/>
                </a:moveTo>
                <a:lnTo>
                  <a:pt x="176" y="390"/>
                </a:lnTo>
                <a:lnTo>
                  <a:pt x="344" y="366"/>
                </a:lnTo>
                <a:lnTo>
                  <a:pt x="502" y="329"/>
                </a:lnTo>
                <a:lnTo>
                  <a:pt x="647" y="282"/>
                </a:lnTo>
                <a:lnTo>
                  <a:pt x="778" y="224"/>
                </a:lnTo>
                <a:lnTo>
                  <a:pt x="892" y="157"/>
                </a:lnTo>
                <a:lnTo>
                  <a:pt x="986" y="81"/>
                </a:lnTo>
                <a:lnTo>
                  <a:pt x="1058" y="0"/>
                </a:lnTo>
              </a:path>
            </a:pathLst>
          </a:custGeom>
          <a:noFill/>
          <a:ln w="31750">
            <a:solidFill>
              <a:srgbClr val="42FFFF"/>
            </a:solidFill>
            <a:round/>
            <a:headEnd/>
            <a:tailEnd/>
          </a:ln>
        </p:spPr>
        <p:txBody>
          <a:bodyPr/>
          <a:lstStyle/>
          <a:p>
            <a:endParaRPr lang="en-US">
              <a:latin typeface="+mj-lt"/>
            </a:endParaRPr>
          </a:p>
        </p:txBody>
      </p:sp>
      <p:sp>
        <p:nvSpPr>
          <p:cNvPr id="18437" name="Text Box 6"/>
          <p:cNvSpPr txBox="1">
            <a:spLocks noChangeArrowheads="1"/>
          </p:cNvSpPr>
          <p:nvPr/>
        </p:nvSpPr>
        <p:spPr bwMode="auto">
          <a:xfrm>
            <a:off x="3733800" y="3962400"/>
            <a:ext cx="823913" cy="196850"/>
          </a:xfrm>
          <a:prstGeom prst="rect">
            <a:avLst/>
          </a:prstGeom>
          <a:noFill/>
          <a:ln w="9525">
            <a:noFill/>
            <a:miter lim="800000"/>
            <a:headEnd/>
            <a:tailEnd/>
          </a:ln>
        </p:spPr>
        <p:txBody>
          <a:bodyPr lIns="0" tIns="0" rIns="0" bIns="0"/>
          <a:lstStyle/>
          <a:p>
            <a:pPr defTabSz="409575">
              <a:buClr>
                <a:srgbClr val="FFFFFF"/>
              </a:buClr>
              <a:buSzPct val="90000"/>
              <a:buFont typeface="Monotype Sorts" pitchFamily="2" charset="2"/>
              <a:buNone/>
            </a:pPr>
            <a:r>
              <a:rPr lang="en-US" sz="1300">
                <a:solidFill>
                  <a:srgbClr val="FFFF00"/>
                </a:solidFill>
                <a:latin typeface="+mj-lt"/>
              </a:rPr>
              <a:t>Rising Rents</a:t>
            </a:r>
            <a:endParaRPr lang="en-US" sz="2200">
              <a:latin typeface="+mj-lt"/>
            </a:endParaRPr>
          </a:p>
        </p:txBody>
      </p:sp>
      <p:sp>
        <p:nvSpPr>
          <p:cNvPr id="18438" name="Line 7"/>
          <p:cNvSpPr>
            <a:spLocks noChangeShapeType="1"/>
          </p:cNvSpPr>
          <p:nvPr/>
        </p:nvSpPr>
        <p:spPr bwMode="auto">
          <a:xfrm flipH="1">
            <a:off x="1676400" y="1736725"/>
            <a:ext cx="17463" cy="4054475"/>
          </a:xfrm>
          <a:prstGeom prst="line">
            <a:avLst/>
          </a:prstGeom>
          <a:noFill/>
          <a:ln w="19050">
            <a:solidFill>
              <a:srgbClr val="FFFF00"/>
            </a:solidFill>
            <a:round/>
            <a:headEnd/>
            <a:tailEnd/>
          </a:ln>
        </p:spPr>
        <p:txBody>
          <a:bodyPr/>
          <a:lstStyle/>
          <a:p>
            <a:endParaRPr lang="en-US">
              <a:latin typeface="+mj-lt"/>
            </a:endParaRPr>
          </a:p>
        </p:txBody>
      </p:sp>
      <p:sp>
        <p:nvSpPr>
          <p:cNvPr id="18439" name="Freeform 10"/>
          <p:cNvSpPr>
            <a:spLocks/>
          </p:cNvSpPr>
          <p:nvPr/>
        </p:nvSpPr>
        <p:spPr bwMode="auto">
          <a:xfrm>
            <a:off x="3306763" y="2584450"/>
            <a:ext cx="2547937" cy="1811338"/>
          </a:xfrm>
          <a:custGeom>
            <a:avLst/>
            <a:gdLst>
              <a:gd name="T0" fmla="*/ 2147483647 w 1767"/>
              <a:gd name="T1" fmla="*/ 2147483647 h 1293"/>
              <a:gd name="T2" fmla="*/ 2147483647 w 1767"/>
              <a:gd name="T3" fmla="*/ 2147483647 h 1293"/>
              <a:gd name="T4" fmla="*/ 2147483647 w 1767"/>
              <a:gd name="T5" fmla="*/ 2147483647 h 1293"/>
              <a:gd name="T6" fmla="*/ 2147483647 w 1767"/>
              <a:gd name="T7" fmla="*/ 2147483647 h 1293"/>
              <a:gd name="T8" fmla="*/ 2147483647 w 1767"/>
              <a:gd name="T9" fmla="*/ 0 h 1293"/>
              <a:gd name="T10" fmla="*/ 2147483647 w 1767"/>
              <a:gd name="T11" fmla="*/ 0 h 1293"/>
              <a:gd name="T12" fmla="*/ 2147483647 w 1767"/>
              <a:gd name="T13" fmla="*/ 2147483647 h 1293"/>
              <a:gd name="T14" fmla="*/ 2147483647 w 1767"/>
              <a:gd name="T15" fmla="*/ 2147483647 h 1293"/>
              <a:gd name="T16" fmla="*/ 2147483647 w 1767"/>
              <a:gd name="T17" fmla="*/ 2147483647 h 1293"/>
              <a:gd name="T18" fmla="*/ 2147483647 w 1767"/>
              <a:gd name="T19" fmla="*/ 2147483647 h 1293"/>
              <a:gd name="T20" fmla="*/ 2147483647 w 1767"/>
              <a:gd name="T21" fmla="*/ 2147483647 h 1293"/>
              <a:gd name="T22" fmla="*/ 2147483647 w 1767"/>
              <a:gd name="T23" fmla="*/ 2147483647 h 1293"/>
              <a:gd name="T24" fmla="*/ 2147483647 w 1767"/>
              <a:gd name="T25" fmla="*/ 2147483647 h 1293"/>
              <a:gd name="T26" fmla="*/ 2147483647 w 1767"/>
              <a:gd name="T27" fmla="*/ 2147483647 h 1293"/>
              <a:gd name="T28" fmla="*/ 0 w 1767"/>
              <a:gd name="T29" fmla="*/ 2147483647 h 12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67"/>
              <a:gd name="T46" fmla="*/ 0 h 1293"/>
              <a:gd name="T47" fmla="*/ 1767 w 1767"/>
              <a:gd name="T48" fmla="*/ 1293 h 12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67" h="1293">
                <a:moveTo>
                  <a:pt x="1766" y="298"/>
                </a:moveTo>
                <a:lnTo>
                  <a:pt x="1646" y="190"/>
                </a:lnTo>
                <a:lnTo>
                  <a:pt x="1524" y="104"/>
                </a:lnTo>
                <a:lnTo>
                  <a:pt x="1272" y="9"/>
                </a:lnTo>
                <a:lnTo>
                  <a:pt x="1147" y="0"/>
                </a:lnTo>
                <a:lnTo>
                  <a:pt x="1084" y="0"/>
                </a:lnTo>
                <a:lnTo>
                  <a:pt x="1021" y="9"/>
                </a:lnTo>
                <a:lnTo>
                  <a:pt x="776" y="99"/>
                </a:lnTo>
                <a:lnTo>
                  <a:pt x="545" y="275"/>
                </a:lnTo>
                <a:lnTo>
                  <a:pt x="436" y="398"/>
                </a:lnTo>
                <a:lnTo>
                  <a:pt x="332" y="539"/>
                </a:lnTo>
                <a:lnTo>
                  <a:pt x="237" y="696"/>
                </a:lnTo>
                <a:lnTo>
                  <a:pt x="149" y="877"/>
                </a:lnTo>
                <a:lnTo>
                  <a:pt x="70" y="1075"/>
                </a:lnTo>
                <a:lnTo>
                  <a:pt x="0" y="1292"/>
                </a:lnTo>
              </a:path>
            </a:pathLst>
          </a:custGeom>
          <a:noFill/>
          <a:ln w="31750">
            <a:solidFill>
              <a:srgbClr val="42FFFF"/>
            </a:solidFill>
            <a:round/>
            <a:headEnd/>
            <a:tailEnd/>
          </a:ln>
        </p:spPr>
        <p:txBody>
          <a:bodyPr/>
          <a:lstStyle/>
          <a:p>
            <a:endParaRPr lang="en-US">
              <a:latin typeface="+mj-lt"/>
            </a:endParaRPr>
          </a:p>
        </p:txBody>
      </p:sp>
      <p:sp>
        <p:nvSpPr>
          <p:cNvPr id="18440" name="Freeform 11"/>
          <p:cNvSpPr>
            <a:spLocks/>
          </p:cNvSpPr>
          <p:nvPr/>
        </p:nvSpPr>
        <p:spPr bwMode="auto">
          <a:xfrm>
            <a:off x="3503613" y="1600200"/>
            <a:ext cx="1743075" cy="2236788"/>
          </a:xfrm>
          <a:custGeom>
            <a:avLst/>
            <a:gdLst>
              <a:gd name="T0" fmla="*/ 2147483647 w 1208"/>
              <a:gd name="T1" fmla="*/ 2147483647 h 1597"/>
              <a:gd name="T2" fmla="*/ 2147483647 w 1208"/>
              <a:gd name="T3" fmla="*/ 2147483647 h 1597"/>
              <a:gd name="T4" fmla="*/ 2147483647 w 1208"/>
              <a:gd name="T5" fmla="*/ 2147483647 h 1597"/>
              <a:gd name="T6" fmla="*/ 2147483647 w 1208"/>
              <a:gd name="T7" fmla="*/ 2147483647 h 1597"/>
              <a:gd name="T8" fmla="*/ 2147483647 w 1208"/>
              <a:gd name="T9" fmla="*/ 0 h 1597"/>
              <a:gd name="T10" fmla="*/ 2147483647 w 1208"/>
              <a:gd name="T11" fmla="*/ 0 h 1597"/>
              <a:gd name="T12" fmla="*/ 2147483647 w 1208"/>
              <a:gd name="T13" fmla="*/ 2147483647 h 1597"/>
              <a:gd name="T14" fmla="*/ 2147483647 w 1208"/>
              <a:gd name="T15" fmla="*/ 2147483647 h 1597"/>
              <a:gd name="T16" fmla="*/ 2147483647 w 1208"/>
              <a:gd name="T17" fmla="*/ 2147483647 h 1597"/>
              <a:gd name="T18" fmla="*/ 2147483647 w 1208"/>
              <a:gd name="T19" fmla="*/ 2147483647 h 1597"/>
              <a:gd name="T20" fmla="*/ 2147483647 w 1208"/>
              <a:gd name="T21" fmla="*/ 2147483647 h 1597"/>
              <a:gd name="T22" fmla="*/ 2147483647 w 1208"/>
              <a:gd name="T23" fmla="*/ 2147483647 h 1597"/>
              <a:gd name="T24" fmla="*/ 2147483647 w 1208"/>
              <a:gd name="T25" fmla="*/ 2147483647 h 1597"/>
              <a:gd name="T26" fmla="*/ 2147483647 w 1208"/>
              <a:gd name="T27" fmla="*/ 2147483647 h 1597"/>
              <a:gd name="T28" fmla="*/ 0 w 1208"/>
              <a:gd name="T29" fmla="*/ 2147483647 h 15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8"/>
              <a:gd name="T46" fmla="*/ 0 h 1597"/>
              <a:gd name="T47" fmla="*/ 1208 w 1208"/>
              <a:gd name="T48" fmla="*/ 1597 h 15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8" h="1597">
                <a:moveTo>
                  <a:pt x="1207" y="368"/>
                </a:moveTo>
                <a:lnTo>
                  <a:pt x="1125" y="234"/>
                </a:lnTo>
                <a:lnTo>
                  <a:pt x="1042" y="129"/>
                </a:lnTo>
                <a:lnTo>
                  <a:pt x="869" y="11"/>
                </a:lnTo>
                <a:lnTo>
                  <a:pt x="784" y="0"/>
                </a:lnTo>
                <a:lnTo>
                  <a:pt x="740" y="0"/>
                </a:lnTo>
                <a:lnTo>
                  <a:pt x="698" y="11"/>
                </a:lnTo>
                <a:lnTo>
                  <a:pt x="530" y="122"/>
                </a:lnTo>
                <a:lnTo>
                  <a:pt x="372" y="340"/>
                </a:lnTo>
                <a:lnTo>
                  <a:pt x="298" y="492"/>
                </a:lnTo>
                <a:lnTo>
                  <a:pt x="227" y="664"/>
                </a:lnTo>
                <a:lnTo>
                  <a:pt x="162" y="860"/>
                </a:lnTo>
                <a:lnTo>
                  <a:pt x="102" y="1083"/>
                </a:lnTo>
                <a:lnTo>
                  <a:pt x="48" y="1328"/>
                </a:lnTo>
                <a:lnTo>
                  <a:pt x="0" y="1596"/>
                </a:lnTo>
              </a:path>
            </a:pathLst>
          </a:custGeom>
          <a:noFill/>
          <a:ln w="31750">
            <a:solidFill>
              <a:srgbClr val="42FFFF"/>
            </a:solidFill>
            <a:round/>
            <a:headEnd/>
            <a:tailEnd/>
          </a:ln>
        </p:spPr>
        <p:txBody>
          <a:bodyPr/>
          <a:lstStyle/>
          <a:p>
            <a:endParaRPr lang="en-US">
              <a:latin typeface="+mj-lt"/>
            </a:endParaRPr>
          </a:p>
        </p:txBody>
      </p:sp>
      <p:grpSp>
        <p:nvGrpSpPr>
          <p:cNvPr id="2" name="Group 18"/>
          <p:cNvGrpSpPr>
            <a:grpSpLocks/>
          </p:cNvGrpSpPr>
          <p:nvPr/>
        </p:nvGrpSpPr>
        <p:grpSpPr bwMode="auto">
          <a:xfrm>
            <a:off x="5181600" y="2057400"/>
            <a:ext cx="749300" cy="593725"/>
            <a:chOff x="4097" y="2511"/>
            <a:chExt cx="520" cy="424"/>
          </a:xfrm>
        </p:grpSpPr>
        <p:sp>
          <p:nvSpPr>
            <p:cNvPr id="18458" name="Freeform 19"/>
            <p:cNvSpPr>
              <a:spLocks/>
            </p:cNvSpPr>
            <p:nvPr/>
          </p:nvSpPr>
          <p:spPr bwMode="auto">
            <a:xfrm>
              <a:off x="4097" y="2511"/>
              <a:ext cx="219" cy="424"/>
            </a:xfrm>
            <a:custGeom>
              <a:avLst/>
              <a:gdLst>
                <a:gd name="T0" fmla="*/ 218 w 219"/>
                <a:gd name="T1" fmla="*/ 105 h 424"/>
                <a:gd name="T2" fmla="*/ 218 w 219"/>
                <a:gd name="T3" fmla="*/ 317 h 424"/>
                <a:gd name="T4" fmla="*/ 181 w 219"/>
                <a:gd name="T5" fmla="*/ 317 h 424"/>
                <a:gd name="T6" fmla="*/ 181 w 219"/>
                <a:gd name="T7" fmla="*/ 423 h 424"/>
                <a:gd name="T8" fmla="*/ 0 w 219"/>
                <a:gd name="T9" fmla="*/ 210 h 424"/>
                <a:gd name="T10" fmla="*/ 181 w 219"/>
                <a:gd name="T11" fmla="*/ 0 h 424"/>
                <a:gd name="T12" fmla="*/ 181 w 219"/>
                <a:gd name="T13" fmla="*/ 105 h 424"/>
                <a:gd name="T14" fmla="*/ 218 w 219"/>
                <a:gd name="T15" fmla="*/ 105 h 424"/>
                <a:gd name="T16" fmla="*/ 218 w 219"/>
                <a:gd name="T17" fmla="*/ 105 h 4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9"/>
                <a:gd name="T28" fmla="*/ 0 h 424"/>
                <a:gd name="T29" fmla="*/ 219 w 219"/>
                <a:gd name="T30" fmla="*/ 424 h 4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9" h="424">
                  <a:moveTo>
                    <a:pt x="218" y="105"/>
                  </a:moveTo>
                  <a:lnTo>
                    <a:pt x="218" y="317"/>
                  </a:lnTo>
                  <a:lnTo>
                    <a:pt x="181" y="317"/>
                  </a:lnTo>
                  <a:lnTo>
                    <a:pt x="181" y="423"/>
                  </a:lnTo>
                  <a:lnTo>
                    <a:pt x="0" y="210"/>
                  </a:lnTo>
                  <a:lnTo>
                    <a:pt x="181" y="0"/>
                  </a:lnTo>
                  <a:lnTo>
                    <a:pt x="181" y="105"/>
                  </a:lnTo>
                  <a:lnTo>
                    <a:pt x="218" y="105"/>
                  </a:lnTo>
                </a:path>
              </a:pathLst>
            </a:custGeom>
            <a:solidFill>
              <a:srgbClr val="8F8F8F"/>
            </a:solidFill>
            <a:ln w="9525">
              <a:solidFill>
                <a:srgbClr val="000000"/>
              </a:solidFill>
              <a:round/>
              <a:headEnd/>
              <a:tailEnd/>
            </a:ln>
          </p:spPr>
          <p:txBody>
            <a:bodyPr/>
            <a:lstStyle/>
            <a:p>
              <a:endParaRPr lang="en-US">
                <a:latin typeface="+mj-lt"/>
              </a:endParaRPr>
            </a:p>
          </p:txBody>
        </p:sp>
        <p:sp>
          <p:nvSpPr>
            <p:cNvPr id="18459" name="Freeform 20"/>
            <p:cNvSpPr>
              <a:spLocks/>
            </p:cNvSpPr>
            <p:nvPr/>
          </p:nvSpPr>
          <p:spPr bwMode="auto">
            <a:xfrm>
              <a:off x="4335" y="2616"/>
              <a:ext cx="72" cy="213"/>
            </a:xfrm>
            <a:custGeom>
              <a:avLst/>
              <a:gdLst>
                <a:gd name="T0" fmla="*/ 0 w 72"/>
                <a:gd name="T1" fmla="*/ 0 h 213"/>
                <a:gd name="T2" fmla="*/ 0 w 72"/>
                <a:gd name="T3" fmla="*/ 212 h 213"/>
                <a:gd name="T4" fmla="*/ 71 w 72"/>
                <a:gd name="T5" fmla="*/ 212 h 213"/>
                <a:gd name="T6" fmla="*/ 71 w 72"/>
                <a:gd name="T7" fmla="*/ 0 h 213"/>
                <a:gd name="T8" fmla="*/ 0 w 72"/>
                <a:gd name="T9" fmla="*/ 0 h 213"/>
                <a:gd name="T10" fmla="*/ 0 w 72"/>
                <a:gd name="T11" fmla="*/ 0 h 213"/>
                <a:gd name="T12" fmla="*/ 0 60000 65536"/>
                <a:gd name="T13" fmla="*/ 0 60000 65536"/>
                <a:gd name="T14" fmla="*/ 0 60000 65536"/>
                <a:gd name="T15" fmla="*/ 0 60000 65536"/>
                <a:gd name="T16" fmla="*/ 0 60000 65536"/>
                <a:gd name="T17" fmla="*/ 0 60000 65536"/>
                <a:gd name="T18" fmla="*/ 0 w 72"/>
                <a:gd name="T19" fmla="*/ 0 h 213"/>
                <a:gd name="T20" fmla="*/ 72 w 72"/>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72" h="213">
                  <a:moveTo>
                    <a:pt x="0" y="0"/>
                  </a:moveTo>
                  <a:lnTo>
                    <a:pt x="0" y="212"/>
                  </a:lnTo>
                  <a:lnTo>
                    <a:pt x="71" y="212"/>
                  </a:lnTo>
                  <a:lnTo>
                    <a:pt x="71" y="0"/>
                  </a:lnTo>
                  <a:lnTo>
                    <a:pt x="0" y="0"/>
                  </a:lnTo>
                </a:path>
              </a:pathLst>
            </a:custGeom>
            <a:solidFill>
              <a:srgbClr val="8F8F8F"/>
            </a:solidFill>
            <a:ln w="9525">
              <a:solidFill>
                <a:srgbClr val="000000"/>
              </a:solidFill>
              <a:round/>
              <a:headEnd/>
              <a:tailEnd/>
            </a:ln>
          </p:spPr>
          <p:txBody>
            <a:bodyPr/>
            <a:lstStyle/>
            <a:p>
              <a:endParaRPr lang="en-US">
                <a:latin typeface="+mj-lt"/>
              </a:endParaRPr>
            </a:p>
          </p:txBody>
        </p:sp>
        <p:sp>
          <p:nvSpPr>
            <p:cNvPr id="18460" name="Freeform 21"/>
            <p:cNvSpPr>
              <a:spLocks/>
            </p:cNvSpPr>
            <p:nvPr/>
          </p:nvSpPr>
          <p:spPr bwMode="auto">
            <a:xfrm>
              <a:off x="4436" y="2616"/>
              <a:ext cx="56" cy="213"/>
            </a:xfrm>
            <a:custGeom>
              <a:avLst/>
              <a:gdLst>
                <a:gd name="T0" fmla="*/ 0 w 56"/>
                <a:gd name="T1" fmla="*/ 0 h 213"/>
                <a:gd name="T2" fmla="*/ 0 w 56"/>
                <a:gd name="T3" fmla="*/ 212 h 213"/>
                <a:gd name="T4" fmla="*/ 55 w 56"/>
                <a:gd name="T5" fmla="*/ 212 h 213"/>
                <a:gd name="T6" fmla="*/ 55 w 56"/>
                <a:gd name="T7" fmla="*/ 0 h 213"/>
                <a:gd name="T8" fmla="*/ 0 w 56"/>
                <a:gd name="T9" fmla="*/ 0 h 213"/>
                <a:gd name="T10" fmla="*/ 0 w 56"/>
                <a:gd name="T11" fmla="*/ 0 h 213"/>
                <a:gd name="T12" fmla="*/ 0 60000 65536"/>
                <a:gd name="T13" fmla="*/ 0 60000 65536"/>
                <a:gd name="T14" fmla="*/ 0 60000 65536"/>
                <a:gd name="T15" fmla="*/ 0 60000 65536"/>
                <a:gd name="T16" fmla="*/ 0 60000 65536"/>
                <a:gd name="T17" fmla="*/ 0 60000 65536"/>
                <a:gd name="T18" fmla="*/ 0 w 56"/>
                <a:gd name="T19" fmla="*/ 0 h 213"/>
                <a:gd name="T20" fmla="*/ 56 w 56"/>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56" h="213">
                  <a:moveTo>
                    <a:pt x="0" y="0"/>
                  </a:moveTo>
                  <a:lnTo>
                    <a:pt x="0" y="212"/>
                  </a:lnTo>
                  <a:lnTo>
                    <a:pt x="55" y="212"/>
                  </a:lnTo>
                  <a:lnTo>
                    <a:pt x="55" y="0"/>
                  </a:lnTo>
                  <a:lnTo>
                    <a:pt x="0" y="0"/>
                  </a:lnTo>
                </a:path>
              </a:pathLst>
            </a:custGeom>
            <a:solidFill>
              <a:srgbClr val="8F8F8F"/>
            </a:solidFill>
            <a:ln w="9525">
              <a:solidFill>
                <a:srgbClr val="000000"/>
              </a:solidFill>
              <a:round/>
              <a:headEnd/>
              <a:tailEnd/>
            </a:ln>
          </p:spPr>
          <p:txBody>
            <a:bodyPr/>
            <a:lstStyle/>
            <a:p>
              <a:endParaRPr lang="en-US">
                <a:latin typeface="+mj-lt"/>
              </a:endParaRPr>
            </a:p>
          </p:txBody>
        </p:sp>
        <p:sp>
          <p:nvSpPr>
            <p:cNvPr id="18461" name="Freeform 22"/>
            <p:cNvSpPr>
              <a:spLocks/>
            </p:cNvSpPr>
            <p:nvPr/>
          </p:nvSpPr>
          <p:spPr bwMode="auto">
            <a:xfrm>
              <a:off x="4522" y="2616"/>
              <a:ext cx="36" cy="213"/>
            </a:xfrm>
            <a:custGeom>
              <a:avLst/>
              <a:gdLst>
                <a:gd name="T0" fmla="*/ 0 w 36"/>
                <a:gd name="T1" fmla="*/ 0 h 213"/>
                <a:gd name="T2" fmla="*/ 0 w 36"/>
                <a:gd name="T3" fmla="*/ 212 h 213"/>
                <a:gd name="T4" fmla="*/ 35 w 36"/>
                <a:gd name="T5" fmla="*/ 212 h 213"/>
                <a:gd name="T6" fmla="*/ 35 w 36"/>
                <a:gd name="T7" fmla="*/ 0 h 213"/>
                <a:gd name="T8" fmla="*/ 0 w 36"/>
                <a:gd name="T9" fmla="*/ 0 h 213"/>
                <a:gd name="T10" fmla="*/ 0 w 36"/>
                <a:gd name="T11" fmla="*/ 0 h 213"/>
                <a:gd name="T12" fmla="*/ 0 60000 65536"/>
                <a:gd name="T13" fmla="*/ 0 60000 65536"/>
                <a:gd name="T14" fmla="*/ 0 60000 65536"/>
                <a:gd name="T15" fmla="*/ 0 60000 65536"/>
                <a:gd name="T16" fmla="*/ 0 60000 65536"/>
                <a:gd name="T17" fmla="*/ 0 60000 65536"/>
                <a:gd name="T18" fmla="*/ 0 w 36"/>
                <a:gd name="T19" fmla="*/ 0 h 213"/>
                <a:gd name="T20" fmla="*/ 36 w 36"/>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36" h="213">
                  <a:moveTo>
                    <a:pt x="0" y="0"/>
                  </a:moveTo>
                  <a:lnTo>
                    <a:pt x="0" y="212"/>
                  </a:lnTo>
                  <a:lnTo>
                    <a:pt x="35" y="212"/>
                  </a:lnTo>
                  <a:lnTo>
                    <a:pt x="35" y="0"/>
                  </a:lnTo>
                  <a:lnTo>
                    <a:pt x="0" y="0"/>
                  </a:lnTo>
                </a:path>
              </a:pathLst>
            </a:custGeom>
            <a:solidFill>
              <a:srgbClr val="8F8F8F"/>
            </a:solidFill>
            <a:ln w="9525">
              <a:solidFill>
                <a:srgbClr val="000000"/>
              </a:solidFill>
              <a:round/>
              <a:headEnd/>
              <a:tailEnd/>
            </a:ln>
          </p:spPr>
          <p:txBody>
            <a:bodyPr/>
            <a:lstStyle/>
            <a:p>
              <a:endParaRPr lang="en-US">
                <a:latin typeface="+mj-lt"/>
              </a:endParaRPr>
            </a:p>
          </p:txBody>
        </p:sp>
        <p:sp>
          <p:nvSpPr>
            <p:cNvPr id="18462" name="Freeform 23"/>
            <p:cNvSpPr>
              <a:spLocks/>
            </p:cNvSpPr>
            <p:nvPr/>
          </p:nvSpPr>
          <p:spPr bwMode="auto">
            <a:xfrm>
              <a:off x="4598" y="2616"/>
              <a:ext cx="19" cy="213"/>
            </a:xfrm>
            <a:custGeom>
              <a:avLst/>
              <a:gdLst>
                <a:gd name="T0" fmla="*/ 0 w 19"/>
                <a:gd name="T1" fmla="*/ 0 h 213"/>
                <a:gd name="T2" fmla="*/ 0 w 19"/>
                <a:gd name="T3" fmla="*/ 212 h 213"/>
                <a:gd name="T4" fmla="*/ 18 w 19"/>
                <a:gd name="T5" fmla="*/ 212 h 213"/>
                <a:gd name="T6" fmla="*/ 18 w 19"/>
                <a:gd name="T7" fmla="*/ 0 h 213"/>
                <a:gd name="T8" fmla="*/ 0 w 19"/>
                <a:gd name="T9" fmla="*/ 0 h 213"/>
                <a:gd name="T10" fmla="*/ 0 w 19"/>
                <a:gd name="T11" fmla="*/ 0 h 213"/>
                <a:gd name="T12" fmla="*/ 0 60000 65536"/>
                <a:gd name="T13" fmla="*/ 0 60000 65536"/>
                <a:gd name="T14" fmla="*/ 0 60000 65536"/>
                <a:gd name="T15" fmla="*/ 0 60000 65536"/>
                <a:gd name="T16" fmla="*/ 0 60000 65536"/>
                <a:gd name="T17" fmla="*/ 0 60000 65536"/>
                <a:gd name="T18" fmla="*/ 0 w 19"/>
                <a:gd name="T19" fmla="*/ 0 h 213"/>
                <a:gd name="T20" fmla="*/ 19 w 19"/>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19" h="213">
                  <a:moveTo>
                    <a:pt x="0" y="0"/>
                  </a:moveTo>
                  <a:lnTo>
                    <a:pt x="0" y="212"/>
                  </a:lnTo>
                  <a:lnTo>
                    <a:pt x="18" y="212"/>
                  </a:lnTo>
                  <a:lnTo>
                    <a:pt x="18" y="0"/>
                  </a:lnTo>
                  <a:lnTo>
                    <a:pt x="0" y="0"/>
                  </a:lnTo>
                </a:path>
              </a:pathLst>
            </a:custGeom>
            <a:solidFill>
              <a:srgbClr val="8F8F8F"/>
            </a:solidFill>
            <a:ln w="9525">
              <a:solidFill>
                <a:srgbClr val="000000"/>
              </a:solidFill>
              <a:round/>
              <a:headEnd/>
              <a:tailEnd/>
            </a:ln>
          </p:spPr>
          <p:txBody>
            <a:bodyPr/>
            <a:lstStyle/>
            <a:p>
              <a:endParaRPr lang="en-US">
                <a:latin typeface="+mj-lt"/>
              </a:endParaRPr>
            </a:p>
          </p:txBody>
        </p:sp>
      </p:grpSp>
      <p:sp>
        <p:nvSpPr>
          <p:cNvPr id="18442" name="Text Box 24"/>
          <p:cNvSpPr txBox="1">
            <a:spLocks noChangeArrowheads="1"/>
          </p:cNvSpPr>
          <p:nvPr/>
        </p:nvSpPr>
        <p:spPr bwMode="auto">
          <a:xfrm rot="-5400000">
            <a:off x="609600" y="4648200"/>
            <a:ext cx="1676400" cy="304800"/>
          </a:xfrm>
          <a:prstGeom prst="rect">
            <a:avLst/>
          </a:prstGeom>
          <a:noFill/>
          <a:ln w="9525">
            <a:noFill/>
            <a:miter lim="800000"/>
            <a:headEnd/>
            <a:tailEnd/>
          </a:ln>
        </p:spPr>
        <p:txBody>
          <a:bodyPr lIns="0" tIns="0" rIns="0" bIns="0"/>
          <a:lstStyle/>
          <a:p>
            <a:pPr defTabSz="409575">
              <a:buClr>
                <a:srgbClr val="FFFFFF"/>
              </a:buClr>
              <a:buSzPct val="90000"/>
              <a:buFont typeface="Monotype Sorts" pitchFamily="2" charset="2"/>
              <a:buNone/>
            </a:pPr>
            <a:r>
              <a:rPr lang="en-US" sz="2400" dirty="0">
                <a:solidFill>
                  <a:srgbClr val="FFFF00"/>
                </a:solidFill>
                <a:latin typeface="+mj-lt"/>
              </a:rPr>
              <a:t>Values</a:t>
            </a:r>
            <a:endParaRPr lang="en-US" sz="2400" dirty="0">
              <a:latin typeface="+mj-lt"/>
            </a:endParaRPr>
          </a:p>
        </p:txBody>
      </p:sp>
      <p:sp>
        <p:nvSpPr>
          <p:cNvPr id="18443" name="Rectangle 28"/>
          <p:cNvSpPr>
            <a:spLocks noGrp="1" noChangeArrowheads="1"/>
          </p:cNvSpPr>
          <p:nvPr>
            <p:ph type="title"/>
          </p:nvPr>
        </p:nvSpPr>
        <p:spPr>
          <a:xfrm>
            <a:off x="76200" y="228600"/>
            <a:ext cx="8229600" cy="685800"/>
          </a:xfrm>
        </p:spPr>
        <p:txBody>
          <a:bodyPr>
            <a:normAutofit/>
          </a:bodyPr>
          <a:lstStyle/>
          <a:p>
            <a:pPr eaLnBrk="1" hangingPunct="1"/>
            <a:r>
              <a:rPr lang="en-US" dirty="0" smtClean="0"/>
              <a:t>Spatial &amp; Capital De-connect and Re-connect</a:t>
            </a:r>
          </a:p>
        </p:txBody>
      </p:sp>
      <p:sp>
        <p:nvSpPr>
          <p:cNvPr id="50195" name="Text Box 29"/>
          <p:cNvSpPr txBox="1">
            <a:spLocks noChangeArrowheads="1"/>
          </p:cNvSpPr>
          <p:nvPr/>
        </p:nvSpPr>
        <p:spPr bwMode="auto">
          <a:xfrm>
            <a:off x="4648200" y="2667000"/>
            <a:ext cx="990600" cy="838200"/>
          </a:xfrm>
          <a:prstGeom prst="rect">
            <a:avLst/>
          </a:prstGeom>
          <a:noFill/>
          <a:ln w="9525">
            <a:noFill/>
            <a:miter lim="800000"/>
            <a:headEnd/>
            <a:tailEnd/>
          </a:ln>
        </p:spPr>
        <p:txBody>
          <a:bodyPr lIns="0" tIns="0" rIns="0" bIns="0"/>
          <a:lstStyle/>
          <a:p>
            <a:pPr defTabSz="409575">
              <a:buClr>
                <a:srgbClr val="FFFFFF"/>
              </a:buClr>
              <a:buSzPct val="90000"/>
              <a:buFont typeface="Monotype Sorts" pitchFamily="2" charset="2"/>
              <a:buNone/>
            </a:pPr>
            <a:r>
              <a:rPr lang="en-US" sz="1300" dirty="0">
                <a:solidFill>
                  <a:srgbClr val="FFFF00"/>
                </a:solidFill>
                <a:latin typeface="+mj-lt"/>
              </a:rPr>
              <a:t>Warranted</a:t>
            </a:r>
          </a:p>
          <a:p>
            <a:pPr defTabSz="409575">
              <a:buClr>
                <a:srgbClr val="FFFFFF"/>
              </a:buClr>
              <a:buSzPct val="90000"/>
              <a:buFont typeface="Monotype Sorts" pitchFamily="2" charset="2"/>
              <a:buNone/>
            </a:pPr>
            <a:r>
              <a:rPr lang="en-US" sz="1300" dirty="0">
                <a:solidFill>
                  <a:srgbClr val="FFFF00"/>
                </a:solidFill>
                <a:latin typeface="+mj-lt"/>
              </a:rPr>
              <a:t>Construction: Expanding Demand</a:t>
            </a:r>
            <a:endParaRPr lang="en-US" sz="2200" dirty="0">
              <a:latin typeface="+mj-lt"/>
            </a:endParaRPr>
          </a:p>
        </p:txBody>
      </p:sp>
      <p:sp>
        <p:nvSpPr>
          <p:cNvPr id="50196" name="Text Box 30"/>
          <p:cNvSpPr txBox="1">
            <a:spLocks noChangeArrowheads="1"/>
          </p:cNvSpPr>
          <p:nvPr/>
        </p:nvSpPr>
        <p:spPr bwMode="auto">
          <a:xfrm>
            <a:off x="4343400" y="1828800"/>
            <a:ext cx="990600" cy="609600"/>
          </a:xfrm>
          <a:prstGeom prst="rect">
            <a:avLst/>
          </a:prstGeom>
          <a:noFill/>
          <a:ln w="9525">
            <a:noFill/>
            <a:miter lim="800000"/>
            <a:headEnd/>
            <a:tailEnd/>
          </a:ln>
        </p:spPr>
        <p:txBody>
          <a:bodyPr lIns="0" tIns="0" rIns="0" bIns="0"/>
          <a:lstStyle/>
          <a:p>
            <a:pPr defTabSz="409575">
              <a:buClr>
                <a:srgbClr val="FFFFFF"/>
              </a:buClr>
              <a:buSzPct val="90000"/>
              <a:buFont typeface="Monotype Sorts" pitchFamily="2" charset="2"/>
              <a:buNone/>
            </a:pPr>
            <a:r>
              <a:rPr lang="en-US" sz="1300" dirty="0">
                <a:solidFill>
                  <a:srgbClr val="FFFF00"/>
                </a:solidFill>
                <a:latin typeface="+mj-lt"/>
              </a:rPr>
              <a:t>Capital</a:t>
            </a:r>
          </a:p>
          <a:p>
            <a:pPr defTabSz="409575">
              <a:buClr>
                <a:srgbClr val="FFFFFF"/>
              </a:buClr>
              <a:buSzPct val="90000"/>
              <a:buFont typeface="Monotype Sorts" pitchFamily="2" charset="2"/>
              <a:buNone/>
            </a:pPr>
            <a:r>
              <a:rPr lang="en-US" sz="1300" dirty="0">
                <a:solidFill>
                  <a:srgbClr val="FFFF00"/>
                </a:solidFill>
                <a:latin typeface="+mj-lt"/>
              </a:rPr>
              <a:t>Market </a:t>
            </a:r>
            <a:br>
              <a:rPr lang="en-US" sz="1300" dirty="0">
                <a:solidFill>
                  <a:srgbClr val="FFFF00"/>
                </a:solidFill>
                <a:latin typeface="+mj-lt"/>
              </a:rPr>
            </a:br>
            <a:r>
              <a:rPr lang="en-US" sz="1300" dirty="0">
                <a:solidFill>
                  <a:srgbClr val="FFFF00"/>
                </a:solidFill>
                <a:latin typeface="+mj-lt"/>
              </a:rPr>
              <a:t>Bubble</a:t>
            </a:r>
            <a:endParaRPr lang="en-US" sz="2200" dirty="0">
              <a:latin typeface="+mj-lt"/>
            </a:endParaRPr>
          </a:p>
        </p:txBody>
      </p:sp>
      <p:pic>
        <p:nvPicPr>
          <p:cNvPr id="32" name="Picture 1028"/>
          <p:cNvPicPr>
            <a:picLocks noChangeAspect="1" noChangeArrowheads="1"/>
          </p:cNvPicPr>
          <p:nvPr/>
        </p:nvPicPr>
        <p:blipFill>
          <a:blip r:embed="rId3" cstate="print"/>
          <a:srcRect/>
          <a:stretch>
            <a:fillRect/>
          </a:stretch>
        </p:blipFill>
        <p:spPr bwMode="auto">
          <a:xfrm>
            <a:off x="5791200" y="914400"/>
            <a:ext cx="3352800" cy="1600200"/>
          </a:xfrm>
          <a:prstGeom prst="rect">
            <a:avLst/>
          </a:prstGeom>
          <a:noFill/>
          <a:ln w="9525">
            <a:noFill/>
            <a:miter lim="800000"/>
            <a:headEnd/>
            <a:tailEnd/>
          </a:ln>
        </p:spPr>
      </p:pic>
      <p:sp>
        <p:nvSpPr>
          <p:cNvPr id="18450" name="Text Box 9"/>
          <p:cNvSpPr txBox="1">
            <a:spLocks noChangeArrowheads="1"/>
          </p:cNvSpPr>
          <p:nvPr/>
        </p:nvSpPr>
        <p:spPr bwMode="auto">
          <a:xfrm>
            <a:off x="4597395" y="4756150"/>
            <a:ext cx="825344" cy="196850"/>
          </a:xfrm>
          <a:prstGeom prst="rect">
            <a:avLst/>
          </a:prstGeom>
          <a:noFill/>
          <a:ln w="9525">
            <a:noFill/>
            <a:miter lim="800000"/>
            <a:headEnd/>
            <a:tailEnd/>
          </a:ln>
        </p:spPr>
        <p:txBody>
          <a:bodyPr lIns="0" tIns="0" rIns="0" bIns="0"/>
          <a:lstStyle/>
          <a:p>
            <a:pPr defTabSz="409575">
              <a:buClr>
                <a:srgbClr val="FFFFFF"/>
              </a:buClr>
              <a:buSzPct val="90000"/>
              <a:buFont typeface="Monotype Sorts" pitchFamily="2" charset="2"/>
              <a:buNone/>
            </a:pPr>
            <a:r>
              <a:rPr lang="en-US" sz="1200">
                <a:solidFill>
                  <a:srgbClr val="FFFF00"/>
                </a:solidFill>
                <a:latin typeface="+mj-lt"/>
              </a:rPr>
              <a:t>Market</a:t>
            </a:r>
          </a:p>
          <a:p>
            <a:pPr defTabSz="409575">
              <a:buClr>
                <a:srgbClr val="FFFFFF"/>
              </a:buClr>
              <a:buSzPct val="90000"/>
              <a:buFont typeface="Monotype Sorts" pitchFamily="2" charset="2"/>
              <a:buNone/>
            </a:pPr>
            <a:r>
              <a:rPr lang="en-US" sz="1200">
                <a:solidFill>
                  <a:srgbClr val="FFFF00"/>
                </a:solidFill>
                <a:latin typeface="+mj-lt"/>
              </a:rPr>
              <a:t>Inefficiency</a:t>
            </a:r>
            <a:endParaRPr lang="en-US" sz="1200">
              <a:latin typeface="+mj-lt"/>
            </a:endParaRPr>
          </a:p>
        </p:txBody>
      </p:sp>
      <p:grpSp>
        <p:nvGrpSpPr>
          <p:cNvPr id="3" name="Group 12"/>
          <p:cNvGrpSpPr>
            <a:grpSpLocks/>
          </p:cNvGrpSpPr>
          <p:nvPr/>
        </p:nvGrpSpPr>
        <p:grpSpPr bwMode="auto">
          <a:xfrm>
            <a:off x="4572000" y="3908425"/>
            <a:ext cx="615834" cy="723900"/>
            <a:chOff x="3193" y="3122"/>
            <a:chExt cx="426" cy="517"/>
          </a:xfrm>
        </p:grpSpPr>
        <p:sp>
          <p:nvSpPr>
            <p:cNvPr id="18453" name="Freeform 13"/>
            <p:cNvSpPr>
              <a:spLocks/>
            </p:cNvSpPr>
            <p:nvPr/>
          </p:nvSpPr>
          <p:spPr bwMode="auto">
            <a:xfrm>
              <a:off x="3193" y="3122"/>
              <a:ext cx="426" cy="217"/>
            </a:xfrm>
            <a:custGeom>
              <a:avLst/>
              <a:gdLst>
                <a:gd name="T0" fmla="*/ 107 w 426"/>
                <a:gd name="T1" fmla="*/ 216 h 217"/>
                <a:gd name="T2" fmla="*/ 319 w 426"/>
                <a:gd name="T3" fmla="*/ 216 h 217"/>
                <a:gd name="T4" fmla="*/ 319 w 426"/>
                <a:gd name="T5" fmla="*/ 179 h 217"/>
                <a:gd name="T6" fmla="*/ 425 w 426"/>
                <a:gd name="T7" fmla="*/ 179 h 217"/>
                <a:gd name="T8" fmla="*/ 212 w 426"/>
                <a:gd name="T9" fmla="*/ 0 h 217"/>
                <a:gd name="T10" fmla="*/ 0 w 426"/>
                <a:gd name="T11" fmla="*/ 179 h 217"/>
                <a:gd name="T12" fmla="*/ 107 w 426"/>
                <a:gd name="T13" fmla="*/ 179 h 217"/>
                <a:gd name="T14" fmla="*/ 107 w 426"/>
                <a:gd name="T15" fmla="*/ 216 h 217"/>
                <a:gd name="T16" fmla="*/ 107 w 426"/>
                <a:gd name="T17" fmla="*/ 216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6"/>
                <a:gd name="T28" fmla="*/ 0 h 217"/>
                <a:gd name="T29" fmla="*/ 426 w 426"/>
                <a:gd name="T30" fmla="*/ 217 h 2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6" h="217">
                  <a:moveTo>
                    <a:pt x="107" y="216"/>
                  </a:moveTo>
                  <a:lnTo>
                    <a:pt x="319" y="216"/>
                  </a:lnTo>
                  <a:lnTo>
                    <a:pt x="319" y="179"/>
                  </a:lnTo>
                  <a:lnTo>
                    <a:pt x="425" y="179"/>
                  </a:lnTo>
                  <a:lnTo>
                    <a:pt x="212" y="0"/>
                  </a:lnTo>
                  <a:lnTo>
                    <a:pt x="0" y="179"/>
                  </a:lnTo>
                  <a:lnTo>
                    <a:pt x="107" y="179"/>
                  </a:lnTo>
                  <a:lnTo>
                    <a:pt x="107" y="216"/>
                  </a:lnTo>
                </a:path>
              </a:pathLst>
            </a:custGeom>
            <a:solidFill>
              <a:srgbClr val="8F8F8F"/>
            </a:solidFill>
            <a:ln w="9525">
              <a:solidFill>
                <a:srgbClr val="000000"/>
              </a:solidFill>
              <a:round/>
              <a:headEnd/>
              <a:tailEnd/>
            </a:ln>
          </p:spPr>
          <p:txBody>
            <a:bodyPr/>
            <a:lstStyle/>
            <a:p>
              <a:endParaRPr lang="en-US">
                <a:latin typeface="+mj-lt"/>
              </a:endParaRPr>
            </a:p>
          </p:txBody>
        </p:sp>
        <p:sp>
          <p:nvSpPr>
            <p:cNvPr id="18454" name="Freeform 14"/>
            <p:cNvSpPr>
              <a:spLocks/>
            </p:cNvSpPr>
            <p:nvPr/>
          </p:nvSpPr>
          <p:spPr bwMode="auto">
            <a:xfrm>
              <a:off x="3300" y="3358"/>
              <a:ext cx="213" cy="73"/>
            </a:xfrm>
            <a:custGeom>
              <a:avLst/>
              <a:gdLst>
                <a:gd name="T0" fmla="*/ 0 w 213"/>
                <a:gd name="T1" fmla="*/ 0 h 73"/>
                <a:gd name="T2" fmla="*/ 212 w 213"/>
                <a:gd name="T3" fmla="*/ 0 h 73"/>
                <a:gd name="T4" fmla="*/ 212 w 213"/>
                <a:gd name="T5" fmla="*/ 72 h 73"/>
                <a:gd name="T6" fmla="*/ 0 w 213"/>
                <a:gd name="T7" fmla="*/ 72 h 73"/>
                <a:gd name="T8" fmla="*/ 0 w 213"/>
                <a:gd name="T9" fmla="*/ 0 h 73"/>
                <a:gd name="T10" fmla="*/ 0 w 213"/>
                <a:gd name="T11" fmla="*/ 0 h 73"/>
                <a:gd name="T12" fmla="*/ 0 60000 65536"/>
                <a:gd name="T13" fmla="*/ 0 60000 65536"/>
                <a:gd name="T14" fmla="*/ 0 60000 65536"/>
                <a:gd name="T15" fmla="*/ 0 60000 65536"/>
                <a:gd name="T16" fmla="*/ 0 60000 65536"/>
                <a:gd name="T17" fmla="*/ 0 60000 65536"/>
                <a:gd name="T18" fmla="*/ 0 w 213"/>
                <a:gd name="T19" fmla="*/ 0 h 73"/>
                <a:gd name="T20" fmla="*/ 213 w 21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213" h="73">
                  <a:moveTo>
                    <a:pt x="0" y="0"/>
                  </a:moveTo>
                  <a:lnTo>
                    <a:pt x="212" y="0"/>
                  </a:lnTo>
                  <a:lnTo>
                    <a:pt x="212" y="72"/>
                  </a:lnTo>
                  <a:lnTo>
                    <a:pt x="0" y="72"/>
                  </a:lnTo>
                  <a:lnTo>
                    <a:pt x="0" y="0"/>
                  </a:lnTo>
                </a:path>
              </a:pathLst>
            </a:custGeom>
            <a:solidFill>
              <a:srgbClr val="8F8F8F"/>
            </a:solidFill>
            <a:ln w="9525">
              <a:solidFill>
                <a:srgbClr val="000000"/>
              </a:solidFill>
              <a:round/>
              <a:headEnd/>
              <a:tailEnd/>
            </a:ln>
          </p:spPr>
          <p:txBody>
            <a:bodyPr/>
            <a:lstStyle/>
            <a:p>
              <a:endParaRPr lang="en-US">
                <a:latin typeface="+mj-lt"/>
              </a:endParaRPr>
            </a:p>
          </p:txBody>
        </p:sp>
        <p:sp>
          <p:nvSpPr>
            <p:cNvPr id="18455" name="Freeform 15"/>
            <p:cNvSpPr>
              <a:spLocks/>
            </p:cNvSpPr>
            <p:nvPr/>
          </p:nvSpPr>
          <p:spPr bwMode="auto">
            <a:xfrm>
              <a:off x="3300" y="3459"/>
              <a:ext cx="213" cy="56"/>
            </a:xfrm>
            <a:custGeom>
              <a:avLst/>
              <a:gdLst>
                <a:gd name="T0" fmla="*/ 0 w 213"/>
                <a:gd name="T1" fmla="*/ 0 h 56"/>
                <a:gd name="T2" fmla="*/ 212 w 213"/>
                <a:gd name="T3" fmla="*/ 0 h 56"/>
                <a:gd name="T4" fmla="*/ 212 w 213"/>
                <a:gd name="T5" fmla="*/ 55 h 56"/>
                <a:gd name="T6" fmla="*/ 0 w 213"/>
                <a:gd name="T7" fmla="*/ 55 h 56"/>
                <a:gd name="T8" fmla="*/ 0 w 213"/>
                <a:gd name="T9" fmla="*/ 0 h 56"/>
                <a:gd name="T10" fmla="*/ 0 w 213"/>
                <a:gd name="T11" fmla="*/ 0 h 56"/>
                <a:gd name="T12" fmla="*/ 0 60000 65536"/>
                <a:gd name="T13" fmla="*/ 0 60000 65536"/>
                <a:gd name="T14" fmla="*/ 0 60000 65536"/>
                <a:gd name="T15" fmla="*/ 0 60000 65536"/>
                <a:gd name="T16" fmla="*/ 0 60000 65536"/>
                <a:gd name="T17" fmla="*/ 0 60000 65536"/>
                <a:gd name="T18" fmla="*/ 0 w 213"/>
                <a:gd name="T19" fmla="*/ 0 h 56"/>
                <a:gd name="T20" fmla="*/ 213 w 213"/>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13" h="56">
                  <a:moveTo>
                    <a:pt x="0" y="0"/>
                  </a:moveTo>
                  <a:lnTo>
                    <a:pt x="212" y="0"/>
                  </a:lnTo>
                  <a:lnTo>
                    <a:pt x="212" y="55"/>
                  </a:lnTo>
                  <a:lnTo>
                    <a:pt x="0" y="55"/>
                  </a:lnTo>
                  <a:lnTo>
                    <a:pt x="0" y="0"/>
                  </a:lnTo>
                </a:path>
              </a:pathLst>
            </a:custGeom>
            <a:solidFill>
              <a:srgbClr val="8F8F8F"/>
            </a:solidFill>
            <a:ln w="9525">
              <a:solidFill>
                <a:srgbClr val="000000"/>
              </a:solidFill>
              <a:round/>
              <a:headEnd/>
              <a:tailEnd/>
            </a:ln>
          </p:spPr>
          <p:txBody>
            <a:bodyPr/>
            <a:lstStyle/>
            <a:p>
              <a:endParaRPr lang="en-US">
                <a:latin typeface="+mj-lt"/>
              </a:endParaRPr>
            </a:p>
          </p:txBody>
        </p:sp>
        <p:sp>
          <p:nvSpPr>
            <p:cNvPr id="18456" name="Freeform 16"/>
            <p:cNvSpPr>
              <a:spLocks/>
            </p:cNvSpPr>
            <p:nvPr/>
          </p:nvSpPr>
          <p:spPr bwMode="auto">
            <a:xfrm>
              <a:off x="3298" y="3545"/>
              <a:ext cx="215" cy="36"/>
            </a:xfrm>
            <a:custGeom>
              <a:avLst/>
              <a:gdLst>
                <a:gd name="T0" fmla="*/ 2 w 215"/>
                <a:gd name="T1" fmla="*/ 0 h 36"/>
                <a:gd name="T2" fmla="*/ 214 w 215"/>
                <a:gd name="T3" fmla="*/ 0 h 36"/>
                <a:gd name="T4" fmla="*/ 212 w 215"/>
                <a:gd name="T5" fmla="*/ 35 h 36"/>
                <a:gd name="T6" fmla="*/ 0 w 215"/>
                <a:gd name="T7" fmla="*/ 35 h 36"/>
                <a:gd name="T8" fmla="*/ 2 w 215"/>
                <a:gd name="T9" fmla="*/ 0 h 36"/>
                <a:gd name="T10" fmla="*/ 2 w 215"/>
                <a:gd name="T11" fmla="*/ 0 h 36"/>
                <a:gd name="T12" fmla="*/ 0 60000 65536"/>
                <a:gd name="T13" fmla="*/ 0 60000 65536"/>
                <a:gd name="T14" fmla="*/ 0 60000 65536"/>
                <a:gd name="T15" fmla="*/ 0 60000 65536"/>
                <a:gd name="T16" fmla="*/ 0 60000 65536"/>
                <a:gd name="T17" fmla="*/ 0 60000 65536"/>
                <a:gd name="T18" fmla="*/ 0 w 215"/>
                <a:gd name="T19" fmla="*/ 0 h 36"/>
                <a:gd name="T20" fmla="*/ 215 w 215"/>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15" h="36">
                  <a:moveTo>
                    <a:pt x="2" y="0"/>
                  </a:moveTo>
                  <a:lnTo>
                    <a:pt x="214" y="0"/>
                  </a:lnTo>
                  <a:lnTo>
                    <a:pt x="212" y="35"/>
                  </a:lnTo>
                  <a:lnTo>
                    <a:pt x="0" y="35"/>
                  </a:lnTo>
                  <a:lnTo>
                    <a:pt x="2" y="0"/>
                  </a:lnTo>
                </a:path>
              </a:pathLst>
            </a:custGeom>
            <a:solidFill>
              <a:srgbClr val="8F8F8F"/>
            </a:solidFill>
            <a:ln w="9525">
              <a:solidFill>
                <a:srgbClr val="000000"/>
              </a:solidFill>
              <a:round/>
              <a:headEnd/>
              <a:tailEnd/>
            </a:ln>
          </p:spPr>
          <p:txBody>
            <a:bodyPr/>
            <a:lstStyle/>
            <a:p>
              <a:endParaRPr lang="en-US">
                <a:latin typeface="+mj-lt"/>
              </a:endParaRPr>
            </a:p>
          </p:txBody>
        </p:sp>
        <p:sp>
          <p:nvSpPr>
            <p:cNvPr id="18457" name="Freeform 17"/>
            <p:cNvSpPr>
              <a:spLocks/>
            </p:cNvSpPr>
            <p:nvPr/>
          </p:nvSpPr>
          <p:spPr bwMode="auto">
            <a:xfrm>
              <a:off x="3298" y="3620"/>
              <a:ext cx="213" cy="19"/>
            </a:xfrm>
            <a:custGeom>
              <a:avLst/>
              <a:gdLst>
                <a:gd name="T0" fmla="*/ 0 w 213"/>
                <a:gd name="T1" fmla="*/ 0 h 19"/>
                <a:gd name="T2" fmla="*/ 212 w 213"/>
                <a:gd name="T3" fmla="*/ 0 h 19"/>
                <a:gd name="T4" fmla="*/ 212 w 213"/>
                <a:gd name="T5" fmla="*/ 18 h 19"/>
                <a:gd name="T6" fmla="*/ 0 w 213"/>
                <a:gd name="T7" fmla="*/ 18 h 19"/>
                <a:gd name="T8" fmla="*/ 0 w 213"/>
                <a:gd name="T9" fmla="*/ 0 h 19"/>
                <a:gd name="T10" fmla="*/ 0 w 213"/>
                <a:gd name="T11" fmla="*/ 0 h 19"/>
                <a:gd name="T12" fmla="*/ 0 60000 65536"/>
                <a:gd name="T13" fmla="*/ 0 60000 65536"/>
                <a:gd name="T14" fmla="*/ 0 60000 65536"/>
                <a:gd name="T15" fmla="*/ 0 60000 65536"/>
                <a:gd name="T16" fmla="*/ 0 60000 65536"/>
                <a:gd name="T17" fmla="*/ 0 60000 65536"/>
                <a:gd name="T18" fmla="*/ 0 w 213"/>
                <a:gd name="T19" fmla="*/ 0 h 19"/>
                <a:gd name="T20" fmla="*/ 213 w 2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13" h="19">
                  <a:moveTo>
                    <a:pt x="0" y="0"/>
                  </a:moveTo>
                  <a:lnTo>
                    <a:pt x="212" y="0"/>
                  </a:lnTo>
                  <a:lnTo>
                    <a:pt x="212" y="18"/>
                  </a:lnTo>
                  <a:lnTo>
                    <a:pt x="0" y="18"/>
                  </a:lnTo>
                  <a:lnTo>
                    <a:pt x="0" y="0"/>
                  </a:lnTo>
                </a:path>
              </a:pathLst>
            </a:custGeom>
            <a:solidFill>
              <a:srgbClr val="8F8F8F"/>
            </a:solidFill>
            <a:ln w="9525">
              <a:solidFill>
                <a:srgbClr val="FFFF00"/>
              </a:solidFill>
              <a:round/>
              <a:headEnd/>
              <a:tailEnd/>
            </a:ln>
          </p:spPr>
          <p:txBody>
            <a:bodyPr/>
            <a:lstStyle/>
            <a:p>
              <a:endParaRPr lang="en-US">
                <a:latin typeface="+mj-lt"/>
              </a:endParaRPr>
            </a:p>
          </p:txBody>
        </p:sp>
      </p:grpSp>
      <p:sp>
        <p:nvSpPr>
          <p:cNvPr id="18452" name="Text Box 1029"/>
          <p:cNvSpPr txBox="1">
            <a:spLocks noChangeArrowheads="1"/>
          </p:cNvSpPr>
          <p:nvPr/>
        </p:nvSpPr>
        <p:spPr bwMode="auto">
          <a:xfrm>
            <a:off x="7593577" y="2743200"/>
            <a:ext cx="1550423" cy="369332"/>
          </a:xfrm>
          <a:prstGeom prst="rect">
            <a:avLst/>
          </a:prstGeom>
          <a:noFill/>
          <a:ln w="9525">
            <a:noFill/>
            <a:miter lim="800000"/>
            <a:headEnd/>
            <a:tailEnd/>
          </a:ln>
        </p:spPr>
        <p:txBody>
          <a:bodyPr wrap="none">
            <a:spAutoFit/>
          </a:bodyPr>
          <a:lstStyle/>
          <a:p>
            <a:pPr algn="ctr"/>
            <a:r>
              <a:rPr lang="en-US" dirty="0">
                <a:latin typeface="+mj-lt"/>
              </a:rPr>
              <a:t>Spatial Market</a:t>
            </a:r>
          </a:p>
        </p:txBody>
      </p:sp>
      <p:sp>
        <p:nvSpPr>
          <p:cNvPr id="34" name="Text Box 1030"/>
          <p:cNvSpPr txBox="1">
            <a:spLocks noChangeArrowheads="1"/>
          </p:cNvSpPr>
          <p:nvPr/>
        </p:nvSpPr>
        <p:spPr bwMode="auto">
          <a:xfrm>
            <a:off x="4572000" y="990600"/>
            <a:ext cx="1633781" cy="369332"/>
          </a:xfrm>
          <a:prstGeom prst="rect">
            <a:avLst/>
          </a:prstGeom>
          <a:noFill/>
          <a:ln w="9525">
            <a:noFill/>
            <a:miter lim="800000"/>
            <a:headEnd/>
            <a:tailEnd/>
          </a:ln>
        </p:spPr>
        <p:txBody>
          <a:bodyPr wrap="none">
            <a:spAutoFit/>
          </a:bodyPr>
          <a:lstStyle/>
          <a:p>
            <a:pPr algn="ctr"/>
            <a:r>
              <a:rPr lang="en-US" dirty="0"/>
              <a:t>Capital </a:t>
            </a:r>
            <a:r>
              <a:rPr lang="en-US" dirty="0">
                <a:latin typeface="+mj-lt"/>
              </a:rPr>
              <a:t>Market</a:t>
            </a:r>
          </a:p>
        </p:txBody>
      </p:sp>
      <p:sp>
        <p:nvSpPr>
          <p:cNvPr id="31" name="TextBox 30"/>
          <p:cNvSpPr txBox="1"/>
          <p:nvPr/>
        </p:nvSpPr>
        <p:spPr>
          <a:xfrm>
            <a:off x="5715000" y="2286000"/>
            <a:ext cx="2428870" cy="646331"/>
          </a:xfrm>
          <a:prstGeom prst="rect">
            <a:avLst/>
          </a:prstGeom>
          <a:noFill/>
        </p:spPr>
        <p:txBody>
          <a:bodyPr wrap="none" rtlCol="0">
            <a:spAutoFit/>
          </a:bodyPr>
          <a:lstStyle/>
          <a:p>
            <a:pPr algn="ctr"/>
            <a:r>
              <a:rPr lang="en-US" dirty="0" smtClean="0">
                <a:latin typeface="+mj-lt"/>
              </a:rPr>
              <a:t>Cap Rate Rise</a:t>
            </a:r>
          </a:p>
          <a:p>
            <a:pPr algn="ctr"/>
            <a:r>
              <a:rPr lang="en-US" dirty="0" smtClean="0">
                <a:latin typeface="+mj-lt"/>
              </a:rPr>
              <a:t>Interest Rates/Debt Rise</a:t>
            </a:r>
            <a:endParaRPr lang="en-US" dirty="0">
              <a:latin typeface="+mj-lt"/>
            </a:endParaRPr>
          </a:p>
        </p:txBody>
      </p:sp>
      <p:sp>
        <p:nvSpPr>
          <p:cNvPr id="33" name="TextBox 32"/>
          <p:cNvSpPr txBox="1"/>
          <p:nvPr/>
        </p:nvSpPr>
        <p:spPr>
          <a:xfrm>
            <a:off x="6934200" y="4191000"/>
            <a:ext cx="1332416" cy="646331"/>
          </a:xfrm>
          <a:prstGeom prst="rect">
            <a:avLst/>
          </a:prstGeom>
          <a:noFill/>
        </p:spPr>
        <p:txBody>
          <a:bodyPr wrap="none" rtlCol="0">
            <a:spAutoFit/>
          </a:bodyPr>
          <a:lstStyle/>
          <a:p>
            <a:pPr algn="ctr"/>
            <a:r>
              <a:rPr lang="en-US" dirty="0" smtClean="0">
                <a:latin typeface="+mj-lt"/>
              </a:rPr>
              <a:t>Vacancy Up</a:t>
            </a:r>
          </a:p>
          <a:p>
            <a:pPr algn="ctr"/>
            <a:r>
              <a:rPr lang="en-US" dirty="0" smtClean="0">
                <a:latin typeface="+mj-lt"/>
              </a:rPr>
              <a:t>Rents Down</a:t>
            </a:r>
            <a:endParaRPr lang="en-US" dirty="0">
              <a:latin typeface="+mj-lt"/>
            </a:endParaRPr>
          </a:p>
        </p:txBody>
      </p:sp>
      <p:sp>
        <p:nvSpPr>
          <p:cNvPr id="35" name="Arc 34"/>
          <p:cNvSpPr/>
          <p:nvPr/>
        </p:nvSpPr>
        <p:spPr bwMode="auto">
          <a:xfrm>
            <a:off x="5791200" y="3657600"/>
            <a:ext cx="838200" cy="914400"/>
          </a:xfrm>
          <a:prstGeom prst="arc">
            <a:avLst/>
          </a:prstGeom>
          <a:noFill/>
          <a:ln w="508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cxnSp>
        <p:nvCxnSpPr>
          <p:cNvPr id="40" name="Straight Connector 39"/>
          <p:cNvCxnSpPr/>
          <p:nvPr/>
        </p:nvCxnSpPr>
        <p:spPr bwMode="auto">
          <a:xfrm>
            <a:off x="1295400" y="1600200"/>
            <a:ext cx="4267200" cy="1588"/>
          </a:xfrm>
          <a:prstGeom prst="line">
            <a:avLst/>
          </a:prstGeom>
          <a:noFill/>
          <a:ln w="50800" cap="flat" cmpd="sng" algn="ctr">
            <a:solidFill>
              <a:srgbClr val="00FF00"/>
            </a:solidFill>
            <a:prstDash val="solid"/>
            <a:round/>
            <a:headEnd type="none" w="med" len="med"/>
            <a:tailEnd type="triangle" w="med" len="med"/>
          </a:ln>
          <a:effectLst/>
        </p:spPr>
      </p:cxnSp>
      <p:sp>
        <p:nvSpPr>
          <p:cNvPr id="41" name="TextBox 40"/>
          <p:cNvSpPr txBox="1"/>
          <p:nvPr/>
        </p:nvSpPr>
        <p:spPr>
          <a:xfrm>
            <a:off x="609600" y="1334869"/>
            <a:ext cx="2209800" cy="646331"/>
          </a:xfrm>
          <a:prstGeom prst="rect">
            <a:avLst/>
          </a:prstGeom>
          <a:noFill/>
        </p:spPr>
        <p:txBody>
          <a:bodyPr wrap="square" rtlCol="0">
            <a:spAutoFit/>
          </a:bodyPr>
          <a:lstStyle/>
          <a:p>
            <a:r>
              <a:rPr lang="en-US" dirty="0" smtClean="0">
                <a:latin typeface="+mj-lt"/>
              </a:rPr>
              <a:t>BV</a:t>
            </a:r>
          </a:p>
          <a:p>
            <a:r>
              <a:rPr lang="en-US" dirty="0" smtClean="0">
                <a:latin typeface="+mj-lt"/>
              </a:rPr>
              <a:t>(Bubble Value)</a:t>
            </a:r>
            <a:endParaRPr lang="en-US" dirty="0">
              <a:latin typeface="+mj-lt"/>
            </a:endParaRPr>
          </a:p>
        </p:txBody>
      </p:sp>
      <p:sp>
        <p:nvSpPr>
          <p:cNvPr id="42" name="TextBox 41"/>
          <p:cNvSpPr txBox="1"/>
          <p:nvPr/>
        </p:nvSpPr>
        <p:spPr>
          <a:xfrm>
            <a:off x="151656" y="2145268"/>
            <a:ext cx="1643399" cy="646331"/>
          </a:xfrm>
          <a:prstGeom prst="rect">
            <a:avLst/>
          </a:prstGeom>
          <a:noFill/>
        </p:spPr>
        <p:txBody>
          <a:bodyPr wrap="none" rtlCol="0">
            <a:spAutoFit/>
          </a:bodyPr>
          <a:lstStyle/>
          <a:p>
            <a:pPr algn="ctr"/>
            <a:r>
              <a:rPr lang="en-US" b="1" dirty="0" smtClean="0">
                <a:solidFill>
                  <a:srgbClr val="FF0000"/>
                </a:solidFill>
                <a:latin typeface="+mj-lt"/>
              </a:rPr>
              <a:t>Debt   -20%+/-</a:t>
            </a:r>
          </a:p>
          <a:p>
            <a:r>
              <a:rPr lang="en-US" b="1" dirty="0" smtClean="0">
                <a:solidFill>
                  <a:srgbClr val="FF0000"/>
                </a:solidFill>
                <a:latin typeface="+mj-lt"/>
              </a:rPr>
              <a:t>Bubble</a:t>
            </a:r>
            <a:endParaRPr lang="en-US" b="1" dirty="0">
              <a:solidFill>
                <a:srgbClr val="FF0000"/>
              </a:solidFill>
              <a:latin typeface="+mj-lt"/>
            </a:endParaRPr>
          </a:p>
        </p:txBody>
      </p:sp>
      <p:sp>
        <p:nvSpPr>
          <p:cNvPr id="43" name="TextBox 42"/>
          <p:cNvSpPr txBox="1"/>
          <p:nvPr/>
        </p:nvSpPr>
        <p:spPr>
          <a:xfrm>
            <a:off x="71505" y="2831068"/>
            <a:ext cx="1803699" cy="646331"/>
          </a:xfrm>
          <a:prstGeom prst="rect">
            <a:avLst/>
          </a:prstGeom>
          <a:noFill/>
        </p:spPr>
        <p:txBody>
          <a:bodyPr wrap="none" rtlCol="0">
            <a:spAutoFit/>
          </a:bodyPr>
          <a:lstStyle/>
          <a:p>
            <a:pPr algn="ctr"/>
            <a:r>
              <a:rPr lang="en-US" b="1" dirty="0" smtClean="0">
                <a:solidFill>
                  <a:srgbClr val="FF0000"/>
                </a:solidFill>
                <a:latin typeface="+mj-lt"/>
              </a:rPr>
              <a:t>Cap R   -20%+/-</a:t>
            </a:r>
          </a:p>
          <a:p>
            <a:r>
              <a:rPr lang="en-US" b="1" dirty="0" smtClean="0">
                <a:solidFill>
                  <a:srgbClr val="FF0000"/>
                </a:solidFill>
                <a:latin typeface="+mj-lt"/>
              </a:rPr>
              <a:t>Bubble</a:t>
            </a:r>
            <a:endParaRPr lang="en-US" b="1" dirty="0">
              <a:solidFill>
                <a:srgbClr val="FF0000"/>
              </a:solidFill>
              <a:latin typeface="+mj-lt"/>
            </a:endParaRPr>
          </a:p>
        </p:txBody>
      </p:sp>
      <p:sp>
        <p:nvSpPr>
          <p:cNvPr id="44" name="TextBox 43"/>
          <p:cNvSpPr txBox="1"/>
          <p:nvPr/>
        </p:nvSpPr>
        <p:spPr>
          <a:xfrm>
            <a:off x="49064" y="3745468"/>
            <a:ext cx="2220480" cy="646331"/>
          </a:xfrm>
          <a:prstGeom prst="rect">
            <a:avLst/>
          </a:prstGeom>
          <a:noFill/>
        </p:spPr>
        <p:txBody>
          <a:bodyPr wrap="none" rtlCol="0">
            <a:spAutoFit/>
          </a:bodyPr>
          <a:lstStyle/>
          <a:p>
            <a:pPr algn="ctr"/>
            <a:r>
              <a:rPr lang="en-US" b="1" dirty="0" smtClean="0">
                <a:solidFill>
                  <a:srgbClr val="FF0000"/>
                </a:solidFill>
                <a:latin typeface="+mj-lt"/>
              </a:rPr>
              <a:t>Market   -10-20%+/-</a:t>
            </a:r>
          </a:p>
          <a:p>
            <a:r>
              <a:rPr lang="en-US" b="1" dirty="0" smtClean="0">
                <a:solidFill>
                  <a:srgbClr val="FF0000"/>
                </a:solidFill>
                <a:latin typeface="+mj-lt"/>
              </a:rPr>
              <a:t>Softening</a:t>
            </a:r>
            <a:endParaRPr lang="en-US" b="1" dirty="0">
              <a:solidFill>
                <a:srgbClr val="FF0000"/>
              </a:solidFill>
              <a:latin typeface="+mj-lt"/>
            </a:endParaRPr>
          </a:p>
        </p:txBody>
      </p:sp>
      <p:cxnSp>
        <p:nvCxnSpPr>
          <p:cNvPr id="48" name="Straight Connector 47"/>
          <p:cNvCxnSpPr/>
          <p:nvPr/>
        </p:nvCxnSpPr>
        <p:spPr bwMode="auto">
          <a:xfrm>
            <a:off x="1676400" y="2209800"/>
            <a:ext cx="3581400" cy="1588"/>
          </a:xfrm>
          <a:prstGeom prst="line">
            <a:avLst/>
          </a:prstGeom>
          <a:noFill/>
          <a:ln w="50800" cap="flat" cmpd="sng" algn="ctr">
            <a:solidFill>
              <a:srgbClr val="FF0000"/>
            </a:solidFill>
            <a:prstDash val="solid"/>
            <a:round/>
            <a:headEnd type="triangle" w="med" len="med"/>
            <a:tailEnd type="none" w="med" len="med"/>
          </a:ln>
          <a:effectLst/>
        </p:spPr>
      </p:cxnSp>
      <p:cxnSp>
        <p:nvCxnSpPr>
          <p:cNvPr id="49" name="Straight Connector 48"/>
          <p:cNvCxnSpPr/>
          <p:nvPr/>
        </p:nvCxnSpPr>
        <p:spPr bwMode="auto">
          <a:xfrm>
            <a:off x="1752600" y="3046412"/>
            <a:ext cx="3962400" cy="1588"/>
          </a:xfrm>
          <a:prstGeom prst="line">
            <a:avLst/>
          </a:prstGeom>
          <a:noFill/>
          <a:ln w="50800" cap="flat" cmpd="sng" algn="ctr">
            <a:solidFill>
              <a:srgbClr val="FF0000"/>
            </a:solidFill>
            <a:prstDash val="solid"/>
            <a:round/>
            <a:headEnd type="triangle" w="med" len="med"/>
            <a:tailEnd type="none" w="med" len="med"/>
          </a:ln>
          <a:effectLst/>
        </p:spPr>
      </p:cxnSp>
      <p:cxnSp>
        <p:nvCxnSpPr>
          <p:cNvPr id="50" name="Straight Connector 49"/>
          <p:cNvCxnSpPr/>
          <p:nvPr/>
        </p:nvCxnSpPr>
        <p:spPr bwMode="auto">
          <a:xfrm>
            <a:off x="1752600" y="3960812"/>
            <a:ext cx="4191000" cy="1680"/>
          </a:xfrm>
          <a:prstGeom prst="line">
            <a:avLst/>
          </a:prstGeom>
          <a:noFill/>
          <a:ln w="50800" cap="flat" cmpd="sng" algn="ctr">
            <a:solidFill>
              <a:srgbClr val="FF0000"/>
            </a:solidFill>
            <a:prstDash val="solid"/>
            <a:round/>
            <a:headEnd type="triangle" w="med" len="med"/>
            <a:tailEnd type="none" w="med" len="med"/>
          </a:ln>
          <a:effectLst/>
        </p:spPr>
      </p:cxnSp>
      <p:sp>
        <p:nvSpPr>
          <p:cNvPr id="53" name="Cloud Callout 52"/>
          <p:cNvSpPr/>
          <p:nvPr/>
        </p:nvSpPr>
        <p:spPr bwMode="auto">
          <a:xfrm>
            <a:off x="228600" y="4343400"/>
            <a:ext cx="1295400" cy="838200"/>
          </a:xfrm>
          <a:prstGeom prst="cloudCallout">
            <a:avLst/>
          </a:prstGeom>
          <a:solidFill>
            <a:schemeClr val="accent1"/>
          </a:solidFill>
          <a:ln w="25400" cap="flat" cmpd="sng" algn="ctr">
            <a:solidFill>
              <a:srgbClr val="00FF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54" name="TextBox 53"/>
          <p:cNvSpPr txBox="1"/>
          <p:nvPr/>
        </p:nvSpPr>
        <p:spPr>
          <a:xfrm>
            <a:off x="381000" y="4572000"/>
            <a:ext cx="992579" cy="369332"/>
          </a:xfrm>
          <a:prstGeom prst="rect">
            <a:avLst/>
          </a:prstGeom>
          <a:noFill/>
        </p:spPr>
        <p:txBody>
          <a:bodyPr wrap="none" rtlCol="0">
            <a:spAutoFit/>
          </a:bodyPr>
          <a:lstStyle/>
          <a:p>
            <a:r>
              <a:rPr lang="en-US" dirty="0" smtClean="0">
                <a:latin typeface="+mn-lt"/>
              </a:rPr>
              <a:t>-40-60%</a:t>
            </a:r>
            <a:endParaRPr lang="en-US" dirty="0">
              <a:latin typeface="+mn-lt"/>
            </a:endParaRPr>
          </a:p>
        </p:txBody>
      </p:sp>
      <p:pic>
        <p:nvPicPr>
          <p:cNvPr id="92162" name="Picture 2"/>
          <p:cNvPicPr>
            <a:picLocks noChangeAspect="1" noChangeArrowheads="1"/>
          </p:cNvPicPr>
          <p:nvPr/>
        </p:nvPicPr>
        <p:blipFill>
          <a:blip r:embed="rId4" cstate="print"/>
          <a:srcRect/>
          <a:stretch>
            <a:fillRect/>
          </a:stretch>
        </p:blipFill>
        <p:spPr bwMode="auto">
          <a:xfrm>
            <a:off x="5400675" y="4800600"/>
            <a:ext cx="2143125" cy="1428750"/>
          </a:xfrm>
          <a:prstGeom prst="rect">
            <a:avLst/>
          </a:prstGeom>
          <a:noFill/>
          <a:ln w="9525">
            <a:noFill/>
            <a:miter lim="800000"/>
            <a:headEnd/>
            <a:tailEnd/>
          </a:ln>
        </p:spPr>
      </p:pic>
      <p:pic>
        <p:nvPicPr>
          <p:cNvPr id="92163" name="Picture 3"/>
          <p:cNvPicPr>
            <a:picLocks noChangeAspect="1" noChangeArrowheads="1"/>
          </p:cNvPicPr>
          <p:nvPr/>
        </p:nvPicPr>
        <p:blipFill>
          <a:blip r:embed="rId5" cstate="print"/>
          <a:srcRect/>
          <a:stretch>
            <a:fillRect/>
          </a:stretch>
        </p:blipFill>
        <p:spPr bwMode="auto">
          <a:xfrm>
            <a:off x="6924675" y="2838450"/>
            <a:ext cx="2143125" cy="14287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32"/>
                                        </p:tgtEl>
                                      </p:cBhvr>
                                    </p:animEffect>
                                    <p:set>
                                      <p:cBhvr>
                                        <p:cTn id="12" dur="1" fill="hold">
                                          <p:stCondLst>
                                            <p:cond delay="499"/>
                                          </p:stCondLst>
                                        </p:cTn>
                                        <p:tgtEl>
                                          <p:spTgt spid="32"/>
                                        </p:tgtEl>
                                        <p:attrNameLst>
                                          <p:attrName>style.visibility</p:attrName>
                                        </p:attrNameLst>
                                      </p:cBhvr>
                                      <p:to>
                                        <p:strVal val="hidden"/>
                                      </p:to>
                                    </p:set>
                                  </p:childTnLst>
                                </p:cTn>
                              </p:par>
                              <p:par>
                                <p:cTn id="13" presetID="9" presetClass="exit" presetSubtype="0" fill="hold" nodeType="withEffect">
                                  <p:stCondLst>
                                    <p:cond delay="0"/>
                                  </p:stCondLst>
                                  <p:childTnLst>
                                    <p:animEffect transition="out" filter="dissolv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0" nodeType="clickEffect">
                                  <p:stCondLst>
                                    <p:cond delay="0"/>
                                  </p:stCondLst>
                                  <p:childTnLst>
                                    <p:animEffect transition="out" filter="dissolve">
                                      <p:cBhvr>
                                        <p:cTn id="19" dur="500"/>
                                        <p:tgtEl>
                                          <p:spTgt spid="50196"/>
                                        </p:tgtEl>
                                      </p:cBhvr>
                                    </p:animEffect>
                                    <p:set>
                                      <p:cBhvr>
                                        <p:cTn id="20" dur="1" fill="hold">
                                          <p:stCondLst>
                                            <p:cond delay="499"/>
                                          </p:stCondLst>
                                        </p:cTn>
                                        <p:tgtEl>
                                          <p:spTgt spid="50196"/>
                                        </p:tgtEl>
                                        <p:attrNameLst>
                                          <p:attrName>style.visibility</p:attrName>
                                        </p:attrNameLst>
                                      </p:cBhvr>
                                      <p:to>
                                        <p:strVal val="hidden"/>
                                      </p:to>
                                    </p:set>
                                  </p:childTnLst>
                                </p:cTn>
                              </p:par>
                              <p:par>
                                <p:cTn id="21" presetID="9" presetClass="exit" presetSubtype="0" fill="hold" grpId="0" nodeType="withEffect">
                                  <p:stCondLst>
                                    <p:cond delay="0"/>
                                  </p:stCondLst>
                                  <p:childTnLst>
                                    <p:animEffect transition="out" filter="dissolve">
                                      <p:cBhvr>
                                        <p:cTn id="22" dur="500"/>
                                        <p:tgtEl>
                                          <p:spTgt spid="18440"/>
                                        </p:tgtEl>
                                      </p:cBhvr>
                                    </p:animEffect>
                                    <p:set>
                                      <p:cBhvr>
                                        <p:cTn id="23" dur="1" fill="hold">
                                          <p:stCondLst>
                                            <p:cond delay="499"/>
                                          </p:stCondLst>
                                        </p:cTn>
                                        <p:tgtEl>
                                          <p:spTgt spid="18440"/>
                                        </p:tgtEl>
                                        <p:attrNameLst>
                                          <p:attrName>style.visibility</p:attrName>
                                        </p:attrNameLst>
                                      </p:cBhvr>
                                      <p:to>
                                        <p:strVal val="hidden"/>
                                      </p:to>
                                    </p:set>
                                  </p:childTnLst>
                                </p:cTn>
                              </p:par>
                            </p:childTnLst>
                          </p:cTn>
                        </p:par>
                        <p:par>
                          <p:cTn id="24" fill="hold">
                            <p:stCondLst>
                              <p:cond delay="500"/>
                            </p:stCondLst>
                            <p:childTnLst>
                              <p:par>
                                <p:cTn id="25" presetID="2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right)">
                                      <p:cBhvr>
                                        <p:cTn id="27" dur="500"/>
                                        <p:tgtEl>
                                          <p:spTgt spid="48"/>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92163"/>
                                        </p:tgtEl>
                                        <p:attrNameLst>
                                          <p:attrName>style.visibility</p:attrName>
                                        </p:attrNameLst>
                                      </p:cBhvr>
                                      <p:to>
                                        <p:strVal val="visible"/>
                                      </p:to>
                                    </p:set>
                                    <p:animEffect transition="in" filter="fade">
                                      <p:cBhvr>
                                        <p:cTn id="40" dur="1000"/>
                                        <p:tgtEl>
                                          <p:spTgt spid="92163"/>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grpId="0" nodeType="clickEffect">
                                  <p:stCondLst>
                                    <p:cond delay="0"/>
                                  </p:stCondLst>
                                  <p:childTnLst>
                                    <p:animEffect transition="out" filter="dissolve">
                                      <p:cBhvr>
                                        <p:cTn id="44" dur="500"/>
                                        <p:tgtEl>
                                          <p:spTgt spid="50195"/>
                                        </p:tgtEl>
                                      </p:cBhvr>
                                    </p:animEffect>
                                    <p:set>
                                      <p:cBhvr>
                                        <p:cTn id="45" dur="1" fill="hold">
                                          <p:stCondLst>
                                            <p:cond delay="499"/>
                                          </p:stCondLst>
                                        </p:cTn>
                                        <p:tgtEl>
                                          <p:spTgt spid="50195"/>
                                        </p:tgtEl>
                                        <p:attrNameLst>
                                          <p:attrName>style.visibility</p:attrName>
                                        </p:attrNameLst>
                                      </p:cBhvr>
                                      <p:to>
                                        <p:strVal val="hidden"/>
                                      </p:to>
                                    </p:set>
                                  </p:childTnLst>
                                </p:cTn>
                              </p:par>
                              <p:par>
                                <p:cTn id="46" presetID="9" presetClass="exit" presetSubtype="0" fill="hold" grpId="0" nodeType="withEffect">
                                  <p:stCondLst>
                                    <p:cond delay="0"/>
                                  </p:stCondLst>
                                  <p:childTnLst>
                                    <p:animEffect transition="out" filter="dissolve">
                                      <p:cBhvr>
                                        <p:cTn id="47" dur="500"/>
                                        <p:tgtEl>
                                          <p:spTgt spid="18439"/>
                                        </p:tgtEl>
                                      </p:cBhvr>
                                    </p:animEffect>
                                    <p:set>
                                      <p:cBhvr>
                                        <p:cTn id="48" dur="1" fill="hold">
                                          <p:stCondLst>
                                            <p:cond delay="499"/>
                                          </p:stCondLst>
                                        </p:cTn>
                                        <p:tgtEl>
                                          <p:spTgt spid="18439"/>
                                        </p:tgtEl>
                                        <p:attrNameLst>
                                          <p:attrName>style.visibility</p:attrName>
                                        </p:attrNameLst>
                                      </p:cBhvr>
                                      <p:to>
                                        <p:strVal val="hidden"/>
                                      </p:to>
                                    </p:set>
                                  </p:childTnLst>
                                </p:cTn>
                              </p:par>
                            </p:childTnLst>
                          </p:cTn>
                        </p:par>
                        <p:par>
                          <p:cTn id="49" fill="hold">
                            <p:stCondLst>
                              <p:cond delay="500"/>
                            </p:stCondLst>
                            <p:childTnLst>
                              <p:par>
                                <p:cTn id="50" presetID="22" presetClass="entr" presetSubtype="2" fill="hold" nodeType="after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wipe(right)">
                                      <p:cBhvr>
                                        <p:cTn id="52" dur="500"/>
                                        <p:tgtEl>
                                          <p:spTgt spid="49"/>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1000"/>
                                        <p:tgtEl>
                                          <p:spTgt spid="4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childTnLst>
                                </p:cTn>
                              </p:par>
                            </p:childTnLst>
                          </p:cTn>
                        </p:par>
                        <p:par>
                          <p:cTn id="62" fill="hold">
                            <p:stCondLst>
                              <p:cond delay="1000"/>
                            </p:stCondLst>
                            <p:childTnLst>
                              <p:par>
                                <p:cTn id="63" presetID="22" presetClass="entr" presetSubtype="1"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up)">
                                      <p:cBhvr>
                                        <p:cTn id="65" dur="500"/>
                                        <p:tgtEl>
                                          <p:spTgt spid="35"/>
                                        </p:tgtEl>
                                      </p:cBhvr>
                                    </p:animEffect>
                                  </p:childTnLst>
                                </p:cTn>
                              </p:par>
                            </p:childTnLst>
                          </p:cTn>
                        </p:par>
                        <p:par>
                          <p:cTn id="66" fill="hold">
                            <p:stCondLst>
                              <p:cond delay="1500"/>
                            </p:stCondLst>
                            <p:childTnLst>
                              <p:par>
                                <p:cTn id="67" presetID="22" presetClass="entr" presetSubtype="2" fill="hold"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right)">
                                      <p:cBhvr>
                                        <p:cTn id="69" dur="500"/>
                                        <p:tgtEl>
                                          <p:spTgt spid="50"/>
                                        </p:tgtEl>
                                      </p:cBhvr>
                                    </p:animEffect>
                                  </p:childTnLst>
                                </p:cTn>
                              </p:par>
                            </p:childTnLst>
                          </p:cTn>
                        </p:par>
                        <p:par>
                          <p:cTn id="70" fill="hold">
                            <p:stCondLst>
                              <p:cond delay="2000"/>
                            </p:stCondLst>
                            <p:childTnLst>
                              <p:par>
                                <p:cTn id="71" presetID="10" presetClass="entr" presetSubtype="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1000"/>
                                        <p:tgtEl>
                                          <p:spTgt spid="44"/>
                                        </p:tgtEl>
                                      </p:cBhvr>
                                    </p:animEffect>
                                  </p:childTnLst>
                                </p:cTn>
                              </p:par>
                            </p:childTnLst>
                          </p:cTn>
                        </p:par>
                        <p:par>
                          <p:cTn id="74" fill="hold">
                            <p:stCondLst>
                              <p:cond delay="3000"/>
                            </p:stCondLst>
                            <p:childTnLst>
                              <p:par>
                                <p:cTn id="75" presetID="10" presetClass="entr" presetSubtype="0" fill="hold" nodeType="afterEffect">
                                  <p:stCondLst>
                                    <p:cond delay="0"/>
                                  </p:stCondLst>
                                  <p:childTnLst>
                                    <p:set>
                                      <p:cBhvr>
                                        <p:cTn id="76" dur="1" fill="hold">
                                          <p:stCondLst>
                                            <p:cond delay="0"/>
                                          </p:stCondLst>
                                        </p:cTn>
                                        <p:tgtEl>
                                          <p:spTgt spid="92162"/>
                                        </p:tgtEl>
                                        <p:attrNameLst>
                                          <p:attrName>style.visibility</p:attrName>
                                        </p:attrNameLst>
                                      </p:cBhvr>
                                      <p:to>
                                        <p:strVal val="visible"/>
                                      </p:to>
                                    </p:set>
                                    <p:animEffect transition="in" filter="fade">
                                      <p:cBhvr>
                                        <p:cTn id="77" dur="1000"/>
                                        <p:tgtEl>
                                          <p:spTgt spid="92162"/>
                                        </p:tgtEl>
                                      </p:cBhvr>
                                    </p:animEffect>
                                  </p:childTnLst>
                                </p:cTn>
                              </p:par>
                            </p:childTnLst>
                          </p:cTn>
                        </p:par>
                      </p:childTnLst>
                    </p:cTn>
                  </p:par>
                  <p:par>
                    <p:cTn id="78" fill="hold">
                      <p:stCondLst>
                        <p:cond delay="indefinite"/>
                      </p:stCondLst>
                      <p:childTnLst>
                        <p:par>
                          <p:cTn id="79" fill="hold">
                            <p:stCondLst>
                              <p:cond delay="0"/>
                            </p:stCondLst>
                            <p:childTnLst>
                              <p:par>
                                <p:cTn id="80" presetID="8" presetClass="entr" presetSubtype="16" fill="hold" grpId="0" nodeType="click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diamond(in)">
                                      <p:cBhvr>
                                        <p:cTn id="82" dur="500"/>
                                        <p:tgtEl>
                                          <p:spTgt spid="53"/>
                                        </p:tgtEl>
                                      </p:cBhvr>
                                    </p:animEffect>
                                  </p:childTnLst>
                                </p:cTn>
                              </p:par>
                              <p:par>
                                <p:cTn id="83" presetID="8" presetClass="entr" presetSubtype="16"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diamond(in)">
                                      <p:cBhvr>
                                        <p:cTn id="8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P spid="18440" grpId="0" animBg="1"/>
      <p:bldP spid="50195" grpId="0"/>
      <p:bldP spid="50196" grpId="0"/>
      <p:bldP spid="31" grpId="0"/>
      <p:bldP spid="33" grpId="0"/>
      <p:bldP spid="35" grpId="0" animBg="1"/>
      <p:bldP spid="42" grpId="0"/>
      <p:bldP spid="43" grpId="0"/>
      <p:bldP spid="44" grpId="0"/>
      <p:bldP spid="53" grpId="0" animBg="1"/>
      <p:bldP spid="5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NCREIF Property Type Returns</a:t>
            </a:r>
            <a:endParaRPr lang="en-US" dirty="0"/>
          </a:p>
        </p:txBody>
      </p:sp>
      <p:pic>
        <p:nvPicPr>
          <p:cNvPr id="107522" name="Picture 2"/>
          <p:cNvPicPr>
            <a:picLocks noChangeAspect="1" noChangeArrowheads="1"/>
          </p:cNvPicPr>
          <p:nvPr/>
        </p:nvPicPr>
        <p:blipFill>
          <a:blip r:embed="rId3" cstate="print"/>
          <a:srcRect/>
          <a:stretch>
            <a:fillRect/>
          </a:stretch>
        </p:blipFill>
        <p:spPr bwMode="auto">
          <a:xfrm>
            <a:off x="76201" y="2133600"/>
            <a:ext cx="4267199" cy="3011162"/>
          </a:xfrm>
          <a:prstGeom prst="rect">
            <a:avLst/>
          </a:prstGeom>
          <a:noFill/>
          <a:ln w="9525">
            <a:noFill/>
            <a:miter lim="800000"/>
            <a:headEnd/>
            <a:tailEnd/>
          </a:ln>
        </p:spPr>
      </p:pic>
      <p:pic>
        <p:nvPicPr>
          <p:cNvPr id="9" name="Picture 4"/>
          <p:cNvPicPr>
            <a:picLocks noChangeAspect="1" noChangeArrowheads="1"/>
          </p:cNvPicPr>
          <p:nvPr/>
        </p:nvPicPr>
        <p:blipFill>
          <a:blip r:embed="rId4" cstate="print"/>
          <a:srcRect/>
          <a:stretch>
            <a:fillRect/>
          </a:stretch>
        </p:blipFill>
        <p:spPr bwMode="auto">
          <a:xfrm>
            <a:off x="4495800" y="2362200"/>
            <a:ext cx="4544425" cy="3038475"/>
          </a:xfrm>
          <a:prstGeom prst="rect">
            <a:avLst/>
          </a:prstGeom>
          <a:noFill/>
          <a:ln w="9525">
            <a:noFill/>
            <a:miter lim="800000"/>
            <a:headEnd/>
            <a:tailEnd/>
          </a:ln>
        </p:spPr>
      </p:pic>
      <p:cxnSp>
        <p:nvCxnSpPr>
          <p:cNvPr id="10" name="Straight Connector 9"/>
          <p:cNvCxnSpPr>
            <a:endCxn id="9" idx="3"/>
          </p:cNvCxnSpPr>
          <p:nvPr/>
        </p:nvCxnSpPr>
        <p:spPr bwMode="auto">
          <a:xfrm>
            <a:off x="4468225" y="3733800"/>
            <a:ext cx="4572000" cy="147638"/>
          </a:xfrm>
          <a:prstGeom prst="line">
            <a:avLst/>
          </a:prstGeom>
          <a:noFill/>
          <a:ln w="50800" cap="flat" cmpd="sng" algn="ctr">
            <a:solidFill>
              <a:srgbClr val="FF0000"/>
            </a:solidFill>
            <a:prstDash val="solid"/>
            <a:round/>
            <a:headEnd type="none" w="med" len="med"/>
            <a:tailEnd type="triangle" w="med" len="med"/>
          </a:ln>
          <a:effectLst/>
        </p:spPr>
      </p:cxnSp>
      <p:sp>
        <p:nvSpPr>
          <p:cNvPr id="11" name="Oval 10"/>
          <p:cNvSpPr/>
          <p:nvPr/>
        </p:nvSpPr>
        <p:spPr bwMode="auto">
          <a:xfrm>
            <a:off x="8229600" y="4038600"/>
            <a:ext cx="609600" cy="609600"/>
          </a:xfrm>
          <a:prstGeom prst="ellipse">
            <a:avLst/>
          </a:prstGeom>
          <a:noFill/>
          <a:ln w="50800" cap="flat" cmpd="thickThin"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12" name="TextBox 11"/>
          <p:cNvSpPr txBox="1"/>
          <p:nvPr/>
        </p:nvSpPr>
        <p:spPr>
          <a:xfrm>
            <a:off x="7391400" y="4267200"/>
            <a:ext cx="990600" cy="646331"/>
          </a:xfrm>
          <a:prstGeom prst="rect">
            <a:avLst/>
          </a:prstGeom>
          <a:noFill/>
        </p:spPr>
        <p:txBody>
          <a:bodyPr wrap="square" rtlCol="0">
            <a:spAutoFit/>
          </a:bodyPr>
          <a:lstStyle/>
          <a:p>
            <a:pPr algn="ctr"/>
            <a:r>
              <a:rPr lang="en-US" b="1" dirty="0" smtClean="0">
                <a:solidFill>
                  <a:srgbClr val="000000"/>
                </a:solidFill>
              </a:rPr>
              <a:t>200 </a:t>
            </a:r>
            <a:r>
              <a:rPr lang="en-US" b="1" dirty="0" err="1" smtClean="0">
                <a:solidFill>
                  <a:srgbClr val="000000"/>
                </a:solidFill>
              </a:rPr>
              <a:t>bp</a:t>
            </a:r>
            <a:r>
              <a:rPr lang="en-US" b="1" dirty="0" smtClean="0">
                <a:solidFill>
                  <a:srgbClr val="000000"/>
                </a:solidFill>
              </a:rPr>
              <a:t> Gap</a:t>
            </a:r>
            <a:endParaRPr lang="en-US" b="1" dirty="0">
              <a:solidFill>
                <a:srgbClr val="000000"/>
              </a:solidFill>
            </a:endParaRPr>
          </a:p>
        </p:txBody>
      </p:sp>
      <p:sp>
        <p:nvSpPr>
          <p:cNvPr id="13" name="TextBox 12"/>
          <p:cNvSpPr txBox="1"/>
          <p:nvPr/>
        </p:nvSpPr>
        <p:spPr>
          <a:xfrm>
            <a:off x="1371600" y="1600200"/>
            <a:ext cx="2971800" cy="461665"/>
          </a:xfrm>
          <a:prstGeom prst="rect">
            <a:avLst/>
          </a:prstGeom>
          <a:noFill/>
        </p:spPr>
        <p:txBody>
          <a:bodyPr wrap="square" rtlCol="0">
            <a:spAutoFit/>
          </a:bodyPr>
          <a:lstStyle/>
          <a:p>
            <a:r>
              <a:rPr lang="en-US" sz="2400" dirty="0" smtClean="0">
                <a:latin typeface="+mj-lt"/>
              </a:rPr>
              <a:t>Total Return</a:t>
            </a:r>
            <a:endParaRPr lang="en-US" sz="2400" dirty="0">
              <a:latin typeface="+mj-lt"/>
            </a:endParaRPr>
          </a:p>
        </p:txBody>
      </p:sp>
      <p:sp>
        <p:nvSpPr>
          <p:cNvPr id="14" name="TextBox 13"/>
          <p:cNvSpPr txBox="1"/>
          <p:nvPr/>
        </p:nvSpPr>
        <p:spPr>
          <a:xfrm>
            <a:off x="3200400" y="4495800"/>
            <a:ext cx="838200" cy="646331"/>
          </a:xfrm>
          <a:prstGeom prst="rect">
            <a:avLst/>
          </a:prstGeom>
          <a:noFill/>
        </p:spPr>
        <p:txBody>
          <a:bodyPr wrap="square" rtlCol="0">
            <a:spAutoFit/>
          </a:bodyPr>
          <a:lstStyle/>
          <a:p>
            <a:r>
              <a:rPr lang="en-US" b="1" dirty="0" smtClean="0">
                <a:solidFill>
                  <a:srgbClr val="000000"/>
                </a:solidFill>
              </a:rPr>
              <a:t>38%</a:t>
            </a:r>
          </a:p>
          <a:p>
            <a:r>
              <a:rPr lang="en-US" b="1" dirty="0" smtClean="0">
                <a:solidFill>
                  <a:srgbClr val="000000"/>
                </a:solidFill>
              </a:rPr>
              <a:t>Loss</a:t>
            </a:r>
            <a:endParaRPr lang="en-US" b="1" dirty="0">
              <a:solidFill>
                <a:srgbClr val="000000"/>
              </a:solidFill>
            </a:endParaRPr>
          </a:p>
        </p:txBody>
      </p:sp>
      <p:sp>
        <p:nvSpPr>
          <p:cNvPr id="15" name="TextBox 14"/>
          <p:cNvSpPr txBox="1"/>
          <p:nvPr/>
        </p:nvSpPr>
        <p:spPr>
          <a:xfrm>
            <a:off x="4876800" y="1676400"/>
            <a:ext cx="3505200" cy="461665"/>
          </a:xfrm>
          <a:prstGeom prst="rect">
            <a:avLst/>
          </a:prstGeom>
          <a:noFill/>
        </p:spPr>
        <p:txBody>
          <a:bodyPr wrap="square" rtlCol="0">
            <a:spAutoFit/>
          </a:bodyPr>
          <a:lstStyle/>
          <a:p>
            <a:r>
              <a:rPr lang="en-US" sz="2400" dirty="0" smtClean="0">
                <a:latin typeface="+mj-lt"/>
              </a:rPr>
              <a:t>Income Return (Cap Rate)</a:t>
            </a:r>
            <a:endParaRPr lang="en-US" sz="2400" dirty="0">
              <a:latin typeface="+mj-lt"/>
            </a:endParaRPr>
          </a:p>
        </p:txBody>
      </p:sp>
      <p:sp>
        <p:nvSpPr>
          <p:cNvPr id="16" name="Oval 15"/>
          <p:cNvSpPr/>
          <p:nvPr/>
        </p:nvSpPr>
        <p:spPr bwMode="auto">
          <a:xfrm>
            <a:off x="3581400" y="2971800"/>
            <a:ext cx="609600" cy="1752600"/>
          </a:xfrm>
          <a:prstGeom prst="ellipse">
            <a:avLst/>
          </a:prstGeom>
          <a:noFill/>
          <a:ln w="50800" cap="flat" cmpd="thickThin"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17" name="TextBox 16"/>
          <p:cNvSpPr txBox="1"/>
          <p:nvPr/>
        </p:nvSpPr>
        <p:spPr>
          <a:xfrm rot="197451">
            <a:off x="6620872" y="3348471"/>
            <a:ext cx="2514600" cy="369332"/>
          </a:xfrm>
          <a:prstGeom prst="rect">
            <a:avLst/>
          </a:prstGeom>
          <a:noFill/>
        </p:spPr>
        <p:txBody>
          <a:bodyPr wrap="square" rtlCol="0">
            <a:spAutoFit/>
          </a:bodyPr>
          <a:lstStyle/>
          <a:p>
            <a:r>
              <a:rPr lang="en-US" b="1" dirty="0" smtClean="0">
                <a:solidFill>
                  <a:srgbClr val="000000"/>
                </a:solidFill>
              </a:rPr>
              <a:t>Cap Rate: Long Term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522"/>
                                        </p:tgtEl>
                                        <p:attrNameLst>
                                          <p:attrName>style.visibility</p:attrName>
                                        </p:attrNameLst>
                                      </p:cBhvr>
                                      <p:to>
                                        <p:strVal val="visible"/>
                                      </p:to>
                                    </p:set>
                                    <p:animEffect transition="in" filter="fade">
                                      <p:cBhvr>
                                        <p:cTn id="7" dur="1000"/>
                                        <p:tgtEl>
                                          <p:spTgt spid="1075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p:bldP spid="15" grpId="0"/>
      <p:bldP spid="16" grpId="0" animBg="1"/>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 y="228600"/>
            <a:ext cx="7086600" cy="533400"/>
          </a:xfrm>
        </p:spPr>
        <p:txBody>
          <a:bodyPr/>
          <a:lstStyle/>
          <a:p>
            <a:pPr eaLnBrk="1" hangingPunct="1"/>
            <a:r>
              <a:rPr lang="en-US" dirty="0" smtClean="0"/>
              <a:t>Part IV Summary: The Spatial Markets</a:t>
            </a:r>
          </a:p>
        </p:txBody>
      </p:sp>
      <p:sp>
        <p:nvSpPr>
          <p:cNvPr id="2" name="Footer Placeholder 4"/>
          <p:cNvSpPr>
            <a:spLocks noGrp="1"/>
          </p:cNvSpPr>
          <p:nvPr>
            <p:ph type="ftr" sz="quarter" idx="10"/>
          </p:nvPr>
        </p:nvSpPr>
        <p:spPr/>
        <p:txBody>
          <a:bodyPr/>
          <a:lstStyle/>
          <a:p>
            <a:pPr>
              <a:defRPr/>
            </a:pPr>
            <a:r>
              <a:rPr lang="en-US" dirty="0" smtClean="0"/>
              <a:t>  </a:t>
            </a:r>
          </a:p>
        </p:txBody>
      </p:sp>
      <p:sp>
        <p:nvSpPr>
          <p:cNvPr id="35846" name="Rectangle 5"/>
          <p:cNvSpPr>
            <a:spLocks noChangeArrowheads="1"/>
          </p:cNvSpPr>
          <p:nvPr/>
        </p:nvSpPr>
        <p:spPr bwMode="auto">
          <a:xfrm>
            <a:off x="228600" y="1066800"/>
            <a:ext cx="2438400" cy="4724400"/>
          </a:xfrm>
          <a:prstGeom prst="rect">
            <a:avLst/>
          </a:prstGeom>
          <a:noFill/>
          <a:ln w="9525">
            <a:solidFill>
              <a:schemeClr val="tx1"/>
            </a:solidFill>
            <a:miter lim="800000"/>
            <a:headEnd/>
            <a:tailEnd/>
          </a:ln>
        </p:spPr>
        <p:txBody>
          <a:bodyPr anchor="ctr">
            <a:spAutoFit/>
          </a:bodyPr>
          <a:lstStyle/>
          <a:p>
            <a:pPr algn="ctr"/>
            <a:endParaRPr lang="en-US"/>
          </a:p>
        </p:txBody>
      </p:sp>
      <p:sp>
        <p:nvSpPr>
          <p:cNvPr id="35847" name="Rectangle 6"/>
          <p:cNvSpPr>
            <a:spLocks noChangeArrowheads="1"/>
          </p:cNvSpPr>
          <p:nvPr/>
        </p:nvSpPr>
        <p:spPr bwMode="auto">
          <a:xfrm>
            <a:off x="3048000" y="1066800"/>
            <a:ext cx="2514600" cy="4724400"/>
          </a:xfrm>
          <a:prstGeom prst="rect">
            <a:avLst/>
          </a:prstGeom>
          <a:noFill/>
          <a:ln w="9525">
            <a:solidFill>
              <a:schemeClr val="tx1"/>
            </a:solidFill>
            <a:miter lim="800000"/>
            <a:headEnd/>
            <a:tailEnd/>
          </a:ln>
        </p:spPr>
        <p:txBody>
          <a:bodyPr anchor="ctr">
            <a:spAutoFit/>
          </a:bodyPr>
          <a:lstStyle/>
          <a:p>
            <a:pPr algn="ctr"/>
            <a:endParaRPr lang="en-US"/>
          </a:p>
        </p:txBody>
      </p:sp>
      <p:sp>
        <p:nvSpPr>
          <p:cNvPr id="35848" name="AutoShape 7"/>
          <p:cNvSpPr>
            <a:spLocks noChangeArrowheads="1"/>
          </p:cNvSpPr>
          <p:nvPr/>
        </p:nvSpPr>
        <p:spPr bwMode="auto">
          <a:xfrm>
            <a:off x="2590800" y="3048000"/>
            <a:ext cx="762000" cy="609600"/>
          </a:xfrm>
          <a:prstGeom prst="leftRightArrow">
            <a:avLst>
              <a:gd name="adj1" fmla="val 50000"/>
              <a:gd name="adj2" fmla="val 25000"/>
            </a:avLst>
          </a:prstGeom>
          <a:solidFill>
            <a:srgbClr val="FF6600"/>
          </a:solidFill>
          <a:ln w="9525">
            <a:solidFill>
              <a:srgbClr val="333333"/>
            </a:solidFill>
            <a:miter lim="800000"/>
            <a:headEnd/>
            <a:tailEnd/>
          </a:ln>
        </p:spPr>
        <p:txBody>
          <a:bodyPr anchor="ctr">
            <a:spAutoFit/>
          </a:bodyPr>
          <a:lstStyle/>
          <a:p>
            <a:pPr algn="ctr"/>
            <a:endParaRPr lang="en-US"/>
          </a:p>
        </p:txBody>
      </p:sp>
      <p:sp>
        <p:nvSpPr>
          <p:cNvPr id="35849" name="Rectangle 8"/>
          <p:cNvSpPr>
            <a:spLocks noChangeArrowheads="1"/>
          </p:cNvSpPr>
          <p:nvPr/>
        </p:nvSpPr>
        <p:spPr bwMode="auto">
          <a:xfrm>
            <a:off x="5867400" y="1066800"/>
            <a:ext cx="2590800" cy="4724400"/>
          </a:xfrm>
          <a:prstGeom prst="rect">
            <a:avLst/>
          </a:prstGeom>
          <a:noFill/>
          <a:ln w="9525">
            <a:solidFill>
              <a:schemeClr val="tx1"/>
            </a:solidFill>
            <a:miter lim="800000"/>
            <a:headEnd/>
            <a:tailEnd/>
          </a:ln>
        </p:spPr>
        <p:txBody>
          <a:bodyPr anchor="ctr">
            <a:spAutoFit/>
          </a:bodyPr>
          <a:lstStyle/>
          <a:p>
            <a:pPr algn="ctr"/>
            <a:endParaRPr lang="en-US"/>
          </a:p>
        </p:txBody>
      </p:sp>
      <p:sp>
        <p:nvSpPr>
          <p:cNvPr id="35850" name="Rectangle 9"/>
          <p:cNvSpPr>
            <a:spLocks noChangeArrowheads="1"/>
          </p:cNvSpPr>
          <p:nvPr/>
        </p:nvSpPr>
        <p:spPr bwMode="auto">
          <a:xfrm>
            <a:off x="5867400" y="1219200"/>
            <a:ext cx="2590800" cy="4724400"/>
          </a:xfrm>
          <a:prstGeom prst="rect">
            <a:avLst/>
          </a:prstGeom>
          <a:noFill/>
          <a:ln w="9525">
            <a:noFill/>
            <a:miter lim="800000"/>
            <a:headEnd/>
            <a:tailEnd/>
          </a:ln>
        </p:spPr>
        <p:txBody>
          <a:bodyPr/>
          <a:lstStyle/>
          <a:p>
            <a:pPr marL="342900" indent="-342900" algn="ctr">
              <a:spcBef>
                <a:spcPct val="20000"/>
              </a:spcBef>
            </a:pPr>
            <a:r>
              <a:rPr lang="en-US" sz="2000" dirty="0">
                <a:solidFill>
                  <a:schemeClr val="tx2"/>
                </a:solidFill>
              </a:rPr>
              <a:t>Spatial Market</a:t>
            </a:r>
          </a:p>
          <a:p>
            <a:pPr marL="342900" indent="-342900" algn="ctr">
              <a:spcBef>
                <a:spcPct val="20000"/>
              </a:spcBef>
            </a:pPr>
            <a:endParaRPr lang="en-US" sz="2000" dirty="0">
              <a:solidFill>
                <a:schemeClr val="tx2"/>
              </a:solidFill>
            </a:endParaRPr>
          </a:p>
          <a:p>
            <a:pPr marL="342900" indent="-342900" algn="ctr">
              <a:spcBef>
                <a:spcPct val="20000"/>
              </a:spcBef>
            </a:pPr>
            <a:endParaRPr lang="en-US" sz="2000" dirty="0">
              <a:solidFill>
                <a:schemeClr val="tx2"/>
              </a:solidFill>
            </a:endParaRPr>
          </a:p>
          <a:p>
            <a:pPr marL="342900" indent="-342900">
              <a:spcBef>
                <a:spcPct val="20000"/>
              </a:spcBef>
              <a:buFontTx/>
              <a:buChar char="•"/>
            </a:pPr>
            <a:r>
              <a:rPr lang="en-US" sz="2000" dirty="0">
                <a:solidFill>
                  <a:schemeClr val="tx2"/>
                </a:solidFill>
                <a:latin typeface="+mj-lt"/>
              </a:rPr>
              <a:t>Fundamentals continue to </a:t>
            </a:r>
            <a:r>
              <a:rPr lang="en-US" sz="2000" dirty="0" smtClean="0">
                <a:solidFill>
                  <a:schemeClr val="tx2"/>
                </a:solidFill>
                <a:latin typeface="+mj-lt"/>
              </a:rPr>
              <a:t>erode lagging economy</a:t>
            </a:r>
            <a:endParaRPr lang="en-US" sz="2000" dirty="0">
              <a:solidFill>
                <a:schemeClr val="tx2"/>
              </a:solidFill>
              <a:latin typeface="+mj-lt"/>
            </a:endParaRPr>
          </a:p>
          <a:p>
            <a:pPr marL="342900" indent="-342900">
              <a:spcBef>
                <a:spcPct val="20000"/>
              </a:spcBef>
              <a:buFontTx/>
              <a:buChar char="•"/>
            </a:pPr>
            <a:endParaRPr lang="en-US" sz="2000" dirty="0">
              <a:solidFill>
                <a:schemeClr val="tx2"/>
              </a:solidFill>
              <a:latin typeface="+mj-lt"/>
            </a:endParaRPr>
          </a:p>
          <a:p>
            <a:pPr marL="342900" indent="-342900">
              <a:spcBef>
                <a:spcPct val="20000"/>
              </a:spcBef>
              <a:buFontTx/>
              <a:buChar char="•"/>
            </a:pPr>
            <a:r>
              <a:rPr lang="en-US" sz="2000" dirty="0">
                <a:solidFill>
                  <a:schemeClr val="tx2"/>
                </a:solidFill>
                <a:latin typeface="+mj-lt"/>
              </a:rPr>
              <a:t>Vacancy rates rising, rents </a:t>
            </a:r>
            <a:r>
              <a:rPr lang="en-US" sz="2000" dirty="0" smtClean="0">
                <a:solidFill>
                  <a:schemeClr val="tx2"/>
                </a:solidFill>
                <a:latin typeface="+mj-lt"/>
              </a:rPr>
              <a:t>falling</a:t>
            </a:r>
            <a:r>
              <a:rPr lang="en-US" sz="2000" dirty="0">
                <a:solidFill>
                  <a:schemeClr val="tx2"/>
                </a:solidFill>
                <a:latin typeface="+mj-lt"/>
              </a:rPr>
              <a:t/>
            </a:r>
            <a:br>
              <a:rPr lang="en-US" sz="2000" dirty="0">
                <a:solidFill>
                  <a:schemeClr val="tx2"/>
                </a:solidFill>
                <a:latin typeface="+mj-lt"/>
              </a:rPr>
            </a:br>
            <a:endParaRPr lang="en-US" sz="2000" dirty="0">
              <a:solidFill>
                <a:schemeClr val="tx2"/>
              </a:solidFill>
              <a:latin typeface="+mj-lt"/>
            </a:endParaRPr>
          </a:p>
          <a:p>
            <a:pPr marL="342900" indent="-342900">
              <a:spcBef>
                <a:spcPct val="20000"/>
              </a:spcBef>
              <a:buFontTx/>
              <a:buChar char="•"/>
            </a:pPr>
            <a:r>
              <a:rPr lang="en-US" sz="2000" dirty="0" smtClean="0">
                <a:solidFill>
                  <a:schemeClr val="tx2"/>
                </a:solidFill>
                <a:latin typeface="+mj-lt"/>
              </a:rPr>
              <a:t>Stagnant demand</a:t>
            </a:r>
            <a:r>
              <a:rPr lang="en-US" sz="2000" dirty="0">
                <a:solidFill>
                  <a:schemeClr val="tx2"/>
                </a:solidFill>
                <a:latin typeface="+mj-lt"/>
              </a:rPr>
              <a:t>, </a:t>
            </a:r>
            <a:r>
              <a:rPr lang="en-US" sz="2000" dirty="0" smtClean="0">
                <a:solidFill>
                  <a:schemeClr val="tx2"/>
                </a:solidFill>
                <a:latin typeface="+mj-lt"/>
              </a:rPr>
              <a:t>leasing sluggish</a:t>
            </a:r>
            <a:endParaRPr lang="en-US" sz="2000" dirty="0">
              <a:solidFill>
                <a:schemeClr val="tx2"/>
              </a:solidFill>
              <a:latin typeface="+mj-lt"/>
            </a:endParaRPr>
          </a:p>
        </p:txBody>
      </p:sp>
      <p:sp>
        <p:nvSpPr>
          <p:cNvPr id="35851" name="AutoShape 10"/>
          <p:cNvSpPr>
            <a:spLocks noChangeArrowheads="1"/>
          </p:cNvSpPr>
          <p:nvPr/>
        </p:nvSpPr>
        <p:spPr bwMode="auto">
          <a:xfrm>
            <a:off x="5257800" y="3048000"/>
            <a:ext cx="762000" cy="609600"/>
          </a:xfrm>
          <a:prstGeom prst="leftRightArrow">
            <a:avLst>
              <a:gd name="adj1" fmla="val 50000"/>
              <a:gd name="adj2" fmla="val 25000"/>
            </a:avLst>
          </a:prstGeom>
          <a:solidFill>
            <a:srgbClr val="FF6600"/>
          </a:solidFill>
          <a:ln w="9525">
            <a:solidFill>
              <a:srgbClr val="333333"/>
            </a:solidFill>
            <a:miter lim="800000"/>
            <a:headEnd/>
            <a:tailEnd/>
          </a:ln>
        </p:spPr>
        <p:txBody>
          <a:bodyPr anchor="ctr">
            <a:spAutoFit/>
          </a:bodyPr>
          <a:lstStyle/>
          <a:p>
            <a:pPr algn="ctr"/>
            <a:endParaRPr lang="en-US"/>
          </a:p>
        </p:txBody>
      </p:sp>
      <p:sp>
        <p:nvSpPr>
          <p:cNvPr id="16" name="Rectangle 4"/>
          <p:cNvSpPr>
            <a:spLocks noGrp="1" noChangeArrowheads="1"/>
          </p:cNvSpPr>
          <p:nvPr>
            <p:ph sz="half" idx="2"/>
          </p:nvPr>
        </p:nvSpPr>
        <p:spPr>
          <a:xfrm>
            <a:off x="3124200" y="1219200"/>
            <a:ext cx="2362200" cy="4724400"/>
          </a:xfrm>
        </p:spPr>
        <p:txBody>
          <a:bodyPr/>
          <a:lstStyle/>
          <a:p>
            <a:pPr eaLnBrk="1" hangingPunct="1">
              <a:buFontTx/>
              <a:buNone/>
            </a:pPr>
            <a:r>
              <a:rPr lang="en-US" sz="2000" dirty="0" smtClean="0">
                <a:solidFill>
                  <a:schemeClr val="bg1">
                    <a:lumMod val="40000"/>
                    <a:lumOff val="60000"/>
                  </a:schemeClr>
                </a:solidFill>
              </a:rPr>
              <a:t>Real Estate Capital Market</a:t>
            </a:r>
          </a:p>
          <a:p>
            <a:pPr eaLnBrk="1" hangingPunct="1">
              <a:buFontTx/>
              <a:buNone/>
            </a:pPr>
            <a:endParaRPr lang="en-US" sz="2000" dirty="0" smtClean="0">
              <a:solidFill>
                <a:schemeClr val="bg1">
                  <a:lumMod val="40000"/>
                  <a:lumOff val="60000"/>
                </a:schemeClr>
              </a:solidFill>
            </a:endParaRPr>
          </a:p>
          <a:p>
            <a:pPr eaLnBrk="1" hangingPunct="1"/>
            <a:r>
              <a:rPr lang="en-US" sz="2000" dirty="0" smtClean="0">
                <a:solidFill>
                  <a:schemeClr val="bg1">
                    <a:lumMod val="40000"/>
                    <a:lumOff val="60000"/>
                  </a:schemeClr>
                </a:solidFill>
              </a:rPr>
              <a:t>Still shut down; some activity increasing</a:t>
            </a:r>
          </a:p>
          <a:p>
            <a:pPr eaLnBrk="1" hangingPunct="1"/>
            <a:endParaRPr lang="en-US" sz="2000" dirty="0" smtClean="0">
              <a:solidFill>
                <a:schemeClr val="bg1">
                  <a:lumMod val="40000"/>
                  <a:lumOff val="60000"/>
                </a:schemeClr>
              </a:solidFill>
            </a:endParaRPr>
          </a:p>
          <a:p>
            <a:pPr eaLnBrk="1" hangingPunct="1"/>
            <a:r>
              <a:rPr lang="en-US" sz="2000" dirty="0" smtClean="0">
                <a:solidFill>
                  <a:schemeClr val="bg1">
                    <a:lumMod val="40000"/>
                    <a:lumOff val="60000"/>
                  </a:schemeClr>
                </a:solidFill>
              </a:rPr>
              <a:t>Rising Cap rates, tighter credit, picky sources</a:t>
            </a:r>
          </a:p>
          <a:p>
            <a:pPr eaLnBrk="1" hangingPunct="1"/>
            <a:endParaRPr lang="en-US" sz="2000" dirty="0" smtClean="0">
              <a:solidFill>
                <a:schemeClr val="bg1">
                  <a:lumMod val="40000"/>
                  <a:lumOff val="60000"/>
                </a:schemeClr>
              </a:solidFill>
            </a:endParaRPr>
          </a:p>
          <a:p>
            <a:pPr eaLnBrk="1" hangingPunct="1"/>
            <a:r>
              <a:rPr lang="en-US" sz="2000" dirty="0" smtClean="0">
                <a:solidFill>
                  <a:schemeClr val="bg1">
                    <a:lumMod val="40000"/>
                    <a:lumOff val="60000"/>
                  </a:schemeClr>
                </a:solidFill>
              </a:rPr>
              <a:t>Major challenge in de-levering </a:t>
            </a:r>
          </a:p>
        </p:txBody>
      </p:sp>
      <p:sp>
        <p:nvSpPr>
          <p:cNvPr id="17" name="Rectangle 3"/>
          <p:cNvSpPr>
            <a:spLocks noGrp="1" noChangeArrowheads="1"/>
          </p:cNvSpPr>
          <p:nvPr>
            <p:ph sz="half" idx="1"/>
          </p:nvPr>
        </p:nvSpPr>
        <p:spPr>
          <a:xfrm>
            <a:off x="228600" y="1219200"/>
            <a:ext cx="2438400" cy="4724400"/>
          </a:xfrm>
        </p:spPr>
        <p:txBody>
          <a:bodyPr/>
          <a:lstStyle/>
          <a:p>
            <a:pPr eaLnBrk="1" hangingPunct="1">
              <a:buFontTx/>
              <a:buNone/>
            </a:pPr>
            <a:r>
              <a:rPr lang="en-US" sz="2000" dirty="0" smtClean="0">
                <a:solidFill>
                  <a:schemeClr val="bg1">
                    <a:lumMod val="40000"/>
                    <a:lumOff val="60000"/>
                  </a:schemeClr>
                </a:solidFill>
              </a:rPr>
              <a:t>Macro-economic Environment</a:t>
            </a:r>
          </a:p>
          <a:p>
            <a:pPr eaLnBrk="1" hangingPunct="1">
              <a:buFontTx/>
              <a:buNone/>
            </a:pPr>
            <a:endParaRPr lang="en-US" sz="2000" dirty="0" smtClean="0">
              <a:solidFill>
                <a:schemeClr val="bg1">
                  <a:lumMod val="40000"/>
                  <a:lumOff val="60000"/>
                </a:schemeClr>
              </a:solidFill>
            </a:endParaRPr>
          </a:p>
          <a:p>
            <a:pPr eaLnBrk="1" hangingPunct="1"/>
            <a:r>
              <a:rPr lang="en-US" sz="2000" dirty="0" smtClean="0">
                <a:solidFill>
                  <a:schemeClr val="bg1">
                    <a:lumMod val="40000"/>
                    <a:lumOff val="60000"/>
                  </a:schemeClr>
                </a:solidFill>
              </a:rPr>
              <a:t>Economy showing some signs of turning</a:t>
            </a:r>
          </a:p>
          <a:p>
            <a:pPr eaLnBrk="1" hangingPunct="1"/>
            <a:endParaRPr lang="en-US" sz="2000" dirty="0" smtClean="0">
              <a:solidFill>
                <a:schemeClr val="bg1">
                  <a:lumMod val="40000"/>
                  <a:lumOff val="60000"/>
                </a:schemeClr>
              </a:solidFill>
            </a:endParaRPr>
          </a:p>
          <a:p>
            <a:pPr eaLnBrk="1" hangingPunct="1"/>
            <a:r>
              <a:rPr lang="en-US" sz="2000" dirty="0" smtClean="0">
                <a:solidFill>
                  <a:schemeClr val="bg1">
                    <a:lumMod val="40000"/>
                    <a:lumOff val="60000"/>
                  </a:schemeClr>
                </a:solidFill>
              </a:rPr>
              <a:t>Businesses struggling, credit tight</a:t>
            </a:r>
          </a:p>
          <a:p>
            <a:pPr eaLnBrk="1" hangingPunct="1"/>
            <a:endParaRPr lang="en-US" sz="2000" dirty="0" smtClean="0">
              <a:solidFill>
                <a:schemeClr val="bg1">
                  <a:lumMod val="40000"/>
                  <a:lumOff val="60000"/>
                </a:schemeClr>
              </a:solidFill>
            </a:endParaRPr>
          </a:p>
          <a:p>
            <a:pPr eaLnBrk="1" hangingPunct="1"/>
            <a:r>
              <a:rPr lang="en-US" sz="2000" dirty="0" smtClean="0">
                <a:solidFill>
                  <a:schemeClr val="bg1">
                    <a:lumMod val="40000"/>
                    <a:lumOff val="60000"/>
                  </a:schemeClr>
                </a:solidFill>
              </a:rPr>
              <a:t>Consumers bearish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50"/>
                                        </p:tgtEl>
                                        <p:attrNameLst>
                                          <p:attrName>style.visibility</p:attrName>
                                        </p:attrNameLst>
                                      </p:cBhvr>
                                      <p:to>
                                        <p:strVal val="visible"/>
                                      </p:to>
                                    </p:set>
                                    <p:animEffect transition="in" filter="fade">
                                      <p:cBhvr>
                                        <p:cTn id="7" dur="1000"/>
                                        <p:tgtEl>
                                          <p:spTgt spid="3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V: Bringing it Home  to Seattle</a:t>
            </a:r>
            <a:endParaRPr lang="en-US" dirty="0"/>
          </a:p>
        </p:txBody>
      </p:sp>
      <p:pic>
        <p:nvPicPr>
          <p:cNvPr id="105475" name="Picture 3"/>
          <p:cNvPicPr>
            <a:picLocks noChangeAspect="1" noChangeArrowheads="1"/>
          </p:cNvPicPr>
          <p:nvPr/>
        </p:nvPicPr>
        <p:blipFill>
          <a:blip r:embed="rId3" cstate="print"/>
          <a:srcRect/>
          <a:stretch>
            <a:fillRect/>
          </a:stretch>
        </p:blipFill>
        <p:spPr bwMode="auto">
          <a:xfrm>
            <a:off x="5181600" y="1524000"/>
            <a:ext cx="3505200" cy="1905229"/>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457200" y="1447801"/>
            <a:ext cx="4261305" cy="2590800"/>
          </a:xfrm>
          <a:prstGeom prst="rect">
            <a:avLst/>
          </a:prstGeom>
          <a:noFill/>
          <a:ln w="9525">
            <a:noFill/>
            <a:miter lim="800000"/>
            <a:headEnd/>
            <a:tailEnd/>
          </a:ln>
        </p:spPr>
      </p:pic>
      <p:pic>
        <p:nvPicPr>
          <p:cNvPr id="6" name="Picture 3"/>
          <p:cNvPicPr>
            <a:picLocks noChangeAspect="1" noChangeArrowheads="1"/>
          </p:cNvPicPr>
          <p:nvPr/>
        </p:nvPicPr>
        <p:blipFill>
          <a:blip r:embed="rId5" cstate="print"/>
          <a:srcRect/>
          <a:stretch>
            <a:fillRect/>
          </a:stretch>
        </p:blipFill>
        <p:spPr bwMode="auto">
          <a:xfrm>
            <a:off x="457200" y="4313575"/>
            <a:ext cx="4191000" cy="2544425"/>
          </a:xfrm>
          <a:prstGeom prst="rect">
            <a:avLst/>
          </a:prstGeom>
          <a:noFill/>
          <a:ln w="9525">
            <a:noFill/>
            <a:miter lim="800000"/>
            <a:headEnd/>
            <a:tailEnd/>
          </a:ln>
        </p:spPr>
      </p:pic>
      <p:cxnSp>
        <p:nvCxnSpPr>
          <p:cNvPr id="8" name="Straight Arrow Connector 7"/>
          <p:cNvCxnSpPr/>
          <p:nvPr/>
        </p:nvCxnSpPr>
        <p:spPr bwMode="auto">
          <a:xfrm rot="5400000">
            <a:off x="533400" y="3657600"/>
            <a:ext cx="2209800" cy="1447800"/>
          </a:xfrm>
          <a:prstGeom prst="straightConnector1">
            <a:avLst/>
          </a:prstGeom>
          <a:noFill/>
          <a:ln w="25400" cap="flat" cmpd="sng" algn="ctr">
            <a:solidFill>
              <a:srgbClr val="FF0000"/>
            </a:solidFill>
            <a:prstDash val="solid"/>
            <a:round/>
            <a:headEnd type="none" w="med" len="med"/>
            <a:tailEnd type="arrow"/>
          </a:ln>
          <a:effectLst/>
        </p:spPr>
      </p:cxnSp>
      <p:cxnSp>
        <p:nvCxnSpPr>
          <p:cNvPr id="9" name="Straight Arrow Connector 8"/>
          <p:cNvCxnSpPr/>
          <p:nvPr/>
        </p:nvCxnSpPr>
        <p:spPr bwMode="auto">
          <a:xfrm rot="5400000">
            <a:off x="3429000" y="4191000"/>
            <a:ext cx="2133600" cy="152400"/>
          </a:xfrm>
          <a:prstGeom prst="straightConnector1">
            <a:avLst/>
          </a:prstGeom>
          <a:noFill/>
          <a:ln w="25400" cap="flat" cmpd="sng" algn="ctr">
            <a:solidFill>
              <a:srgbClr val="FF0000"/>
            </a:solidFill>
            <a:prstDash val="solid"/>
            <a:round/>
            <a:headEnd type="none" w="med" len="med"/>
            <a:tailEnd type="arrow"/>
          </a:ln>
          <a:effectLst/>
        </p:spPr>
      </p:cxnSp>
      <p:sp>
        <p:nvSpPr>
          <p:cNvPr id="11" name="Oval 10"/>
          <p:cNvSpPr/>
          <p:nvPr/>
        </p:nvSpPr>
        <p:spPr bwMode="auto">
          <a:xfrm>
            <a:off x="2133600" y="2971800"/>
            <a:ext cx="838200" cy="990600"/>
          </a:xfrm>
          <a:prstGeom prst="ellipse">
            <a:avLst/>
          </a:prstGeom>
          <a:noFill/>
          <a:ln w="50800" cap="flat" cmpd="thickThin"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12" name="Oval 11"/>
          <p:cNvSpPr/>
          <p:nvPr/>
        </p:nvSpPr>
        <p:spPr bwMode="auto">
          <a:xfrm>
            <a:off x="4191000" y="1905000"/>
            <a:ext cx="533400" cy="1524000"/>
          </a:xfrm>
          <a:prstGeom prst="ellipse">
            <a:avLst/>
          </a:prstGeom>
          <a:noFill/>
          <a:ln w="50800" cap="flat" cmpd="thickThin"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13" name="TextBox 12"/>
          <p:cNvSpPr txBox="1"/>
          <p:nvPr/>
        </p:nvSpPr>
        <p:spPr>
          <a:xfrm>
            <a:off x="685800" y="1066800"/>
            <a:ext cx="3810000" cy="400110"/>
          </a:xfrm>
          <a:prstGeom prst="rect">
            <a:avLst/>
          </a:prstGeom>
          <a:noFill/>
        </p:spPr>
        <p:txBody>
          <a:bodyPr wrap="square" rtlCol="0">
            <a:spAutoFit/>
          </a:bodyPr>
          <a:lstStyle/>
          <a:p>
            <a:r>
              <a:rPr lang="en-US" sz="2000" dirty="0" smtClean="0">
                <a:latin typeface="+mj-lt"/>
              </a:rPr>
              <a:t>Seattle vs. National Total Returns</a:t>
            </a:r>
            <a:endParaRPr lang="en-US" sz="2000" dirty="0">
              <a:latin typeface="+mj-lt"/>
            </a:endParaRPr>
          </a:p>
        </p:txBody>
      </p:sp>
      <p:sp>
        <p:nvSpPr>
          <p:cNvPr id="14" name="TextBox 13"/>
          <p:cNvSpPr txBox="1"/>
          <p:nvPr/>
        </p:nvSpPr>
        <p:spPr>
          <a:xfrm>
            <a:off x="152400" y="3962400"/>
            <a:ext cx="4191000" cy="400110"/>
          </a:xfrm>
          <a:prstGeom prst="rect">
            <a:avLst/>
          </a:prstGeom>
          <a:noFill/>
        </p:spPr>
        <p:txBody>
          <a:bodyPr wrap="square" rtlCol="0">
            <a:spAutoFit/>
          </a:bodyPr>
          <a:lstStyle/>
          <a:p>
            <a:r>
              <a:rPr lang="en-US" sz="2000" dirty="0" smtClean="0">
                <a:latin typeface="+mj-lt"/>
              </a:rPr>
              <a:t>Seattle Returns by Property Type</a:t>
            </a:r>
            <a:endParaRPr lang="en-US" sz="2000" dirty="0">
              <a:latin typeface="+mj-lt"/>
            </a:endParaRPr>
          </a:p>
        </p:txBody>
      </p:sp>
      <p:sp>
        <p:nvSpPr>
          <p:cNvPr id="15" name="TextBox 14"/>
          <p:cNvSpPr txBox="1"/>
          <p:nvPr/>
        </p:nvSpPr>
        <p:spPr>
          <a:xfrm>
            <a:off x="5410200" y="1143000"/>
            <a:ext cx="3048000" cy="400110"/>
          </a:xfrm>
          <a:prstGeom prst="rect">
            <a:avLst/>
          </a:prstGeom>
          <a:noFill/>
        </p:spPr>
        <p:txBody>
          <a:bodyPr wrap="square" rtlCol="0">
            <a:spAutoFit/>
          </a:bodyPr>
          <a:lstStyle/>
          <a:p>
            <a:r>
              <a:rPr lang="en-US" sz="2000" dirty="0" smtClean="0">
                <a:latin typeface="+mj-lt"/>
              </a:rPr>
              <a:t>Distressed in Seattle</a:t>
            </a:r>
            <a:endParaRPr lang="en-US" sz="2000" dirty="0">
              <a:latin typeface="+mj-lt"/>
            </a:endParaRPr>
          </a:p>
        </p:txBody>
      </p:sp>
      <p:sp>
        <p:nvSpPr>
          <p:cNvPr id="16" name="TextBox 15"/>
          <p:cNvSpPr txBox="1"/>
          <p:nvPr/>
        </p:nvSpPr>
        <p:spPr>
          <a:xfrm>
            <a:off x="4953000" y="3505200"/>
            <a:ext cx="4038600" cy="400110"/>
          </a:xfrm>
          <a:prstGeom prst="rect">
            <a:avLst/>
          </a:prstGeom>
          <a:noFill/>
        </p:spPr>
        <p:txBody>
          <a:bodyPr wrap="square" rtlCol="0">
            <a:spAutoFit/>
          </a:bodyPr>
          <a:lstStyle/>
          <a:p>
            <a:r>
              <a:rPr lang="en-US" sz="2000" dirty="0" smtClean="0">
                <a:latin typeface="+mj-lt"/>
              </a:rPr>
              <a:t>Distressed P-Type Share vs. US</a:t>
            </a:r>
            <a:endParaRPr lang="en-US" sz="2000" dirty="0">
              <a:latin typeface="+mj-lt"/>
            </a:endParaRPr>
          </a:p>
        </p:txBody>
      </p:sp>
      <p:pic>
        <p:nvPicPr>
          <p:cNvPr id="17" name="Picture 3"/>
          <p:cNvPicPr>
            <a:picLocks noChangeAspect="1" noChangeArrowheads="1"/>
          </p:cNvPicPr>
          <p:nvPr/>
        </p:nvPicPr>
        <p:blipFill>
          <a:blip r:embed="rId6" cstate="print"/>
          <a:srcRect/>
          <a:stretch>
            <a:fillRect/>
          </a:stretch>
        </p:blipFill>
        <p:spPr bwMode="auto">
          <a:xfrm>
            <a:off x="5105400" y="3962400"/>
            <a:ext cx="3768365" cy="2270381"/>
          </a:xfrm>
          <a:prstGeom prst="rect">
            <a:avLst/>
          </a:prstGeom>
          <a:noFill/>
          <a:ln w="9525">
            <a:noFill/>
            <a:miter lim="800000"/>
            <a:headEnd/>
            <a:tailEnd/>
          </a:ln>
        </p:spPr>
      </p:pic>
      <p:sp>
        <p:nvSpPr>
          <p:cNvPr id="18" name="Oval 17"/>
          <p:cNvSpPr/>
          <p:nvPr/>
        </p:nvSpPr>
        <p:spPr bwMode="auto">
          <a:xfrm>
            <a:off x="6172200" y="4419600"/>
            <a:ext cx="609600" cy="1524000"/>
          </a:xfrm>
          <a:prstGeom prst="ellipse">
            <a:avLst/>
          </a:prstGeom>
          <a:noFill/>
          <a:ln w="50800" cap="flat" cmpd="thickThin" algn="ctr">
            <a:solidFill>
              <a:srgbClr val="FFFF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19" name="Oval 18"/>
          <p:cNvSpPr/>
          <p:nvPr/>
        </p:nvSpPr>
        <p:spPr bwMode="auto">
          <a:xfrm>
            <a:off x="5486400" y="4343400"/>
            <a:ext cx="685800" cy="685800"/>
          </a:xfrm>
          <a:prstGeom prst="ellipse">
            <a:avLst/>
          </a:prstGeom>
          <a:noFill/>
          <a:ln w="50800" cap="flat" cmpd="thickThin"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20" name="Oval 19"/>
          <p:cNvSpPr/>
          <p:nvPr/>
        </p:nvSpPr>
        <p:spPr bwMode="auto">
          <a:xfrm>
            <a:off x="8077200" y="4217253"/>
            <a:ext cx="762000" cy="735747"/>
          </a:xfrm>
          <a:prstGeom prst="ellipse">
            <a:avLst/>
          </a:prstGeom>
          <a:noFill/>
          <a:ln w="50800" cap="flat" cmpd="thickThin"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par>
                                <p:cTn id="17" presetID="22" presetClass="entr" presetSubtype="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5475"/>
                                        </p:tgtEl>
                                        <p:attrNameLst>
                                          <p:attrName>style.visibility</p:attrName>
                                        </p:attrNameLst>
                                      </p:cBhvr>
                                      <p:to>
                                        <p:strVal val="visible"/>
                                      </p:to>
                                    </p:set>
                                    <p:animEffect transition="in" filter="fade">
                                      <p:cBhvr>
                                        <p:cTn id="28" dur="1000"/>
                                        <p:tgtEl>
                                          <p:spTgt spid="10547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8" grpId="0" animBg="1"/>
      <p:bldP spid="19" grpId="0" animBg="1"/>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28600" y="381000"/>
            <a:ext cx="7315200" cy="533400"/>
          </a:xfrm>
        </p:spPr>
        <p:txBody>
          <a:bodyPr/>
          <a:lstStyle/>
          <a:p>
            <a:r>
              <a:rPr lang="en-US" dirty="0" smtClean="0"/>
              <a:t>Seattle Transactions and Cap Rates vs. National?</a:t>
            </a:r>
          </a:p>
        </p:txBody>
      </p:sp>
      <p:pic>
        <p:nvPicPr>
          <p:cNvPr id="39939" name="Picture 3"/>
          <p:cNvPicPr>
            <a:picLocks noChangeAspect="1" noChangeArrowheads="1"/>
          </p:cNvPicPr>
          <p:nvPr/>
        </p:nvPicPr>
        <p:blipFill>
          <a:blip r:embed="rId3" cstate="print"/>
          <a:srcRect/>
          <a:stretch>
            <a:fillRect/>
          </a:stretch>
        </p:blipFill>
        <p:spPr bwMode="auto">
          <a:xfrm>
            <a:off x="5181600" y="3733800"/>
            <a:ext cx="3810000" cy="2571532"/>
          </a:xfrm>
          <a:prstGeom prst="rect">
            <a:avLst/>
          </a:prstGeom>
          <a:noFill/>
          <a:ln w="9525">
            <a:noFill/>
            <a:miter lim="800000"/>
            <a:headEnd/>
            <a:tailEnd/>
          </a:ln>
        </p:spPr>
      </p:pic>
      <p:sp>
        <p:nvSpPr>
          <p:cNvPr id="39940" name="TextBox 12"/>
          <p:cNvSpPr txBox="1">
            <a:spLocks noChangeArrowheads="1"/>
          </p:cNvSpPr>
          <p:nvPr/>
        </p:nvSpPr>
        <p:spPr bwMode="auto">
          <a:xfrm>
            <a:off x="6172200" y="4876800"/>
            <a:ext cx="2651125" cy="830263"/>
          </a:xfrm>
          <a:prstGeom prst="rect">
            <a:avLst/>
          </a:prstGeom>
          <a:noFill/>
          <a:ln w="9525">
            <a:noFill/>
            <a:miter lim="800000"/>
            <a:headEnd/>
            <a:tailEnd/>
          </a:ln>
        </p:spPr>
        <p:txBody>
          <a:bodyPr>
            <a:spAutoFit/>
          </a:bodyPr>
          <a:lstStyle/>
          <a:p>
            <a:pPr algn="ctr"/>
            <a:r>
              <a:rPr lang="en-US" sz="2400" dirty="0">
                <a:solidFill>
                  <a:schemeClr val="accent1"/>
                </a:solidFill>
              </a:rPr>
              <a:t>Not as different as we thought</a:t>
            </a:r>
          </a:p>
        </p:txBody>
      </p:sp>
      <p:pic>
        <p:nvPicPr>
          <p:cNvPr id="106498" name="Picture 2"/>
          <p:cNvPicPr>
            <a:picLocks noChangeAspect="1" noChangeArrowheads="1"/>
          </p:cNvPicPr>
          <p:nvPr/>
        </p:nvPicPr>
        <p:blipFill>
          <a:blip r:embed="rId4" cstate="print"/>
          <a:srcRect/>
          <a:stretch>
            <a:fillRect/>
          </a:stretch>
        </p:blipFill>
        <p:spPr bwMode="auto">
          <a:xfrm>
            <a:off x="228600" y="1295400"/>
            <a:ext cx="6075907" cy="2362200"/>
          </a:xfrm>
          <a:prstGeom prst="rect">
            <a:avLst/>
          </a:prstGeom>
          <a:noFill/>
          <a:ln w="9525">
            <a:noFill/>
            <a:miter lim="800000"/>
            <a:headEnd/>
            <a:tailEnd/>
          </a:ln>
        </p:spPr>
      </p:pic>
      <p:sp>
        <p:nvSpPr>
          <p:cNvPr id="8" name="TextBox 7"/>
          <p:cNvSpPr txBox="1"/>
          <p:nvPr/>
        </p:nvSpPr>
        <p:spPr>
          <a:xfrm>
            <a:off x="457200" y="990600"/>
            <a:ext cx="4267200" cy="381000"/>
          </a:xfrm>
          <a:prstGeom prst="rect">
            <a:avLst/>
          </a:prstGeom>
          <a:noFill/>
        </p:spPr>
        <p:txBody>
          <a:bodyPr wrap="square" rtlCol="0">
            <a:spAutoFit/>
          </a:bodyPr>
          <a:lstStyle/>
          <a:p>
            <a:r>
              <a:rPr lang="en-US" dirty="0" smtClean="0"/>
              <a:t>Seattle Transaction Volume: 2009</a:t>
            </a:r>
            <a:endParaRPr lang="en-US" dirty="0"/>
          </a:p>
        </p:txBody>
      </p:sp>
      <p:sp>
        <p:nvSpPr>
          <p:cNvPr id="9" name="TextBox 8"/>
          <p:cNvSpPr txBox="1"/>
          <p:nvPr/>
        </p:nvSpPr>
        <p:spPr>
          <a:xfrm>
            <a:off x="6248400" y="3048000"/>
            <a:ext cx="2743200" cy="646331"/>
          </a:xfrm>
          <a:prstGeom prst="rect">
            <a:avLst/>
          </a:prstGeom>
          <a:noFill/>
        </p:spPr>
        <p:txBody>
          <a:bodyPr wrap="square" rtlCol="0">
            <a:spAutoFit/>
          </a:bodyPr>
          <a:lstStyle/>
          <a:p>
            <a:pPr algn="ctr"/>
            <a:r>
              <a:rPr lang="en-US" dirty="0" smtClean="0"/>
              <a:t>Seattle Cap vs. National by Property Type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1000"/>
                                        <p:tgtEl>
                                          <p:spTgt spid="1064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939"/>
                                        </p:tgtEl>
                                        <p:attrNameLst>
                                          <p:attrName>style.visibility</p:attrName>
                                        </p:attrNameLst>
                                      </p:cBhvr>
                                      <p:to>
                                        <p:strVal val="visible"/>
                                      </p:to>
                                    </p:set>
                                    <p:animEffect transition="in" filter="fade">
                                      <p:cBhvr>
                                        <p:cTn id="12" dur="1000"/>
                                        <p:tgtEl>
                                          <p:spTgt spid="39939"/>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9940"/>
                                        </p:tgtEl>
                                        <p:attrNameLst>
                                          <p:attrName>style.visibility</p:attrName>
                                        </p:attrNameLst>
                                      </p:cBhvr>
                                      <p:to>
                                        <p:strVal val="visible"/>
                                      </p:to>
                                    </p:set>
                                    <p:animEffect transition="in" filter="fade">
                                      <p:cBhvr>
                                        <p:cTn id="16" dur="20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3" cstate="print"/>
          <a:srcRect/>
          <a:stretch>
            <a:fillRect/>
          </a:stretch>
        </p:blipFill>
        <p:spPr bwMode="auto">
          <a:xfrm>
            <a:off x="228600" y="990600"/>
            <a:ext cx="8763000" cy="5257800"/>
          </a:xfrm>
          <a:prstGeom prst="rect">
            <a:avLst/>
          </a:prstGeom>
          <a:noFill/>
          <a:ln w="9525">
            <a:noFill/>
            <a:miter lim="800000"/>
            <a:headEnd/>
            <a:tailEnd/>
          </a:ln>
        </p:spPr>
      </p:pic>
      <p:sp>
        <p:nvSpPr>
          <p:cNvPr id="2" name="Title 1"/>
          <p:cNvSpPr>
            <a:spLocks noGrp="1"/>
          </p:cNvSpPr>
          <p:nvPr>
            <p:ph type="title"/>
          </p:nvPr>
        </p:nvSpPr>
        <p:spPr>
          <a:xfrm>
            <a:off x="304800" y="152400"/>
            <a:ext cx="7467600" cy="533400"/>
          </a:xfrm>
        </p:spPr>
        <p:txBody>
          <a:bodyPr/>
          <a:lstStyle/>
          <a:p>
            <a:r>
              <a:rPr lang="en-US" dirty="0" smtClean="0"/>
              <a:t>Current and Future Seattle-Area Cap Rates</a:t>
            </a:r>
            <a:endParaRPr lang="en-US" dirty="0"/>
          </a:p>
        </p:txBody>
      </p:sp>
      <p:sp>
        <p:nvSpPr>
          <p:cNvPr id="7" name="Oval 6"/>
          <p:cNvSpPr/>
          <p:nvPr/>
        </p:nvSpPr>
        <p:spPr bwMode="auto">
          <a:xfrm>
            <a:off x="5029200" y="4724400"/>
            <a:ext cx="1524000" cy="1676400"/>
          </a:xfrm>
          <a:prstGeom prst="ellipse">
            <a:avLst/>
          </a:prstGeom>
          <a:noFill/>
          <a:ln w="50800" cap="flat" cmpd="thickThin"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10" name="Oval 9"/>
          <p:cNvSpPr/>
          <p:nvPr/>
        </p:nvSpPr>
        <p:spPr bwMode="auto">
          <a:xfrm>
            <a:off x="7620000" y="1371600"/>
            <a:ext cx="1524000" cy="1676400"/>
          </a:xfrm>
          <a:prstGeom prst="ellipse">
            <a:avLst/>
          </a:prstGeom>
          <a:noFill/>
          <a:ln w="50800" cap="flat" cmpd="thickThin"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11" name="Oval 10"/>
          <p:cNvSpPr/>
          <p:nvPr/>
        </p:nvSpPr>
        <p:spPr bwMode="auto">
          <a:xfrm>
            <a:off x="4572000" y="990600"/>
            <a:ext cx="1524000" cy="1676400"/>
          </a:xfrm>
          <a:prstGeom prst="ellipse">
            <a:avLst/>
          </a:prstGeom>
          <a:noFill/>
          <a:ln w="50800" cap="flat" cmpd="thickThin"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12" name="Oval 11"/>
          <p:cNvSpPr/>
          <p:nvPr/>
        </p:nvSpPr>
        <p:spPr bwMode="auto">
          <a:xfrm>
            <a:off x="6172200" y="2971800"/>
            <a:ext cx="1524000" cy="1676400"/>
          </a:xfrm>
          <a:prstGeom prst="ellipse">
            <a:avLst/>
          </a:prstGeom>
          <a:noFill/>
          <a:ln w="50800" cap="flat" cmpd="thickThin"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13" name="Oval 12"/>
          <p:cNvSpPr/>
          <p:nvPr/>
        </p:nvSpPr>
        <p:spPr bwMode="auto">
          <a:xfrm>
            <a:off x="4495800" y="2743200"/>
            <a:ext cx="1524000" cy="1676400"/>
          </a:xfrm>
          <a:prstGeom prst="ellipse">
            <a:avLst/>
          </a:prstGeom>
          <a:noFill/>
          <a:ln w="50800" cap="flat" cmpd="thickThin"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14" name="TextBox 13"/>
          <p:cNvSpPr txBox="1"/>
          <p:nvPr/>
        </p:nvSpPr>
        <p:spPr>
          <a:xfrm>
            <a:off x="533400" y="6400800"/>
            <a:ext cx="4648200" cy="276999"/>
          </a:xfrm>
          <a:prstGeom prst="rect">
            <a:avLst/>
          </a:prstGeom>
          <a:noFill/>
        </p:spPr>
        <p:txBody>
          <a:bodyPr wrap="square" rtlCol="0">
            <a:spAutoFit/>
          </a:bodyPr>
          <a:lstStyle/>
          <a:p>
            <a:r>
              <a:rPr lang="en-US" sz="1200" dirty="0" smtClean="0"/>
              <a:t>Sources: </a:t>
            </a:r>
            <a:r>
              <a:rPr lang="en-US" sz="1200" dirty="0" err="1" smtClean="0"/>
              <a:t>JRDeLisle</a:t>
            </a:r>
            <a:r>
              <a:rPr lang="en-US" sz="1200" dirty="0" smtClean="0"/>
              <a:t>, IREM Survey Respondents</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Insights on Seattle Market</a:t>
            </a:r>
            <a:endParaRPr lang="en-US" dirty="0"/>
          </a:p>
        </p:txBody>
      </p:sp>
      <p:pic>
        <p:nvPicPr>
          <p:cNvPr id="84994" name="Picture 2"/>
          <p:cNvPicPr>
            <a:picLocks noChangeAspect="1" noChangeArrowheads="1"/>
          </p:cNvPicPr>
          <p:nvPr/>
        </p:nvPicPr>
        <p:blipFill>
          <a:blip r:embed="rId3" cstate="print"/>
          <a:srcRect/>
          <a:stretch>
            <a:fillRect/>
          </a:stretch>
        </p:blipFill>
        <p:spPr bwMode="auto">
          <a:xfrm>
            <a:off x="1143000" y="2286000"/>
            <a:ext cx="7173541" cy="2628900"/>
          </a:xfrm>
          <a:prstGeom prst="rect">
            <a:avLst/>
          </a:prstGeom>
          <a:noFill/>
          <a:ln w="9525">
            <a:noFill/>
            <a:miter lim="800000"/>
            <a:headEnd/>
            <a:tailEnd/>
          </a:ln>
        </p:spPr>
      </p:pic>
      <p:sp>
        <p:nvSpPr>
          <p:cNvPr id="7" name="TextBox 6"/>
          <p:cNvSpPr txBox="1"/>
          <p:nvPr/>
        </p:nvSpPr>
        <p:spPr>
          <a:xfrm>
            <a:off x="533400" y="6400800"/>
            <a:ext cx="4648200" cy="276999"/>
          </a:xfrm>
          <a:prstGeom prst="rect">
            <a:avLst/>
          </a:prstGeom>
          <a:noFill/>
        </p:spPr>
        <p:txBody>
          <a:bodyPr wrap="square" rtlCol="0">
            <a:spAutoFit/>
          </a:bodyPr>
          <a:lstStyle/>
          <a:p>
            <a:r>
              <a:rPr lang="en-US" sz="1200" dirty="0" smtClean="0"/>
              <a:t>Sources: </a:t>
            </a:r>
            <a:r>
              <a:rPr lang="en-US" sz="1200" dirty="0" err="1" smtClean="0"/>
              <a:t>JRDeLisle</a:t>
            </a:r>
            <a:r>
              <a:rPr lang="en-US" sz="1200" dirty="0" smtClean="0"/>
              <a:t>, IREM Survey Respondents</a:t>
            </a:r>
            <a:endParaRPr lang="en-U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Issues Concern You the Most?</a:t>
            </a:r>
            <a:endParaRPr lang="en-US" dirty="0"/>
          </a:p>
        </p:txBody>
      </p:sp>
      <p:sp>
        <p:nvSpPr>
          <p:cNvPr id="4" name="Content Placeholder 3"/>
          <p:cNvSpPr>
            <a:spLocks noGrp="1"/>
          </p:cNvSpPr>
          <p:nvPr>
            <p:ph sz="half" idx="1"/>
          </p:nvPr>
        </p:nvSpPr>
        <p:spPr>
          <a:xfrm>
            <a:off x="0" y="1219200"/>
            <a:ext cx="4457700" cy="4724400"/>
          </a:xfrm>
        </p:spPr>
        <p:txBody>
          <a:bodyPr/>
          <a:lstStyle/>
          <a:p>
            <a:pPr lvl="0"/>
            <a:r>
              <a:rPr lang="en-US" sz="2400" dirty="0" smtClean="0"/>
              <a:t>Real Estate Cycle</a:t>
            </a:r>
          </a:p>
          <a:p>
            <a:pPr lvl="1"/>
            <a:r>
              <a:rPr lang="en-US" sz="1800" dirty="0" smtClean="0"/>
              <a:t>When will this all be over?</a:t>
            </a:r>
          </a:p>
          <a:p>
            <a:pPr lvl="1"/>
            <a:r>
              <a:rPr lang="en-US" sz="1800" dirty="0" smtClean="0"/>
              <a:t>What challenges/risks do we face?</a:t>
            </a:r>
          </a:p>
          <a:p>
            <a:pPr lvl="1"/>
            <a:r>
              <a:rPr lang="en-US" sz="1800" dirty="0" smtClean="0"/>
              <a:t>How act with government wildcard?</a:t>
            </a:r>
          </a:p>
          <a:p>
            <a:pPr lvl="0"/>
            <a:endParaRPr lang="en-US" dirty="0" smtClean="0"/>
          </a:p>
          <a:p>
            <a:pPr lvl="0"/>
            <a:r>
              <a:rPr lang="en-US" sz="2400" dirty="0" smtClean="0"/>
              <a:t>Mortgages/Debt</a:t>
            </a:r>
          </a:p>
          <a:p>
            <a:pPr lvl="1"/>
            <a:r>
              <a:rPr lang="en-US" sz="1800" dirty="0" smtClean="0"/>
              <a:t>What is the solution to the financing/debt problem?</a:t>
            </a:r>
          </a:p>
          <a:p>
            <a:pPr lvl="1"/>
            <a:r>
              <a:rPr lang="en-US" sz="1800" dirty="0" smtClean="0"/>
              <a:t>Why won't lenders loosen up?</a:t>
            </a:r>
          </a:p>
          <a:p>
            <a:pPr lvl="1"/>
            <a:r>
              <a:rPr lang="en-US" sz="1800" dirty="0" smtClean="0"/>
              <a:t>What's up with lenders?</a:t>
            </a:r>
          </a:p>
          <a:p>
            <a:endParaRPr lang="en-US" dirty="0"/>
          </a:p>
        </p:txBody>
      </p:sp>
      <p:sp>
        <p:nvSpPr>
          <p:cNvPr id="5" name="Content Placeholder 4"/>
          <p:cNvSpPr>
            <a:spLocks noGrp="1"/>
          </p:cNvSpPr>
          <p:nvPr>
            <p:ph sz="half" idx="2"/>
          </p:nvPr>
        </p:nvSpPr>
        <p:spPr>
          <a:xfrm>
            <a:off x="4495800" y="1219200"/>
            <a:ext cx="4648200" cy="4724400"/>
          </a:xfrm>
        </p:spPr>
        <p:txBody>
          <a:bodyPr/>
          <a:lstStyle/>
          <a:p>
            <a:pPr lvl="0"/>
            <a:r>
              <a:rPr lang="en-US" sz="2400" dirty="0" smtClean="0"/>
              <a:t>Seattle Real Estate Market</a:t>
            </a:r>
          </a:p>
          <a:p>
            <a:pPr lvl="1"/>
            <a:r>
              <a:rPr lang="en-US" sz="1800" dirty="0" smtClean="0"/>
              <a:t>Will meltdown hit Seattle?</a:t>
            </a:r>
          </a:p>
          <a:p>
            <a:pPr lvl="1"/>
            <a:r>
              <a:rPr lang="en-US" sz="1800" dirty="0" smtClean="0"/>
              <a:t>Will we see distressed asset sales?</a:t>
            </a:r>
          </a:p>
          <a:p>
            <a:pPr lvl="1"/>
            <a:r>
              <a:rPr lang="en-US" sz="1800" dirty="0" smtClean="0"/>
              <a:t>What's the outlook for leasing/sales?</a:t>
            </a:r>
          </a:p>
          <a:p>
            <a:pPr lvl="1"/>
            <a:r>
              <a:rPr lang="en-US" sz="1800" dirty="0" smtClean="0"/>
              <a:t>How can we avoid rent decline? </a:t>
            </a:r>
          </a:p>
          <a:p>
            <a:pPr lvl="1"/>
            <a:endParaRPr lang="en-US" sz="1800" dirty="0" smtClean="0"/>
          </a:p>
          <a:p>
            <a:pPr lvl="0"/>
            <a:r>
              <a:rPr lang="en-US" sz="2400" dirty="0" smtClean="0"/>
              <a:t>Seattle/Regional Destiny</a:t>
            </a:r>
          </a:p>
          <a:p>
            <a:pPr lvl="1"/>
            <a:r>
              <a:rPr lang="en-US" sz="1800" dirty="0" smtClean="0"/>
              <a:t>How can we be more business friendly?</a:t>
            </a:r>
          </a:p>
          <a:p>
            <a:pPr lvl="1"/>
            <a:r>
              <a:rPr lang="en-US" sz="1800" dirty="0" smtClean="0"/>
              <a:t>How can we lure tenants downtown?</a:t>
            </a:r>
          </a:p>
          <a:p>
            <a:pPr lvl="1"/>
            <a:r>
              <a:rPr lang="en-US" sz="1800" dirty="0" smtClean="0"/>
              <a:t>How can we strengthen local economy?</a:t>
            </a:r>
          </a:p>
          <a:p>
            <a:pPr lvl="1"/>
            <a:r>
              <a:rPr lang="en-US" sz="1800" dirty="0" smtClean="0"/>
              <a:t>Where will next wave of tenants come from and how get them here?</a:t>
            </a:r>
          </a:p>
          <a:p>
            <a:endParaRPr lang="en-US" dirty="0"/>
          </a:p>
        </p:txBody>
      </p:sp>
      <p:sp>
        <p:nvSpPr>
          <p:cNvPr id="6" name="TextBox 5"/>
          <p:cNvSpPr txBox="1"/>
          <p:nvPr/>
        </p:nvSpPr>
        <p:spPr>
          <a:xfrm>
            <a:off x="990600" y="6477000"/>
            <a:ext cx="4648200" cy="276999"/>
          </a:xfrm>
          <a:prstGeom prst="rect">
            <a:avLst/>
          </a:prstGeom>
          <a:noFill/>
        </p:spPr>
        <p:txBody>
          <a:bodyPr wrap="square" rtlCol="0">
            <a:spAutoFit/>
          </a:bodyPr>
          <a:lstStyle/>
          <a:p>
            <a:r>
              <a:rPr lang="en-US" sz="1200" dirty="0" smtClean="0"/>
              <a:t>Sources: </a:t>
            </a:r>
            <a:r>
              <a:rPr lang="en-US" sz="1200" dirty="0" err="1" smtClean="0"/>
              <a:t>JRDeLisle</a:t>
            </a:r>
            <a:r>
              <a:rPr lang="en-US" sz="1200" dirty="0" smtClean="0"/>
              <a:t>, IREM Survey Respondents</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10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10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fade">
                                      <p:cBhvr>
                                        <p:cTn id="18" dur="1000"/>
                                        <p:tgtEl>
                                          <p:spTgt spid="4">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1000"/>
                                        <p:tgtEl>
                                          <p:spTgt spid="4">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8" end="8"/>
                                            </p:txEl>
                                          </p:spTgt>
                                        </p:tgtEl>
                                        <p:attrNameLst>
                                          <p:attrName>style.visibility</p:attrName>
                                        </p:attrNameLst>
                                      </p:cBhvr>
                                      <p:to>
                                        <p:strVal val="visible"/>
                                      </p:to>
                                    </p:set>
                                    <p:animEffect transition="in" filter="fade">
                                      <p:cBhvr>
                                        <p:cTn id="24" dur="1000"/>
                                        <p:tgtEl>
                                          <p:spTgt spid="4">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1000"/>
                                        <p:tgtEl>
                                          <p:spTgt spid="5">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1000"/>
                                        <p:tgtEl>
                                          <p:spTgt spid="5">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fade">
                                      <p:cBhvr>
                                        <p:cTn id="38" dur="1000"/>
                                        <p:tgtEl>
                                          <p:spTgt spid="5">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Effect transition="in" filter="fade">
                                      <p:cBhvr>
                                        <p:cTn id="43" dur="1000"/>
                                        <p:tgtEl>
                                          <p:spTgt spid="5">
                                            <p:txEl>
                                              <p:pRg st="7" end="7"/>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5">
                                            <p:txEl>
                                              <p:pRg st="8" end="8"/>
                                            </p:txEl>
                                          </p:spTgt>
                                        </p:tgtEl>
                                        <p:attrNameLst>
                                          <p:attrName>style.visibility</p:attrName>
                                        </p:attrNameLst>
                                      </p:cBhvr>
                                      <p:to>
                                        <p:strVal val="visible"/>
                                      </p:to>
                                    </p:set>
                                    <p:animEffect transition="in" filter="fade">
                                      <p:cBhvr>
                                        <p:cTn id="46" dur="1000"/>
                                        <p:tgtEl>
                                          <p:spTgt spid="5">
                                            <p:txEl>
                                              <p:pRg st="8" end="8"/>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Effect transition="in" filter="fade">
                                      <p:cBhvr>
                                        <p:cTn id="49" dur="1000"/>
                                        <p:tgtEl>
                                          <p:spTgt spid="5">
                                            <p:txEl>
                                              <p:pRg st="9" end="9"/>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5">
                                            <p:txEl>
                                              <p:pRg st="10" end="10"/>
                                            </p:txEl>
                                          </p:spTgt>
                                        </p:tgtEl>
                                        <p:attrNameLst>
                                          <p:attrName>style.visibility</p:attrName>
                                        </p:attrNameLst>
                                      </p:cBhvr>
                                      <p:to>
                                        <p:strVal val="visible"/>
                                      </p:to>
                                    </p:set>
                                    <p:animEffect transition="in" filter="fade">
                                      <p:cBhvr>
                                        <p:cTn id="52" dur="1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Seattle Market Risks: Significant/Not</a:t>
            </a:r>
            <a:endParaRPr lang="en-US" dirty="0"/>
          </a:p>
        </p:txBody>
      </p:sp>
      <p:pic>
        <p:nvPicPr>
          <p:cNvPr id="86018" name="Picture 2"/>
          <p:cNvPicPr>
            <a:picLocks noChangeAspect="1" noChangeArrowheads="1"/>
          </p:cNvPicPr>
          <p:nvPr/>
        </p:nvPicPr>
        <p:blipFill>
          <a:blip r:embed="rId3" cstate="print"/>
          <a:srcRect/>
          <a:stretch>
            <a:fillRect/>
          </a:stretch>
        </p:blipFill>
        <p:spPr bwMode="auto">
          <a:xfrm>
            <a:off x="762000" y="1981200"/>
            <a:ext cx="7789917" cy="2867025"/>
          </a:xfrm>
          <a:prstGeom prst="rect">
            <a:avLst/>
          </a:prstGeom>
          <a:noFill/>
          <a:ln w="9525">
            <a:noFill/>
            <a:miter lim="800000"/>
            <a:headEnd/>
            <a:tailEnd/>
          </a:ln>
        </p:spPr>
      </p:pic>
      <p:sp>
        <p:nvSpPr>
          <p:cNvPr id="7" name="TextBox 6"/>
          <p:cNvSpPr txBox="1"/>
          <p:nvPr/>
        </p:nvSpPr>
        <p:spPr>
          <a:xfrm>
            <a:off x="533400" y="6400800"/>
            <a:ext cx="4648200" cy="276999"/>
          </a:xfrm>
          <a:prstGeom prst="rect">
            <a:avLst/>
          </a:prstGeom>
          <a:noFill/>
        </p:spPr>
        <p:txBody>
          <a:bodyPr wrap="square" rtlCol="0">
            <a:spAutoFit/>
          </a:bodyPr>
          <a:lstStyle/>
          <a:p>
            <a:r>
              <a:rPr lang="en-US" sz="1200" dirty="0" smtClean="0"/>
              <a:t>Sources: </a:t>
            </a:r>
            <a:r>
              <a:rPr lang="en-US" sz="1200" dirty="0" err="1" smtClean="0"/>
              <a:t>JRDeLisle</a:t>
            </a:r>
            <a:r>
              <a:rPr lang="en-US" sz="1200" dirty="0" smtClean="0"/>
              <a:t>, IREM Survey Respondents</a:t>
            </a:r>
            <a:endParaRPr lang="en-US" sz="1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9" name="Picture 3"/>
          <p:cNvPicPr>
            <a:picLocks noChangeAspect="1" noChangeArrowheads="1"/>
          </p:cNvPicPr>
          <p:nvPr/>
        </p:nvPicPr>
        <p:blipFill>
          <a:blip r:embed="rId3" cstate="print"/>
          <a:srcRect/>
          <a:stretch>
            <a:fillRect/>
          </a:stretch>
        </p:blipFill>
        <p:spPr bwMode="auto">
          <a:xfrm>
            <a:off x="762000" y="1786333"/>
            <a:ext cx="7391400" cy="324286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Part V. “Real” Opportunities in Seattle RE</a:t>
            </a:r>
            <a:endParaRPr lang="en-US" dirty="0"/>
          </a:p>
        </p:txBody>
      </p:sp>
      <p:sp>
        <p:nvSpPr>
          <p:cNvPr id="6" name="TextBox 5"/>
          <p:cNvSpPr txBox="1"/>
          <p:nvPr/>
        </p:nvSpPr>
        <p:spPr>
          <a:xfrm>
            <a:off x="533400" y="6400800"/>
            <a:ext cx="4648200" cy="276999"/>
          </a:xfrm>
          <a:prstGeom prst="rect">
            <a:avLst/>
          </a:prstGeom>
          <a:noFill/>
        </p:spPr>
        <p:txBody>
          <a:bodyPr wrap="square" rtlCol="0">
            <a:spAutoFit/>
          </a:bodyPr>
          <a:lstStyle/>
          <a:p>
            <a:r>
              <a:rPr lang="en-US" sz="1200" dirty="0" smtClean="0"/>
              <a:t>Sources: </a:t>
            </a:r>
            <a:r>
              <a:rPr lang="en-US" sz="1200" dirty="0" err="1" smtClean="0"/>
              <a:t>JRDeLisle</a:t>
            </a:r>
            <a:r>
              <a:rPr lang="en-US" sz="1200" dirty="0" smtClean="0"/>
              <a:t>, IREM Survey Respondents</a:t>
            </a:r>
            <a:endParaRPr lang="en-US" sz="1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181600"/>
          </a:xfrm>
        </p:spPr>
        <p:txBody>
          <a:bodyPr/>
          <a:lstStyle/>
          <a:p>
            <a:r>
              <a:rPr lang="en-US" dirty="0" smtClean="0"/>
              <a:t>Players</a:t>
            </a:r>
          </a:p>
          <a:p>
            <a:pPr lvl="1"/>
            <a:r>
              <a:rPr lang="en-US" dirty="0" smtClean="0"/>
              <a:t>Emergence of new players will create further problems</a:t>
            </a:r>
          </a:p>
          <a:p>
            <a:pPr lvl="1"/>
            <a:r>
              <a:rPr lang="en-US" dirty="0" smtClean="0"/>
              <a:t>Many naïve buyers will clog up the system</a:t>
            </a:r>
          </a:p>
          <a:p>
            <a:pPr lvl="1"/>
            <a:r>
              <a:rPr lang="en-US" dirty="0" smtClean="0"/>
              <a:t>Intermediaries will raise capital but struggle to deploy</a:t>
            </a:r>
          </a:p>
          <a:p>
            <a:pPr lvl="1"/>
            <a:r>
              <a:rPr lang="en-US" dirty="0" smtClean="0"/>
              <a:t>Infrastructure not in place to deal with sheer volume of deals</a:t>
            </a:r>
          </a:p>
          <a:p>
            <a:r>
              <a:rPr lang="en-US" dirty="0" smtClean="0"/>
              <a:t>New Funds</a:t>
            </a:r>
          </a:p>
          <a:p>
            <a:pPr lvl="1"/>
            <a:r>
              <a:rPr lang="en-US" dirty="0" smtClean="0"/>
              <a:t>Expect a spate of new funds, some with experience others not</a:t>
            </a:r>
          </a:p>
          <a:p>
            <a:pPr lvl="1"/>
            <a:r>
              <a:rPr lang="en-US" dirty="0" smtClean="0"/>
              <a:t>Closed-end fund structures will be popular</a:t>
            </a:r>
          </a:p>
          <a:p>
            <a:pPr lvl="1"/>
            <a:r>
              <a:rPr lang="en-US" dirty="0" smtClean="0"/>
              <a:t>Off-shore investors will be a major target for money managers</a:t>
            </a:r>
          </a:p>
          <a:p>
            <a:r>
              <a:rPr lang="en-US" dirty="0" smtClean="0"/>
              <a:t>Products</a:t>
            </a:r>
          </a:p>
          <a:p>
            <a:pPr lvl="1"/>
            <a:r>
              <a:rPr lang="en-US" dirty="0" smtClean="0"/>
              <a:t>A spate of new products will be introduced to lay off risk</a:t>
            </a:r>
          </a:p>
          <a:p>
            <a:pPr lvl="1"/>
            <a:r>
              <a:rPr lang="en-US" dirty="0" smtClean="0"/>
              <a:t>New Partnership arrangements will match expertise with capital</a:t>
            </a:r>
          </a:p>
          <a:p>
            <a:endParaRPr lang="en-US" dirty="0"/>
          </a:p>
        </p:txBody>
      </p:sp>
      <p:sp>
        <p:nvSpPr>
          <p:cNvPr id="3" name="Title 2"/>
          <p:cNvSpPr>
            <a:spLocks noGrp="1"/>
          </p:cNvSpPr>
          <p:nvPr>
            <p:ph type="title"/>
          </p:nvPr>
        </p:nvSpPr>
        <p:spPr/>
        <p:txBody>
          <a:bodyPr/>
          <a:lstStyle/>
          <a:p>
            <a:r>
              <a:rPr lang="en-US" dirty="0" smtClean="0"/>
              <a:t>Other Challenges: Players and Products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10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1000"/>
                                        <p:tgtEl>
                                          <p:spTgt spid="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10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1000"/>
                                        <p:tgtEl>
                                          <p:spTgt spid="2">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fade">
                                      <p:cBhvr>
                                        <p:cTn id="24" dur="1000"/>
                                        <p:tgtEl>
                                          <p:spTgt spid="2">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10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1000"/>
                                        <p:tgtEl>
                                          <p:spTgt spid="2">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Effect transition="in" filter="fade">
                                      <p:cBhvr>
                                        <p:cTn id="35" dur="10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r>
              <a:rPr lang="en-US" dirty="0" smtClean="0"/>
              <a:t>So, To Walk, To Talk, To Walk the Talk???That is the question….</a:t>
            </a:r>
          </a:p>
          <a:p>
            <a:pPr lvl="1"/>
            <a:r>
              <a:rPr lang="en-US" dirty="0" smtClean="0"/>
              <a:t>There is no one answer….</a:t>
            </a:r>
          </a:p>
          <a:p>
            <a:pPr lvl="1"/>
            <a:r>
              <a:rPr lang="en-US" dirty="0" smtClean="0"/>
              <a:t>Critical thinking and survival instincts will rule…</a:t>
            </a:r>
          </a:p>
          <a:p>
            <a:pPr lvl="1"/>
            <a:r>
              <a:rPr lang="en-US" dirty="0" smtClean="0"/>
              <a:t>If not, there’s always school….</a:t>
            </a:r>
          </a:p>
          <a:p>
            <a:r>
              <a:rPr lang="en-US" dirty="0" smtClean="0"/>
              <a:t>Back to the Future…..</a:t>
            </a:r>
          </a:p>
        </p:txBody>
      </p:sp>
      <p:sp>
        <p:nvSpPr>
          <p:cNvPr id="2" name="Title 1"/>
          <p:cNvSpPr>
            <a:spLocks noGrp="1"/>
          </p:cNvSpPr>
          <p:nvPr>
            <p:ph type="title"/>
          </p:nvPr>
        </p:nvSpPr>
        <p:spPr>
          <a:xfrm>
            <a:off x="609600" y="533400"/>
            <a:ext cx="6934200" cy="533400"/>
          </a:xfrm>
        </p:spPr>
        <p:txBody>
          <a:bodyPr/>
          <a:lstStyle/>
          <a:p>
            <a:r>
              <a:rPr lang="en-US" dirty="0" smtClean="0"/>
              <a:t>Conclusion: What to do? Back to School?</a:t>
            </a:r>
            <a:br>
              <a:rPr lang="en-US" dirty="0" smtClean="0"/>
            </a:br>
            <a:r>
              <a:rPr lang="en-US" dirty="0" smtClean="0"/>
              <a:t>	</a:t>
            </a:r>
            <a:endParaRPr lang="en-US" dirty="0"/>
          </a:p>
        </p:txBody>
      </p:sp>
      <p:sp>
        <p:nvSpPr>
          <p:cNvPr id="7" name="TextBox 6"/>
          <p:cNvSpPr txBox="1"/>
          <p:nvPr/>
        </p:nvSpPr>
        <p:spPr>
          <a:xfrm>
            <a:off x="381000" y="5943600"/>
            <a:ext cx="2044149" cy="646331"/>
          </a:xfrm>
          <a:prstGeom prst="rect">
            <a:avLst/>
          </a:prstGeom>
          <a:noFill/>
        </p:spPr>
        <p:txBody>
          <a:bodyPr wrap="none" rtlCol="0">
            <a:spAutoFit/>
          </a:bodyPr>
          <a:lstStyle/>
          <a:p>
            <a:r>
              <a:rPr lang="en-US" dirty="0" smtClean="0">
                <a:hlinkClick r:id="rId3"/>
              </a:rPr>
              <a:t>http://jrdelisle.com</a:t>
            </a:r>
            <a:endParaRPr lang="en-US" dirty="0" smtClean="0"/>
          </a:p>
          <a:p>
            <a:endParaRPr lang="en-US" dirty="0"/>
          </a:p>
        </p:txBody>
      </p:sp>
      <p:pic>
        <p:nvPicPr>
          <p:cNvPr id="102402" name="Picture 2"/>
          <p:cNvPicPr>
            <a:picLocks noChangeAspect="1" noChangeArrowheads="1"/>
          </p:cNvPicPr>
          <p:nvPr/>
        </p:nvPicPr>
        <p:blipFill>
          <a:blip r:embed="rId4" cstate="print"/>
          <a:srcRect/>
          <a:stretch>
            <a:fillRect/>
          </a:stretch>
        </p:blipFill>
        <p:spPr bwMode="auto">
          <a:xfrm>
            <a:off x="2819400" y="3647007"/>
            <a:ext cx="5958921" cy="252519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1000"/>
                                        <p:tgtEl>
                                          <p:spTgt spid="11">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animEffect transition="in" filter="fade">
                                      <p:cBhvr>
                                        <p:cTn id="11" dur="5000"/>
                                        <p:tgtEl>
                                          <p:spTgt spid="11">
                                            <p:txEl>
                                              <p:pRg st="3" end="3"/>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animEffect transition="in" filter="fade">
                                      <p:cBhvr>
                                        <p:cTn id="15" dur="5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381000"/>
            <a:ext cx="7086600" cy="533400"/>
          </a:xfrm>
        </p:spPr>
        <p:txBody>
          <a:bodyPr>
            <a:normAutofit fontScale="90000"/>
          </a:bodyPr>
          <a:lstStyle/>
          <a:p>
            <a:pPr eaLnBrk="1" hangingPunct="1"/>
            <a:r>
              <a:rPr lang="en-US" dirty="0" smtClean="0"/>
              <a:t>Part 1 Prelude: Three Major Attributes of Real Estate</a:t>
            </a:r>
          </a:p>
        </p:txBody>
      </p:sp>
      <p:sp>
        <p:nvSpPr>
          <p:cNvPr id="7171" name="Text Box 3"/>
          <p:cNvSpPr txBox="1">
            <a:spLocks noChangeArrowheads="1"/>
          </p:cNvSpPr>
          <p:nvPr/>
        </p:nvSpPr>
        <p:spPr bwMode="auto">
          <a:xfrm>
            <a:off x="1143001" y="990600"/>
            <a:ext cx="4038599" cy="2362200"/>
          </a:xfrm>
          <a:prstGeom prst="rect">
            <a:avLst/>
          </a:prstGeom>
          <a:noFill/>
          <a:ln w="9525">
            <a:noFill/>
            <a:miter lim="800000"/>
            <a:headEnd/>
            <a:tailEnd/>
          </a:ln>
        </p:spPr>
        <p:txBody>
          <a:bodyPr lIns="0" tIns="0" rIns="0" bIns="0"/>
          <a:lstStyle/>
          <a:p>
            <a:pPr marL="207963" indent="-207963" algn="ctr" defTabSz="457200">
              <a:buClr>
                <a:schemeClr val="bg2"/>
              </a:buClr>
              <a:buFont typeface="Monotype Sorts" pitchFamily="2" charset="2"/>
              <a:buNone/>
            </a:pPr>
            <a:r>
              <a:rPr lang="en-US" sz="2300" dirty="0">
                <a:solidFill>
                  <a:srgbClr val="6666FF"/>
                </a:solidFill>
                <a:latin typeface="+mj-lt"/>
              </a:rPr>
              <a:t>Three major attributes of real estate . . .</a:t>
            </a:r>
            <a:br>
              <a:rPr lang="en-US" sz="2300" dirty="0">
                <a:solidFill>
                  <a:srgbClr val="6666FF"/>
                </a:solidFill>
                <a:latin typeface="+mj-lt"/>
              </a:rPr>
            </a:br>
            <a:endParaRPr lang="en-US" sz="2300" dirty="0">
              <a:solidFill>
                <a:srgbClr val="6666FF"/>
              </a:solidFill>
              <a:latin typeface="+mj-lt"/>
            </a:endParaRPr>
          </a:p>
          <a:p>
            <a:pPr marL="706438" lvl="1" indent="-249238" algn="ctr" defTabSz="457200">
              <a:buClr>
                <a:schemeClr val="bg2"/>
              </a:buClr>
              <a:buFont typeface="Arial" pitchFamily="34" charset="0"/>
              <a:buChar char="–"/>
            </a:pPr>
            <a:r>
              <a:rPr lang="en-US" sz="2300" dirty="0" smtClean="0">
                <a:solidFill>
                  <a:srgbClr val="6666FF"/>
                </a:solidFill>
                <a:latin typeface="+mj-lt"/>
              </a:rPr>
              <a:t>L,</a:t>
            </a:r>
          </a:p>
          <a:p>
            <a:pPr marL="706438" lvl="1" indent="-249238" algn="ctr" defTabSz="457200">
              <a:buClr>
                <a:schemeClr val="bg2"/>
              </a:buClr>
              <a:buFont typeface="Arial" pitchFamily="34" charset="0"/>
              <a:buChar char="–"/>
            </a:pPr>
            <a:r>
              <a:rPr lang="en-US" sz="2300" dirty="0" smtClean="0">
                <a:solidFill>
                  <a:srgbClr val="6666FF"/>
                </a:solidFill>
                <a:latin typeface="+mj-lt"/>
              </a:rPr>
              <a:t>L,</a:t>
            </a:r>
          </a:p>
          <a:p>
            <a:pPr marL="706438" lvl="1" indent="-249238" algn="ctr" defTabSz="457200">
              <a:buClr>
                <a:schemeClr val="bg2"/>
              </a:buClr>
              <a:buFont typeface="Arial" pitchFamily="34" charset="0"/>
              <a:buChar char="–"/>
            </a:pPr>
            <a:r>
              <a:rPr lang="en-US" sz="2300" dirty="0" smtClean="0">
                <a:solidFill>
                  <a:srgbClr val="6666FF"/>
                </a:solidFill>
                <a:latin typeface="+mj-lt"/>
              </a:rPr>
              <a:t>L.</a:t>
            </a:r>
            <a:br>
              <a:rPr lang="en-US" sz="2300" dirty="0" smtClean="0">
                <a:solidFill>
                  <a:srgbClr val="6666FF"/>
                </a:solidFill>
                <a:latin typeface="+mj-lt"/>
              </a:rPr>
            </a:br>
            <a:r>
              <a:rPr lang="en-US" sz="2300" dirty="0">
                <a:solidFill>
                  <a:schemeClr val="bg2"/>
                </a:solidFill>
                <a:latin typeface="+mj-lt"/>
              </a:rPr>
              <a:t/>
            </a:r>
            <a:br>
              <a:rPr lang="en-US" sz="2300" dirty="0">
                <a:solidFill>
                  <a:schemeClr val="bg2"/>
                </a:solidFill>
                <a:latin typeface="+mj-lt"/>
              </a:rPr>
            </a:br>
            <a:endParaRPr lang="en-US" dirty="0">
              <a:solidFill>
                <a:schemeClr val="bg2"/>
              </a:solidFill>
              <a:latin typeface="+mj-lt"/>
            </a:endParaRPr>
          </a:p>
        </p:txBody>
      </p:sp>
      <p:grpSp>
        <p:nvGrpSpPr>
          <p:cNvPr id="2" name="Group 5"/>
          <p:cNvGrpSpPr>
            <a:grpSpLocks/>
          </p:cNvGrpSpPr>
          <p:nvPr/>
        </p:nvGrpSpPr>
        <p:grpSpPr bwMode="auto">
          <a:xfrm>
            <a:off x="5276851" y="1192213"/>
            <a:ext cx="476250" cy="2398713"/>
            <a:chOff x="3967" y="3011"/>
            <a:chExt cx="300" cy="1511"/>
          </a:xfrm>
        </p:grpSpPr>
        <p:sp>
          <p:nvSpPr>
            <p:cNvPr id="7175" name="Text Box 6"/>
            <p:cNvSpPr txBox="1">
              <a:spLocks noChangeArrowheads="1"/>
            </p:cNvSpPr>
            <p:nvPr/>
          </p:nvSpPr>
          <p:spPr bwMode="auto">
            <a:xfrm rot="-2940000">
              <a:off x="3816" y="3162"/>
              <a:ext cx="561" cy="260"/>
            </a:xfrm>
            <a:prstGeom prst="rect">
              <a:avLst/>
            </a:prstGeom>
            <a:noFill/>
            <a:ln w="9525">
              <a:noFill/>
              <a:miter lim="800000"/>
              <a:headEnd/>
              <a:tailEnd/>
            </a:ln>
          </p:spPr>
          <p:txBody>
            <a:bodyPr lIns="0" tIns="0" rIns="0" bIns="0"/>
            <a:lstStyle/>
            <a:p>
              <a:pPr marL="207963" indent="-207963" algn="ctr" defTabSz="457200">
                <a:buClr>
                  <a:srgbClr val="FFFF00"/>
                </a:buClr>
                <a:buSzPct val="90000"/>
                <a:buFont typeface="Monotype Sorts" pitchFamily="2" charset="2"/>
                <a:buNone/>
              </a:pPr>
              <a:r>
                <a:rPr lang="en-US" sz="2300" dirty="0">
                  <a:solidFill>
                    <a:srgbClr val="FFFF00"/>
                  </a:solidFill>
                  <a:latin typeface="+mj-lt"/>
                </a:rPr>
                <a:t>L</a:t>
              </a:r>
              <a:endParaRPr lang="en-US" dirty="0">
                <a:solidFill>
                  <a:srgbClr val="FFFF00"/>
                </a:solidFill>
                <a:latin typeface="+mj-lt"/>
              </a:endParaRPr>
            </a:p>
          </p:txBody>
        </p:sp>
        <p:sp>
          <p:nvSpPr>
            <p:cNvPr id="7176" name="Text Box 7"/>
            <p:cNvSpPr txBox="1">
              <a:spLocks noChangeArrowheads="1"/>
            </p:cNvSpPr>
            <p:nvPr/>
          </p:nvSpPr>
          <p:spPr bwMode="auto">
            <a:xfrm rot="-2940000">
              <a:off x="3816" y="3607"/>
              <a:ext cx="561" cy="260"/>
            </a:xfrm>
            <a:prstGeom prst="rect">
              <a:avLst/>
            </a:prstGeom>
            <a:noFill/>
            <a:ln w="9525">
              <a:noFill/>
              <a:miter lim="800000"/>
              <a:headEnd/>
              <a:tailEnd/>
            </a:ln>
          </p:spPr>
          <p:txBody>
            <a:bodyPr lIns="0" tIns="0" rIns="0" bIns="0"/>
            <a:lstStyle/>
            <a:p>
              <a:pPr marL="207963" indent="-207963" algn="ctr" defTabSz="457200">
                <a:buClr>
                  <a:srgbClr val="FFFF00"/>
                </a:buClr>
                <a:buSzPct val="90000"/>
                <a:buFont typeface="Monotype Sorts" pitchFamily="2" charset="2"/>
                <a:buNone/>
              </a:pPr>
              <a:r>
                <a:rPr lang="en-US" sz="2300" dirty="0">
                  <a:solidFill>
                    <a:srgbClr val="FFFF00"/>
                  </a:solidFill>
                  <a:latin typeface="+mj-lt"/>
                </a:rPr>
                <a:t>L</a:t>
              </a:r>
              <a:endParaRPr lang="en-US" dirty="0">
                <a:solidFill>
                  <a:srgbClr val="FFFF00"/>
                </a:solidFill>
                <a:latin typeface="+mj-lt"/>
              </a:endParaRPr>
            </a:p>
          </p:txBody>
        </p:sp>
        <p:sp>
          <p:nvSpPr>
            <p:cNvPr id="7177" name="Text Box 8"/>
            <p:cNvSpPr txBox="1">
              <a:spLocks noChangeArrowheads="1"/>
            </p:cNvSpPr>
            <p:nvPr/>
          </p:nvSpPr>
          <p:spPr bwMode="auto">
            <a:xfrm rot="18660000">
              <a:off x="3856" y="4112"/>
              <a:ext cx="561" cy="260"/>
            </a:xfrm>
            <a:prstGeom prst="rect">
              <a:avLst/>
            </a:prstGeom>
            <a:noFill/>
            <a:ln w="9525">
              <a:noFill/>
              <a:miter lim="800000"/>
              <a:headEnd/>
              <a:tailEnd/>
            </a:ln>
          </p:spPr>
          <p:txBody>
            <a:bodyPr lIns="0" tIns="0" rIns="0" bIns="0"/>
            <a:lstStyle/>
            <a:p>
              <a:pPr marL="207963" indent="-207963" algn="ctr" defTabSz="457200">
                <a:buClr>
                  <a:srgbClr val="FFFF00"/>
                </a:buClr>
                <a:buSzPct val="90000"/>
                <a:buFont typeface="Monotype Sorts" pitchFamily="2" charset="2"/>
                <a:buNone/>
              </a:pPr>
              <a:r>
                <a:rPr lang="en-US" sz="2300" dirty="0">
                  <a:solidFill>
                    <a:srgbClr val="FFFF00"/>
                  </a:solidFill>
                  <a:latin typeface="+mj-lt"/>
                </a:rPr>
                <a:t>L</a:t>
              </a:r>
              <a:endParaRPr lang="en-US" dirty="0">
                <a:solidFill>
                  <a:srgbClr val="FFFF00"/>
                </a:solidFill>
                <a:latin typeface="+mj-lt"/>
              </a:endParaRPr>
            </a:p>
          </p:txBody>
        </p:sp>
      </p:grpSp>
      <p:sp>
        <p:nvSpPr>
          <p:cNvPr id="7174" name="Text Box 9"/>
          <p:cNvSpPr txBox="1">
            <a:spLocks noChangeArrowheads="1"/>
          </p:cNvSpPr>
          <p:nvPr/>
        </p:nvSpPr>
        <p:spPr bwMode="auto">
          <a:xfrm>
            <a:off x="5562600" y="1447801"/>
            <a:ext cx="3352800" cy="1905000"/>
          </a:xfrm>
          <a:prstGeom prst="rect">
            <a:avLst/>
          </a:prstGeom>
          <a:noFill/>
          <a:ln w="9525">
            <a:noFill/>
            <a:miter lim="800000"/>
            <a:headEnd/>
            <a:tailEnd/>
          </a:ln>
        </p:spPr>
        <p:txBody>
          <a:bodyPr lIns="0" tIns="0" rIns="0" bIns="0"/>
          <a:lstStyle/>
          <a:p>
            <a:pPr marL="706438" lvl="1" indent="-249238" algn="ctr" defTabSz="457200">
              <a:buClr>
                <a:srgbClr val="FFFF00"/>
              </a:buClr>
              <a:buSzPct val="90000"/>
              <a:buFont typeface="Monotype Sorts" pitchFamily="2" charset="2"/>
              <a:buNone/>
            </a:pPr>
            <a:r>
              <a:rPr lang="en-US" sz="2300" dirty="0">
                <a:solidFill>
                  <a:srgbClr val="FFFF00"/>
                </a:solidFill>
                <a:latin typeface="+mj-lt"/>
              </a:rPr>
              <a:t> . . . . . . . </a:t>
            </a:r>
            <a:r>
              <a:rPr lang="en-US" sz="2300" dirty="0" err="1">
                <a:solidFill>
                  <a:srgbClr val="FFFF00"/>
                </a:solidFill>
                <a:latin typeface="+mj-lt"/>
              </a:rPr>
              <a:t>ulnerable</a:t>
            </a:r>
            <a:r>
              <a:rPr lang="en-US" sz="2300" dirty="0">
                <a:solidFill>
                  <a:srgbClr val="FFFF00"/>
                </a:solidFill>
                <a:latin typeface="+mj-lt"/>
              </a:rPr>
              <a:t>,</a:t>
            </a:r>
            <a:br>
              <a:rPr lang="en-US" sz="2300" dirty="0">
                <a:solidFill>
                  <a:srgbClr val="FFFF00"/>
                </a:solidFill>
                <a:latin typeface="+mj-lt"/>
              </a:rPr>
            </a:br>
            <a:endParaRPr lang="en-US" sz="2300" dirty="0">
              <a:solidFill>
                <a:srgbClr val="FFFF00"/>
              </a:solidFill>
              <a:latin typeface="+mj-lt"/>
            </a:endParaRPr>
          </a:p>
          <a:p>
            <a:pPr marL="706438" lvl="1" indent="-249238" algn="ctr" defTabSz="457200">
              <a:buClr>
                <a:srgbClr val="FFFF00"/>
              </a:buClr>
              <a:buSzPct val="90000"/>
              <a:buFont typeface="Monotype Sorts" pitchFamily="2" charset="2"/>
              <a:buNone/>
            </a:pPr>
            <a:r>
              <a:rPr lang="en-US" sz="2300" dirty="0">
                <a:solidFill>
                  <a:srgbClr val="FFFF00"/>
                </a:solidFill>
                <a:latin typeface="+mj-lt"/>
              </a:rPr>
              <a:t> . . . . . . . </a:t>
            </a:r>
            <a:r>
              <a:rPr lang="en-US" sz="2300" dirty="0" err="1">
                <a:solidFill>
                  <a:srgbClr val="FFFF00"/>
                </a:solidFill>
                <a:latin typeface="+mj-lt"/>
              </a:rPr>
              <a:t>ulnerable</a:t>
            </a:r>
            <a:r>
              <a:rPr lang="en-US" sz="2300" dirty="0">
                <a:solidFill>
                  <a:srgbClr val="FFFF00"/>
                </a:solidFill>
                <a:latin typeface="+mj-lt"/>
              </a:rPr>
              <a:t>,</a:t>
            </a:r>
            <a:br>
              <a:rPr lang="en-US" sz="2300" dirty="0">
                <a:solidFill>
                  <a:srgbClr val="FFFF00"/>
                </a:solidFill>
                <a:latin typeface="+mj-lt"/>
              </a:rPr>
            </a:br>
            <a:endParaRPr lang="en-US" sz="2300" dirty="0">
              <a:solidFill>
                <a:srgbClr val="FFFF00"/>
              </a:solidFill>
              <a:latin typeface="+mj-lt"/>
            </a:endParaRPr>
          </a:p>
          <a:p>
            <a:pPr marL="706438" lvl="1" indent="-249238" algn="ctr" defTabSz="457200">
              <a:buClr>
                <a:srgbClr val="FFFF00"/>
              </a:buClr>
              <a:buSzPct val="90000"/>
              <a:buFont typeface="Monotype Sorts" pitchFamily="2" charset="2"/>
              <a:buNone/>
            </a:pPr>
            <a:r>
              <a:rPr lang="en-US" sz="2300" dirty="0">
                <a:solidFill>
                  <a:srgbClr val="FFFF00"/>
                </a:solidFill>
                <a:latin typeface="+mj-lt"/>
              </a:rPr>
              <a:t> . . . . . . . </a:t>
            </a:r>
            <a:r>
              <a:rPr lang="en-US" sz="2300" dirty="0" err="1">
                <a:solidFill>
                  <a:srgbClr val="FFFF00"/>
                </a:solidFill>
                <a:latin typeface="+mj-lt"/>
              </a:rPr>
              <a:t>ulnerable</a:t>
            </a:r>
            <a:r>
              <a:rPr lang="en-US" sz="2300" dirty="0">
                <a:solidFill>
                  <a:srgbClr val="FFFF00"/>
                </a:solidFill>
                <a:latin typeface="+mj-lt"/>
              </a:rPr>
              <a:t>.</a:t>
            </a:r>
            <a:br>
              <a:rPr lang="en-US" sz="2300" dirty="0">
                <a:solidFill>
                  <a:srgbClr val="FFFF00"/>
                </a:solidFill>
                <a:latin typeface="+mj-lt"/>
              </a:rPr>
            </a:br>
            <a:r>
              <a:rPr lang="en-US" sz="2300" dirty="0">
                <a:solidFill>
                  <a:srgbClr val="FFFF00"/>
                </a:solidFill>
                <a:latin typeface="+mj-lt"/>
              </a:rPr>
              <a:t/>
            </a:r>
            <a:br>
              <a:rPr lang="en-US" sz="2300" dirty="0">
                <a:solidFill>
                  <a:srgbClr val="FFFF00"/>
                </a:solidFill>
                <a:latin typeface="+mj-lt"/>
              </a:rPr>
            </a:br>
            <a:endParaRPr lang="en-US" dirty="0">
              <a:solidFill>
                <a:srgbClr val="FFFF00"/>
              </a:solidFill>
              <a:latin typeface="+mj-lt"/>
            </a:endParaRPr>
          </a:p>
        </p:txBody>
      </p:sp>
      <p:sp>
        <p:nvSpPr>
          <p:cNvPr id="11" name="Text Box 3"/>
          <p:cNvSpPr txBox="1">
            <a:spLocks noChangeArrowheads="1"/>
          </p:cNvSpPr>
          <p:nvPr/>
        </p:nvSpPr>
        <p:spPr bwMode="auto">
          <a:xfrm>
            <a:off x="152400" y="3200400"/>
            <a:ext cx="4800600" cy="457200"/>
          </a:xfrm>
          <a:prstGeom prst="rect">
            <a:avLst/>
          </a:prstGeom>
          <a:noFill/>
          <a:ln w="9525">
            <a:noFill/>
            <a:miter lim="800000"/>
            <a:headEnd/>
            <a:tailEnd/>
          </a:ln>
        </p:spPr>
        <p:txBody>
          <a:bodyPr lIns="0" tIns="0" rIns="0" bIns="0"/>
          <a:lstStyle/>
          <a:p>
            <a:pPr marL="207963" indent="-207963" algn="ctr" defTabSz="457200">
              <a:buClr>
                <a:schemeClr val="bg2"/>
              </a:buClr>
              <a:buFont typeface="Monotype Sorts" pitchFamily="2" charset="2"/>
              <a:buNone/>
            </a:pPr>
            <a:r>
              <a:rPr lang="en-US" sz="2300" dirty="0" smtClean="0">
                <a:latin typeface="+mj-lt"/>
              </a:rPr>
              <a:t>The  2009 regime </a:t>
            </a:r>
            <a:r>
              <a:rPr lang="en-US" sz="2300" dirty="0">
                <a:latin typeface="+mj-lt"/>
              </a:rPr>
              <a:t>of real estate . . .</a:t>
            </a:r>
            <a:br>
              <a:rPr lang="en-US" sz="2300" dirty="0">
                <a:latin typeface="+mj-lt"/>
              </a:rPr>
            </a:br>
            <a:endParaRPr lang="en-US" sz="2300" dirty="0">
              <a:latin typeface="+mj-lt"/>
            </a:endParaRPr>
          </a:p>
          <a:p>
            <a:pPr marL="706438" lvl="1" indent="-249238" algn="ctr" defTabSz="457200">
              <a:buClr>
                <a:schemeClr val="bg2"/>
              </a:buClr>
              <a:buFont typeface="Arial" pitchFamily="34" charset="0"/>
              <a:buChar char="–"/>
            </a:pPr>
            <a:r>
              <a:rPr lang="en-US" sz="2300" dirty="0" smtClean="0">
                <a:latin typeface="+mj-lt"/>
              </a:rPr>
              <a:t>D</a:t>
            </a:r>
          </a:p>
          <a:p>
            <a:pPr marL="706438" lvl="1" indent="-249238" algn="ctr" defTabSz="457200">
              <a:buClr>
                <a:schemeClr val="bg2"/>
              </a:buClr>
              <a:buFont typeface="Arial" pitchFamily="34" charset="0"/>
              <a:buChar char="–"/>
            </a:pPr>
            <a:r>
              <a:rPr lang="en-US" sz="2300" dirty="0" smtClean="0">
                <a:latin typeface="+mj-lt"/>
              </a:rPr>
              <a:t>D</a:t>
            </a:r>
          </a:p>
          <a:p>
            <a:pPr marL="706438" lvl="1" indent="-249238" algn="ctr" defTabSz="457200">
              <a:buClr>
                <a:schemeClr val="bg2"/>
              </a:buClr>
              <a:buFont typeface="Arial" pitchFamily="34" charset="0"/>
              <a:buChar char="–"/>
            </a:pPr>
            <a:r>
              <a:rPr lang="en-US" sz="2300" dirty="0" smtClean="0">
                <a:latin typeface="+mj-lt"/>
              </a:rPr>
              <a:t>D</a:t>
            </a:r>
            <a:br>
              <a:rPr lang="en-US" sz="2300" dirty="0" smtClean="0">
                <a:latin typeface="+mj-lt"/>
              </a:rPr>
            </a:br>
            <a:r>
              <a:rPr lang="en-US" sz="2300" dirty="0">
                <a:solidFill>
                  <a:schemeClr val="bg2"/>
                </a:solidFill>
                <a:latin typeface="+mj-lt"/>
              </a:rPr>
              <a:t/>
            </a:r>
            <a:br>
              <a:rPr lang="en-US" sz="2300" dirty="0">
                <a:solidFill>
                  <a:schemeClr val="bg2"/>
                </a:solidFill>
                <a:latin typeface="+mj-lt"/>
              </a:rPr>
            </a:br>
            <a:endParaRPr lang="en-US" dirty="0">
              <a:solidFill>
                <a:schemeClr val="bg2"/>
              </a:solidFill>
              <a:latin typeface="+mj-lt"/>
            </a:endParaRPr>
          </a:p>
        </p:txBody>
      </p:sp>
      <p:sp>
        <p:nvSpPr>
          <p:cNvPr id="12" name="Text Box 9"/>
          <p:cNvSpPr txBox="1">
            <a:spLocks noChangeArrowheads="1"/>
          </p:cNvSpPr>
          <p:nvPr/>
        </p:nvSpPr>
        <p:spPr bwMode="auto">
          <a:xfrm>
            <a:off x="2133600" y="3886201"/>
            <a:ext cx="3810000" cy="1219200"/>
          </a:xfrm>
          <a:prstGeom prst="rect">
            <a:avLst/>
          </a:prstGeom>
          <a:noFill/>
          <a:ln w="9525">
            <a:noFill/>
            <a:miter lim="800000"/>
            <a:headEnd/>
            <a:tailEnd/>
          </a:ln>
        </p:spPr>
        <p:txBody>
          <a:bodyPr lIns="0" tIns="0" rIns="0" bIns="0"/>
          <a:lstStyle/>
          <a:p>
            <a:pPr marL="706438" lvl="1" indent="-249238" algn="ctr" defTabSz="457200">
              <a:buClr>
                <a:srgbClr val="FFFF00"/>
              </a:buClr>
              <a:buSzPct val="90000"/>
              <a:buFont typeface="Monotype Sorts" pitchFamily="2" charset="2"/>
              <a:buNone/>
            </a:pPr>
            <a:r>
              <a:rPr lang="en-US" sz="2300" dirty="0">
                <a:solidFill>
                  <a:srgbClr val="FFFF00"/>
                </a:solidFill>
                <a:latin typeface="+mj-lt"/>
              </a:rPr>
              <a:t> . . . . . . . </a:t>
            </a:r>
            <a:r>
              <a:rPr lang="en-US" sz="2300" dirty="0" err="1" smtClean="0">
                <a:solidFill>
                  <a:srgbClr val="FFFF00"/>
                </a:solidFill>
                <a:latin typeface="+mj-lt"/>
              </a:rPr>
              <a:t>istressed</a:t>
            </a:r>
            <a:r>
              <a:rPr lang="en-US" sz="2300" dirty="0" smtClean="0">
                <a:solidFill>
                  <a:srgbClr val="FFFF00"/>
                </a:solidFill>
                <a:latin typeface="+mj-lt"/>
              </a:rPr>
              <a:t>,</a:t>
            </a:r>
            <a:endParaRPr lang="en-US" sz="2300" dirty="0">
              <a:solidFill>
                <a:srgbClr val="FFFF00"/>
              </a:solidFill>
              <a:latin typeface="+mj-lt"/>
            </a:endParaRPr>
          </a:p>
          <a:p>
            <a:pPr marL="706438" lvl="1" indent="-249238" algn="ctr" defTabSz="457200">
              <a:buClr>
                <a:srgbClr val="FFFF00"/>
              </a:buClr>
              <a:buSzPct val="90000"/>
              <a:buFont typeface="Monotype Sorts" pitchFamily="2" charset="2"/>
              <a:buNone/>
            </a:pPr>
            <a:r>
              <a:rPr lang="en-US" sz="2300" dirty="0">
                <a:solidFill>
                  <a:srgbClr val="FFFF00"/>
                </a:solidFill>
                <a:latin typeface="+mj-lt"/>
              </a:rPr>
              <a:t> . . . . . . . </a:t>
            </a:r>
            <a:r>
              <a:rPr lang="en-US" sz="2300" dirty="0" err="1" smtClean="0">
                <a:solidFill>
                  <a:srgbClr val="FFFF00"/>
                </a:solidFill>
                <a:latin typeface="+mj-lt"/>
              </a:rPr>
              <a:t>istressed</a:t>
            </a:r>
            <a:r>
              <a:rPr lang="en-US" sz="2300" dirty="0" smtClean="0">
                <a:solidFill>
                  <a:srgbClr val="FFFF00"/>
                </a:solidFill>
                <a:latin typeface="+mj-lt"/>
              </a:rPr>
              <a:t>,</a:t>
            </a:r>
            <a:endParaRPr lang="en-US" sz="2300" dirty="0">
              <a:solidFill>
                <a:srgbClr val="FFFF00"/>
              </a:solidFill>
              <a:latin typeface="+mj-lt"/>
            </a:endParaRPr>
          </a:p>
          <a:p>
            <a:pPr marL="706438" lvl="1" indent="-249238" algn="ctr" defTabSz="457200">
              <a:buClr>
                <a:srgbClr val="FFFF00"/>
              </a:buClr>
              <a:buSzPct val="90000"/>
              <a:buFont typeface="Monotype Sorts" pitchFamily="2" charset="2"/>
              <a:buNone/>
            </a:pPr>
            <a:r>
              <a:rPr lang="en-US" sz="2300" dirty="0">
                <a:solidFill>
                  <a:srgbClr val="FFFF00"/>
                </a:solidFill>
                <a:latin typeface="+mj-lt"/>
              </a:rPr>
              <a:t> . . . . . . . </a:t>
            </a:r>
            <a:r>
              <a:rPr lang="en-US" sz="2300" dirty="0" err="1" smtClean="0">
                <a:solidFill>
                  <a:srgbClr val="FFFF00"/>
                </a:solidFill>
                <a:latin typeface="+mj-lt"/>
              </a:rPr>
              <a:t>istressed</a:t>
            </a:r>
            <a:r>
              <a:rPr lang="en-US" sz="2300" dirty="0" smtClean="0">
                <a:solidFill>
                  <a:srgbClr val="FFFF00"/>
                </a:solidFill>
                <a:latin typeface="+mj-lt"/>
              </a:rPr>
              <a:t>.</a:t>
            </a:r>
            <a:r>
              <a:rPr lang="en-US" sz="2300" dirty="0">
                <a:solidFill>
                  <a:srgbClr val="FFFF00"/>
                </a:solidFill>
                <a:latin typeface="+mj-lt"/>
              </a:rPr>
              <a:t/>
            </a:r>
            <a:br>
              <a:rPr lang="en-US" sz="2300" dirty="0">
                <a:solidFill>
                  <a:srgbClr val="FFFF00"/>
                </a:solidFill>
                <a:latin typeface="+mj-lt"/>
              </a:rPr>
            </a:br>
            <a:r>
              <a:rPr lang="en-US" sz="2300" dirty="0">
                <a:solidFill>
                  <a:srgbClr val="FFFF00"/>
                </a:solidFill>
                <a:latin typeface="+mj-lt"/>
              </a:rPr>
              <a:t/>
            </a:r>
            <a:br>
              <a:rPr lang="en-US" sz="2300" dirty="0">
                <a:solidFill>
                  <a:srgbClr val="FFFF00"/>
                </a:solidFill>
                <a:latin typeface="+mj-lt"/>
              </a:rPr>
            </a:br>
            <a:endParaRPr lang="en-US" dirty="0">
              <a:solidFill>
                <a:srgbClr val="FFFF00"/>
              </a:solidFill>
              <a:latin typeface="+mj-lt"/>
            </a:endParaRPr>
          </a:p>
        </p:txBody>
      </p:sp>
      <p:sp>
        <p:nvSpPr>
          <p:cNvPr id="13" name="Text Box 3"/>
          <p:cNvSpPr txBox="1">
            <a:spLocks noChangeArrowheads="1"/>
          </p:cNvSpPr>
          <p:nvPr/>
        </p:nvSpPr>
        <p:spPr bwMode="auto">
          <a:xfrm>
            <a:off x="1143001" y="990600"/>
            <a:ext cx="4038599" cy="2362200"/>
          </a:xfrm>
          <a:prstGeom prst="rect">
            <a:avLst/>
          </a:prstGeom>
          <a:noFill/>
          <a:ln w="9525">
            <a:noFill/>
            <a:miter lim="800000"/>
            <a:headEnd/>
            <a:tailEnd/>
          </a:ln>
        </p:spPr>
        <p:txBody>
          <a:bodyPr lIns="0" tIns="0" rIns="0" bIns="0"/>
          <a:lstStyle/>
          <a:p>
            <a:pPr marL="207963" indent="-207963" algn="ctr" defTabSz="457200">
              <a:buClr>
                <a:schemeClr val="bg2"/>
              </a:buClr>
              <a:buFont typeface="Monotype Sorts" pitchFamily="2" charset="2"/>
              <a:buNone/>
            </a:pPr>
            <a:r>
              <a:rPr lang="en-US" sz="2300" dirty="0">
                <a:latin typeface="+mj-lt"/>
              </a:rPr>
              <a:t>Three major attributes of real estate . . </a:t>
            </a:r>
            <a:r>
              <a:rPr lang="en-US" sz="2300" dirty="0" smtClean="0">
                <a:latin typeface="+mj-lt"/>
              </a:rPr>
              <a:t>.</a:t>
            </a:r>
            <a:br>
              <a:rPr lang="en-US" sz="2300" dirty="0" smtClean="0">
                <a:latin typeface="+mj-lt"/>
              </a:rPr>
            </a:br>
            <a:endParaRPr lang="en-US" sz="2300" dirty="0" smtClean="0">
              <a:latin typeface="+mj-lt"/>
            </a:endParaRPr>
          </a:p>
          <a:p>
            <a:pPr marL="706438" lvl="1" indent="-249238" algn="ctr" defTabSz="457200">
              <a:buClr>
                <a:schemeClr val="bg2"/>
              </a:buClr>
              <a:buFont typeface="Arial" pitchFamily="34" charset="0"/>
              <a:buChar char="–"/>
            </a:pPr>
            <a:r>
              <a:rPr lang="en-US" sz="2300" dirty="0" smtClean="0">
                <a:latin typeface="+mj-lt"/>
              </a:rPr>
              <a:t>L,</a:t>
            </a:r>
          </a:p>
          <a:p>
            <a:pPr marL="706438" lvl="1" indent="-249238" algn="ctr" defTabSz="457200">
              <a:buClr>
                <a:schemeClr val="bg2"/>
              </a:buClr>
              <a:buFont typeface="Arial" pitchFamily="34" charset="0"/>
              <a:buChar char="–"/>
            </a:pPr>
            <a:r>
              <a:rPr lang="en-US" sz="2300" dirty="0" smtClean="0">
                <a:latin typeface="+mj-lt"/>
              </a:rPr>
              <a:t>L,</a:t>
            </a:r>
          </a:p>
          <a:p>
            <a:pPr marL="706438" lvl="1" indent="-249238" algn="ctr" defTabSz="457200">
              <a:buClr>
                <a:schemeClr val="bg2"/>
              </a:buClr>
              <a:buFont typeface="Arial" pitchFamily="34" charset="0"/>
              <a:buChar char="–"/>
            </a:pPr>
            <a:r>
              <a:rPr lang="en-US" sz="2300" dirty="0" smtClean="0">
                <a:latin typeface="+mj-lt"/>
              </a:rPr>
              <a:t>L.</a:t>
            </a:r>
            <a:br>
              <a:rPr lang="en-US" sz="2300" dirty="0" smtClean="0">
                <a:latin typeface="+mj-lt"/>
              </a:rPr>
            </a:br>
            <a:r>
              <a:rPr lang="en-US" sz="2300" dirty="0">
                <a:latin typeface="+mj-lt"/>
              </a:rPr>
              <a:t/>
            </a:r>
            <a:br>
              <a:rPr lang="en-US" sz="2300" dirty="0">
                <a:latin typeface="+mj-lt"/>
              </a:rPr>
            </a:br>
            <a:endParaRPr lang="en-US" dirty="0">
              <a:latin typeface="+mj-lt"/>
            </a:endParaRPr>
          </a:p>
        </p:txBody>
      </p:sp>
      <p:sp>
        <p:nvSpPr>
          <p:cNvPr id="16" name="Text Box 3"/>
          <p:cNvSpPr txBox="1">
            <a:spLocks noChangeArrowheads="1"/>
          </p:cNvSpPr>
          <p:nvPr/>
        </p:nvSpPr>
        <p:spPr bwMode="auto">
          <a:xfrm>
            <a:off x="304800" y="5105400"/>
            <a:ext cx="4800600" cy="457200"/>
          </a:xfrm>
          <a:prstGeom prst="rect">
            <a:avLst/>
          </a:prstGeom>
          <a:noFill/>
          <a:ln w="9525">
            <a:noFill/>
            <a:miter lim="800000"/>
            <a:headEnd/>
            <a:tailEnd/>
          </a:ln>
        </p:spPr>
        <p:txBody>
          <a:bodyPr lIns="0" tIns="0" rIns="0" bIns="0"/>
          <a:lstStyle/>
          <a:p>
            <a:pPr marL="207963" indent="-207963" algn="ctr" defTabSz="457200">
              <a:buClr>
                <a:schemeClr val="bg2"/>
              </a:buClr>
              <a:buFont typeface="Monotype Sorts" pitchFamily="2" charset="2"/>
              <a:buNone/>
            </a:pPr>
            <a:r>
              <a:rPr lang="en-US" sz="2300" dirty="0" smtClean="0">
                <a:latin typeface="+mj-lt"/>
              </a:rPr>
              <a:t>The 2010 + regime </a:t>
            </a:r>
            <a:r>
              <a:rPr lang="en-US" sz="2300" dirty="0">
                <a:latin typeface="+mj-lt"/>
              </a:rPr>
              <a:t>of real estate . . </a:t>
            </a:r>
            <a:r>
              <a:rPr lang="en-US" sz="2300" dirty="0" smtClean="0">
                <a:latin typeface="+mj-lt"/>
              </a:rPr>
              <a:t>.</a:t>
            </a:r>
            <a:r>
              <a:rPr lang="en-US" sz="2300" dirty="0">
                <a:solidFill>
                  <a:schemeClr val="bg2"/>
                </a:solidFill>
                <a:latin typeface="+mj-lt"/>
              </a:rPr>
              <a:t/>
            </a:r>
            <a:br>
              <a:rPr lang="en-US" sz="2300" dirty="0">
                <a:solidFill>
                  <a:schemeClr val="bg2"/>
                </a:solidFill>
                <a:latin typeface="+mj-lt"/>
              </a:rPr>
            </a:br>
            <a:endParaRPr lang="en-US" dirty="0">
              <a:solidFill>
                <a:schemeClr val="bg2"/>
              </a:solidFill>
              <a:latin typeface="+mj-lt"/>
            </a:endParaRPr>
          </a:p>
        </p:txBody>
      </p:sp>
      <p:sp>
        <p:nvSpPr>
          <p:cNvPr id="17" name="TextBox 16"/>
          <p:cNvSpPr txBox="1"/>
          <p:nvPr/>
        </p:nvSpPr>
        <p:spPr>
          <a:xfrm>
            <a:off x="4191000" y="5791200"/>
            <a:ext cx="4953000" cy="461665"/>
          </a:xfrm>
          <a:prstGeom prst="rect">
            <a:avLst/>
          </a:prstGeom>
          <a:noFill/>
        </p:spPr>
        <p:txBody>
          <a:bodyPr wrap="square" rtlCol="0">
            <a:spAutoFit/>
          </a:bodyPr>
          <a:lstStyle/>
          <a:p>
            <a:r>
              <a:rPr lang="en-US" sz="2400" dirty="0" smtClean="0">
                <a:latin typeface="+mj-lt"/>
              </a:rPr>
              <a:t>Liability, Litigation, Liquidity (NOT!)</a:t>
            </a:r>
            <a:endParaRPr lang="en-US" sz="2400" dirty="0">
              <a:latin typeface="+mj-lt"/>
            </a:endParaRPr>
          </a:p>
        </p:txBody>
      </p:sp>
      <p:sp>
        <p:nvSpPr>
          <p:cNvPr id="18" name="TextBox 17"/>
          <p:cNvSpPr txBox="1"/>
          <p:nvPr/>
        </p:nvSpPr>
        <p:spPr>
          <a:xfrm>
            <a:off x="5562600" y="5105400"/>
            <a:ext cx="2362200" cy="461665"/>
          </a:xfrm>
          <a:prstGeom prst="rect">
            <a:avLst/>
          </a:prstGeom>
          <a:noFill/>
        </p:spPr>
        <p:txBody>
          <a:bodyPr wrap="square" rtlCol="0">
            <a:spAutoFit/>
          </a:bodyPr>
          <a:lstStyle/>
          <a:p>
            <a:r>
              <a:rPr lang="en-US" sz="2400" b="1" dirty="0" smtClean="0">
                <a:latin typeface="+mj-lt"/>
              </a:rPr>
              <a:t>L,  L,  L</a:t>
            </a:r>
            <a:endParaRPr lang="en-US" sz="2400" b="1" dirty="0">
              <a:latin typeface="+mj-lt"/>
            </a:endParaRPr>
          </a:p>
        </p:txBody>
      </p:sp>
      <p:sp>
        <p:nvSpPr>
          <p:cNvPr id="19" name="TextBox 18"/>
          <p:cNvSpPr txBox="1"/>
          <p:nvPr/>
        </p:nvSpPr>
        <p:spPr>
          <a:xfrm>
            <a:off x="533400" y="5715000"/>
            <a:ext cx="3048000" cy="523220"/>
          </a:xfrm>
          <a:prstGeom prst="rect">
            <a:avLst/>
          </a:prstGeom>
          <a:noFill/>
        </p:spPr>
        <p:txBody>
          <a:bodyPr wrap="square" rtlCol="0">
            <a:spAutoFit/>
          </a:bodyPr>
          <a:lstStyle/>
          <a:p>
            <a:r>
              <a:rPr lang="en-US" sz="2800" b="1" dirty="0" smtClean="0">
                <a:latin typeface="+mj-lt"/>
              </a:rPr>
              <a:t>Butt, </a:t>
            </a:r>
            <a:r>
              <a:rPr lang="en-US" sz="2400" dirty="0" smtClean="0">
                <a:latin typeface="+mj-lt"/>
              </a:rPr>
              <a:t>what the “L”?</a:t>
            </a:r>
            <a:endParaRPr lang="en-US" sz="2400" dirty="0">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7174">
                                            <p:txEl>
                                              <p:pRg st="0" end="0"/>
                                            </p:txEl>
                                          </p:spTgt>
                                        </p:tgtEl>
                                        <p:attrNameLst>
                                          <p:attrName>style.visibility</p:attrName>
                                        </p:attrNameLst>
                                      </p:cBhvr>
                                      <p:to>
                                        <p:strVal val="visible"/>
                                      </p:to>
                                    </p:set>
                                    <p:animEffect transition="in" filter="fade">
                                      <p:cBhvr>
                                        <p:cTn id="16" dur="2000"/>
                                        <p:tgtEl>
                                          <p:spTgt spid="7174">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174">
                                            <p:txEl>
                                              <p:pRg st="1" end="1"/>
                                            </p:txEl>
                                          </p:spTgt>
                                        </p:tgtEl>
                                        <p:attrNameLst>
                                          <p:attrName>style.visibility</p:attrName>
                                        </p:attrNameLst>
                                      </p:cBhvr>
                                      <p:to>
                                        <p:strVal val="visible"/>
                                      </p:to>
                                    </p:set>
                                    <p:animEffect transition="in" filter="fade">
                                      <p:cBhvr>
                                        <p:cTn id="19" dur="2000"/>
                                        <p:tgtEl>
                                          <p:spTgt spid="7174">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174">
                                            <p:txEl>
                                              <p:pRg st="2" end="2"/>
                                            </p:txEl>
                                          </p:spTgt>
                                        </p:tgtEl>
                                        <p:attrNameLst>
                                          <p:attrName>style.visibility</p:attrName>
                                        </p:attrNameLst>
                                      </p:cBhvr>
                                      <p:to>
                                        <p:strVal val="visible"/>
                                      </p:to>
                                    </p:set>
                                    <p:animEffect transition="in" filter="fade">
                                      <p:cBhvr>
                                        <p:cTn id="22" dur="2000"/>
                                        <p:tgtEl>
                                          <p:spTgt spid="717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7174">
                                            <p:txEl>
                                              <p:pRg st="0" end="0"/>
                                            </p:txEl>
                                          </p:spTgt>
                                        </p:tgtEl>
                                        <p:attrNameLst>
                                          <p:attrName>style.visibility</p:attrName>
                                        </p:attrNameLst>
                                      </p:cBhvr>
                                      <p:to>
                                        <p:strVal val="visible"/>
                                      </p:to>
                                    </p:set>
                                    <p:animEffect transition="in" filter="fade">
                                      <p:cBhvr>
                                        <p:cTn id="36" dur="3000"/>
                                        <p:tgtEl>
                                          <p:spTgt spid="7174">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build="allAtOnce"/>
      <p:bldP spid="11" grpId="0"/>
      <p:bldP spid="12" grpId="0"/>
      <p:bldP spid="13"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381000"/>
            <a:ext cx="7150100" cy="533400"/>
          </a:xfrm>
        </p:spPr>
        <p:txBody>
          <a:bodyPr/>
          <a:lstStyle/>
          <a:p>
            <a:pPr eaLnBrk="1" hangingPunct="1"/>
            <a:r>
              <a:rPr lang="en-US" dirty="0" smtClean="0"/>
              <a:t>Commercial Real Estate: How we Got Here</a:t>
            </a:r>
          </a:p>
        </p:txBody>
      </p:sp>
      <p:graphicFrame>
        <p:nvGraphicFramePr>
          <p:cNvPr id="33" name="Object 3"/>
          <p:cNvGraphicFramePr>
            <a:graphicFrameLocks noGrp="1" noChangeAspect="1"/>
          </p:cNvGraphicFramePr>
          <p:nvPr>
            <p:ph type="chart" idx="1"/>
          </p:nvPr>
        </p:nvGraphicFramePr>
        <p:xfrm>
          <a:off x="604838" y="1471613"/>
          <a:ext cx="8315325" cy="4208462"/>
        </p:xfrm>
        <a:graphic>
          <a:graphicData uri="http://schemas.openxmlformats.org/drawingml/2006/chart">
            <c:chart xmlns:c="http://schemas.openxmlformats.org/drawingml/2006/chart" xmlns:r="http://schemas.openxmlformats.org/officeDocument/2006/relationships" r:id="rId3"/>
          </a:graphicData>
        </a:graphic>
      </p:graphicFrame>
      <p:sp>
        <p:nvSpPr>
          <p:cNvPr id="1295364" name="Freeform 4"/>
          <p:cNvSpPr>
            <a:spLocks/>
          </p:cNvSpPr>
          <p:nvPr/>
        </p:nvSpPr>
        <p:spPr bwMode="auto">
          <a:xfrm>
            <a:off x="2571750" y="2108200"/>
            <a:ext cx="6045200" cy="2420938"/>
          </a:xfrm>
          <a:custGeom>
            <a:avLst/>
            <a:gdLst>
              <a:gd name="T0" fmla="*/ 0 w 3808"/>
              <a:gd name="T1" fmla="*/ 2147483647 h 1525"/>
              <a:gd name="T2" fmla="*/ 2147483647 w 3808"/>
              <a:gd name="T3" fmla="*/ 2147483647 h 1525"/>
              <a:gd name="T4" fmla="*/ 2147483647 w 3808"/>
              <a:gd name="T5" fmla="*/ 2147483647 h 1525"/>
              <a:gd name="T6" fmla="*/ 2147483647 w 3808"/>
              <a:gd name="T7" fmla="*/ 2147483647 h 1525"/>
              <a:gd name="T8" fmla="*/ 2147483647 w 3808"/>
              <a:gd name="T9" fmla="*/ 2147483647 h 1525"/>
              <a:gd name="T10" fmla="*/ 2147483647 w 3808"/>
              <a:gd name="T11" fmla="*/ 2147483647 h 1525"/>
              <a:gd name="T12" fmla="*/ 2147483647 w 3808"/>
              <a:gd name="T13" fmla="*/ 2147483647 h 1525"/>
              <a:gd name="T14" fmla="*/ 2147483647 w 3808"/>
              <a:gd name="T15" fmla="*/ 2147483647 h 1525"/>
              <a:gd name="T16" fmla="*/ 2147483647 w 3808"/>
              <a:gd name="T17" fmla="*/ 2147483647 h 1525"/>
              <a:gd name="T18" fmla="*/ 2147483647 w 3808"/>
              <a:gd name="T19" fmla="*/ 2147483647 h 1525"/>
              <a:gd name="T20" fmla="*/ 2147483647 w 3808"/>
              <a:gd name="T21" fmla="*/ 2147483647 h 1525"/>
              <a:gd name="T22" fmla="*/ 2147483647 w 3808"/>
              <a:gd name="T23" fmla="*/ 2147483647 h 1525"/>
              <a:gd name="T24" fmla="*/ 2147483647 w 3808"/>
              <a:gd name="T25" fmla="*/ 2147483647 h 1525"/>
              <a:gd name="T26" fmla="*/ 2147483647 w 3808"/>
              <a:gd name="T27" fmla="*/ 2147483647 h 1525"/>
              <a:gd name="T28" fmla="*/ 2147483647 w 3808"/>
              <a:gd name="T29" fmla="*/ 2147483647 h 1525"/>
              <a:gd name="T30" fmla="*/ 2147483647 w 3808"/>
              <a:gd name="T31" fmla="*/ 2147483647 h 1525"/>
              <a:gd name="T32" fmla="*/ 2147483647 w 3808"/>
              <a:gd name="T33" fmla="*/ 2147483647 h 1525"/>
              <a:gd name="T34" fmla="*/ 2147483647 w 3808"/>
              <a:gd name="T35" fmla="*/ 2147483647 h 1525"/>
              <a:gd name="T36" fmla="*/ 2147483647 w 3808"/>
              <a:gd name="T37" fmla="*/ 2147483647 h 1525"/>
              <a:gd name="T38" fmla="*/ 2147483647 w 3808"/>
              <a:gd name="T39" fmla="*/ 2147483647 h 1525"/>
              <a:gd name="T40" fmla="*/ 2147483647 w 3808"/>
              <a:gd name="T41" fmla="*/ 2147483647 h 1525"/>
              <a:gd name="T42" fmla="*/ 2147483647 w 3808"/>
              <a:gd name="T43" fmla="*/ 2147483647 h 1525"/>
              <a:gd name="T44" fmla="*/ 2147483647 w 3808"/>
              <a:gd name="T45" fmla="*/ 2147483647 h 1525"/>
              <a:gd name="T46" fmla="*/ 2147483647 w 3808"/>
              <a:gd name="T47" fmla="*/ 2147483647 h 1525"/>
              <a:gd name="T48" fmla="*/ 2147483647 w 3808"/>
              <a:gd name="T49" fmla="*/ 2147483647 h 1525"/>
              <a:gd name="T50" fmla="*/ 2147483647 w 3808"/>
              <a:gd name="T51" fmla="*/ 2147483647 h 1525"/>
              <a:gd name="T52" fmla="*/ 2147483647 w 3808"/>
              <a:gd name="T53" fmla="*/ 2147483647 h 15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08"/>
              <a:gd name="T82" fmla="*/ 0 h 1525"/>
              <a:gd name="T83" fmla="*/ 3808 w 3808"/>
              <a:gd name="T84" fmla="*/ 1525 h 15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08" h="1525">
                <a:moveTo>
                  <a:pt x="0" y="264"/>
                </a:moveTo>
                <a:cubicBezTo>
                  <a:pt x="46" y="148"/>
                  <a:pt x="92" y="32"/>
                  <a:pt x="144" y="16"/>
                </a:cubicBezTo>
                <a:cubicBezTo>
                  <a:pt x="196" y="0"/>
                  <a:pt x="257" y="128"/>
                  <a:pt x="312" y="168"/>
                </a:cubicBezTo>
                <a:cubicBezTo>
                  <a:pt x="367" y="208"/>
                  <a:pt x="424" y="177"/>
                  <a:pt x="472" y="256"/>
                </a:cubicBezTo>
                <a:cubicBezTo>
                  <a:pt x="520" y="335"/>
                  <a:pt x="553" y="613"/>
                  <a:pt x="600" y="640"/>
                </a:cubicBezTo>
                <a:cubicBezTo>
                  <a:pt x="647" y="667"/>
                  <a:pt x="704" y="457"/>
                  <a:pt x="752" y="416"/>
                </a:cubicBezTo>
                <a:cubicBezTo>
                  <a:pt x="800" y="375"/>
                  <a:pt x="843" y="377"/>
                  <a:pt x="888" y="392"/>
                </a:cubicBezTo>
                <a:cubicBezTo>
                  <a:pt x="933" y="407"/>
                  <a:pt x="976" y="455"/>
                  <a:pt x="1024" y="504"/>
                </a:cubicBezTo>
                <a:cubicBezTo>
                  <a:pt x="1072" y="553"/>
                  <a:pt x="1121" y="655"/>
                  <a:pt x="1176" y="688"/>
                </a:cubicBezTo>
                <a:cubicBezTo>
                  <a:pt x="1231" y="721"/>
                  <a:pt x="1301" y="717"/>
                  <a:pt x="1352" y="704"/>
                </a:cubicBezTo>
                <a:cubicBezTo>
                  <a:pt x="1403" y="691"/>
                  <a:pt x="1435" y="604"/>
                  <a:pt x="1480" y="608"/>
                </a:cubicBezTo>
                <a:cubicBezTo>
                  <a:pt x="1525" y="612"/>
                  <a:pt x="1576" y="656"/>
                  <a:pt x="1624" y="728"/>
                </a:cubicBezTo>
                <a:cubicBezTo>
                  <a:pt x="1672" y="800"/>
                  <a:pt x="1719" y="917"/>
                  <a:pt x="1768" y="1040"/>
                </a:cubicBezTo>
                <a:cubicBezTo>
                  <a:pt x="1817" y="1163"/>
                  <a:pt x="1872" y="1403"/>
                  <a:pt x="1920" y="1464"/>
                </a:cubicBezTo>
                <a:cubicBezTo>
                  <a:pt x="1968" y="1525"/>
                  <a:pt x="2009" y="1472"/>
                  <a:pt x="2056" y="1408"/>
                </a:cubicBezTo>
                <a:cubicBezTo>
                  <a:pt x="2103" y="1344"/>
                  <a:pt x="2153" y="1180"/>
                  <a:pt x="2200" y="1080"/>
                </a:cubicBezTo>
                <a:cubicBezTo>
                  <a:pt x="2247" y="980"/>
                  <a:pt x="2287" y="867"/>
                  <a:pt x="2336" y="808"/>
                </a:cubicBezTo>
                <a:cubicBezTo>
                  <a:pt x="2385" y="749"/>
                  <a:pt x="2444" y="764"/>
                  <a:pt x="2496" y="728"/>
                </a:cubicBezTo>
                <a:cubicBezTo>
                  <a:pt x="2548" y="692"/>
                  <a:pt x="2603" y="647"/>
                  <a:pt x="2648" y="592"/>
                </a:cubicBezTo>
                <a:cubicBezTo>
                  <a:pt x="2693" y="537"/>
                  <a:pt x="2721" y="457"/>
                  <a:pt x="2768" y="400"/>
                </a:cubicBezTo>
                <a:cubicBezTo>
                  <a:pt x="2815" y="343"/>
                  <a:pt x="2873" y="228"/>
                  <a:pt x="2928" y="248"/>
                </a:cubicBezTo>
                <a:cubicBezTo>
                  <a:pt x="2983" y="268"/>
                  <a:pt x="3047" y="483"/>
                  <a:pt x="3096" y="520"/>
                </a:cubicBezTo>
                <a:cubicBezTo>
                  <a:pt x="3145" y="557"/>
                  <a:pt x="3179" y="436"/>
                  <a:pt x="3224" y="472"/>
                </a:cubicBezTo>
                <a:cubicBezTo>
                  <a:pt x="3269" y="508"/>
                  <a:pt x="3322" y="686"/>
                  <a:pt x="3368" y="736"/>
                </a:cubicBezTo>
                <a:cubicBezTo>
                  <a:pt x="3414" y="786"/>
                  <a:pt x="3459" y="791"/>
                  <a:pt x="3504" y="776"/>
                </a:cubicBezTo>
                <a:cubicBezTo>
                  <a:pt x="3549" y="761"/>
                  <a:pt x="3589" y="721"/>
                  <a:pt x="3640" y="648"/>
                </a:cubicBezTo>
                <a:cubicBezTo>
                  <a:pt x="3691" y="575"/>
                  <a:pt x="3749" y="455"/>
                  <a:pt x="3808" y="336"/>
                </a:cubicBezTo>
              </a:path>
            </a:pathLst>
          </a:custGeom>
          <a:noFill/>
          <a:ln w="25400">
            <a:solidFill>
              <a:srgbClr val="00FFFF"/>
            </a:solidFill>
            <a:round/>
            <a:headEnd/>
            <a:tailEnd/>
          </a:ln>
        </p:spPr>
        <p:txBody>
          <a:bodyPr>
            <a:spAutoFit/>
          </a:bodyPr>
          <a:lstStyle/>
          <a:p>
            <a:pPr algn="ctr"/>
            <a:endParaRPr lang="en-US"/>
          </a:p>
        </p:txBody>
      </p:sp>
      <p:grpSp>
        <p:nvGrpSpPr>
          <p:cNvPr id="2" name="Group 5"/>
          <p:cNvGrpSpPr>
            <a:grpSpLocks/>
          </p:cNvGrpSpPr>
          <p:nvPr/>
        </p:nvGrpSpPr>
        <p:grpSpPr bwMode="auto">
          <a:xfrm>
            <a:off x="2316163" y="4281488"/>
            <a:ext cx="760412" cy="2190750"/>
            <a:chOff x="1679" y="2697"/>
            <a:chExt cx="479" cy="1380"/>
          </a:xfrm>
        </p:grpSpPr>
        <p:sp>
          <p:nvSpPr>
            <p:cNvPr id="19487" name="Text Box 6"/>
            <p:cNvSpPr txBox="1">
              <a:spLocks noChangeArrowheads="1"/>
            </p:cNvSpPr>
            <p:nvPr/>
          </p:nvSpPr>
          <p:spPr bwMode="auto">
            <a:xfrm rot="-3673941">
              <a:off x="1353" y="3271"/>
              <a:ext cx="1380" cy="231"/>
            </a:xfrm>
            <a:prstGeom prst="rect">
              <a:avLst/>
            </a:prstGeom>
            <a:solidFill>
              <a:srgbClr val="000099"/>
            </a:solidFill>
            <a:ln w="9525">
              <a:noFill/>
              <a:miter lim="800000"/>
              <a:headEnd/>
              <a:tailEnd/>
            </a:ln>
          </p:spPr>
          <p:txBody>
            <a:bodyPr wrap="none">
              <a:spAutoFit/>
            </a:bodyPr>
            <a:lstStyle/>
            <a:p>
              <a:pPr algn="ctr"/>
              <a:r>
                <a:rPr lang="en-US"/>
                <a:t>Tax Recovery: ACRS</a:t>
              </a:r>
            </a:p>
          </p:txBody>
        </p:sp>
        <p:sp>
          <p:nvSpPr>
            <p:cNvPr id="19488" name="Text Box 7"/>
            <p:cNvSpPr txBox="1">
              <a:spLocks noChangeArrowheads="1"/>
            </p:cNvSpPr>
            <p:nvPr/>
          </p:nvSpPr>
          <p:spPr bwMode="auto">
            <a:xfrm rot="-3673941">
              <a:off x="1163" y="3265"/>
              <a:ext cx="1264" cy="231"/>
            </a:xfrm>
            <a:prstGeom prst="rect">
              <a:avLst/>
            </a:prstGeom>
            <a:solidFill>
              <a:srgbClr val="000099"/>
            </a:solidFill>
            <a:ln w="9525">
              <a:noFill/>
              <a:miter lim="800000"/>
              <a:headEnd/>
              <a:tailEnd/>
            </a:ln>
          </p:spPr>
          <p:txBody>
            <a:bodyPr wrap="none">
              <a:spAutoFit/>
            </a:bodyPr>
            <a:lstStyle/>
            <a:p>
              <a:pPr algn="ctr"/>
              <a:r>
                <a:rPr lang="en-US"/>
                <a:t>Deregulate Fin Inst.</a:t>
              </a:r>
            </a:p>
          </p:txBody>
        </p:sp>
      </p:grpSp>
      <p:grpSp>
        <p:nvGrpSpPr>
          <p:cNvPr id="3" name="Group 8"/>
          <p:cNvGrpSpPr>
            <a:grpSpLocks/>
          </p:cNvGrpSpPr>
          <p:nvPr/>
        </p:nvGrpSpPr>
        <p:grpSpPr bwMode="auto">
          <a:xfrm>
            <a:off x="3854450" y="1416050"/>
            <a:ext cx="760413" cy="1395413"/>
            <a:chOff x="2520" y="892"/>
            <a:chExt cx="479" cy="879"/>
          </a:xfrm>
        </p:grpSpPr>
        <p:sp>
          <p:nvSpPr>
            <p:cNvPr id="19485" name="Text Box 9"/>
            <p:cNvSpPr txBox="1">
              <a:spLocks noChangeArrowheads="1"/>
            </p:cNvSpPr>
            <p:nvPr/>
          </p:nvSpPr>
          <p:spPr bwMode="auto">
            <a:xfrm rot="-3740548">
              <a:off x="2248" y="1164"/>
              <a:ext cx="776" cy="231"/>
            </a:xfrm>
            <a:prstGeom prst="rect">
              <a:avLst/>
            </a:prstGeom>
            <a:solidFill>
              <a:srgbClr val="000099"/>
            </a:solidFill>
            <a:ln w="9525">
              <a:noFill/>
              <a:miter lim="800000"/>
              <a:headEnd/>
              <a:tailEnd/>
            </a:ln>
          </p:spPr>
          <p:txBody>
            <a:bodyPr wrap="none">
              <a:spAutoFit/>
            </a:bodyPr>
            <a:lstStyle/>
            <a:p>
              <a:pPr algn="ctr"/>
              <a:r>
                <a:rPr lang="en-US"/>
                <a:t>Foreign $’s</a:t>
              </a:r>
            </a:p>
          </p:txBody>
        </p:sp>
        <p:sp>
          <p:nvSpPr>
            <p:cNvPr id="19486" name="Text Box 10"/>
            <p:cNvSpPr txBox="1">
              <a:spLocks noChangeArrowheads="1"/>
            </p:cNvSpPr>
            <p:nvPr/>
          </p:nvSpPr>
          <p:spPr bwMode="auto">
            <a:xfrm rot="-3740548">
              <a:off x="2492" y="1263"/>
              <a:ext cx="784" cy="231"/>
            </a:xfrm>
            <a:prstGeom prst="rect">
              <a:avLst/>
            </a:prstGeom>
            <a:solidFill>
              <a:srgbClr val="000099"/>
            </a:solidFill>
            <a:ln w="9525">
              <a:noFill/>
              <a:miter lim="800000"/>
              <a:headEnd/>
              <a:tailEnd/>
            </a:ln>
          </p:spPr>
          <p:txBody>
            <a:bodyPr wrap="none">
              <a:spAutoFit/>
            </a:bodyPr>
            <a:lstStyle/>
            <a:p>
              <a:pPr algn="ctr"/>
              <a:r>
                <a:rPr lang="en-US"/>
                <a:t>Pension $’s</a:t>
              </a:r>
            </a:p>
          </p:txBody>
        </p:sp>
      </p:grpSp>
      <p:grpSp>
        <p:nvGrpSpPr>
          <p:cNvPr id="4" name="Group 11"/>
          <p:cNvGrpSpPr>
            <a:grpSpLocks/>
          </p:cNvGrpSpPr>
          <p:nvPr/>
        </p:nvGrpSpPr>
        <p:grpSpPr bwMode="auto">
          <a:xfrm>
            <a:off x="3573463" y="1649413"/>
            <a:ext cx="1447800" cy="3957637"/>
            <a:chOff x="2463" y="1055"/>
            <a:chExt cx="912" cy="2493"/>
          </a:xfrm>
        </p:grpSpPr>
        <p:sp>
          <p:nvSpPr>
            <p:cNvPr id="19483" name="Text Box 12"/>
            <p:cNvSpPr txBox="1">
              <a:spLocks noChangeArrowheads="1"/>
            </p:cNvSpPr>
            <p:nvPr/>
          </p:nvSpPr>
          <p:spPr bwMode="auto">
            <a:xfrm rot="-3673941">
              <a:off x="2171" y="3024"/>
              <a:ext cx="816" cy="231"/>
            </a:xfrm>
            <a:prstGeom prst="rect">
              <a:avLst/>
            </a:prstGeom>
            <a:solidFill>
              <a:srgbClr val="000099"/>
            </a:solidFill>
            <a:ln w="9525">
              <a:noFill/>
              <a:miter lim="800000"/>
              <a:headEnd/>
              <a:tailEnd/>
            </a:ln>
          </p:spPr>
          <p:txBody>
            <a:bodyPr wrap="none">
              <a:spAutoFit/>
            </a:bodyPr>
            <a:lstStyle/>
            <a:p>
              <a:pPr algn="ctr"/>
              <a:r>
                <a:rPr lang="en-US"/>
                <a:t>Tax Reform</a:t>
              </a:r>
            </a:p>
          </p:txBody>
        </p:sp>
        <p:sp>
          <p:nvSpPr>
            <p:cNvPr id="19484" name="Text Box 13"/>
            <p:cNvSpPr txBox="1">
              <a:spLocks noChangeArrowheads="1"/>
            </p:cNvSpPr>
            <p:nvPr/>
          </p:nvSpPr>
          <p:spPr bwMode="auto">
            <a:xfrm rot="-3740548">
              <a:off x="2790" y="1409"/>
              <a:ext cx="940" cy="231"/>
            </a:xfrm>
            <a:prstGeom prst="rect">
              <a:avLst/>
            </a:prstGeom>
            <a:solidFill>
              <a:srgbClr val="000099"/>
            </a:solidFill>
            <a:ln w="9525">
              <a:noFill/>
              <a:miter lim="800000"/>
              <a:headEnd/>
              <a:tailEnd/>
            </a:ln>
          </p:spPr>
          <p:txBody>
            <a:bodyPr wrap="none">
              <a:spAutoFit/>
            </a:bodyPr>
            <a:lstStyle/>
            <a:p>
              <a:pPr algn="ctr"/>
              <a:r>
                <a:rPr lang="en-US"/>
                <a:t>Record Const.</a:t>
              </a:r>
            </a:p>
          </p:txBody>
        </p:sp>
      </p:grpSp>
      <p:grpSp>
        <p:nvGrpSpPr>
          <p:cNvPr id="5" name="Group 14"/>
          <p:cNvGrpSpPr>
            <a:grpSpLocks/>
          </p:cNvGrpSpPr>
          <p:nvPr/>
        </p:nvGrpSpPr>
        <p:grpSpPr bwMode="auto">
          <a:xfrm>
            <a:off x="4724400" y="4487863"/>
            <a:ext cx="903288" cy="2081212"/>
            <a:chOff x="2976" y="2827"/>
            <a:chExt cx="569" cy="1311"/>
          </a:xfrm>
        </p:grpSpPr>
        <p:sp>
          <p:nvSpPr>
            <p:cNvPr id="19480" name="Text Box 15"/>
            <p:cNvSpPr txBox="1">
              <a:spLocks noChangeArrowheads="1"/>
            </p:cNvSpPr>
            <p:nvPr/>
          </p:nvSpPr>
          <p:spPr bwMode="auto">
            <a:xfrm rot="-3673941">
              <a:off x="2672" y="3131"/>
              <a:ext cx="840" cy="231"/>
            </a:xfrm>
            <a:prstGeom prst="rect">
              <a:avLst/>
            </a:prstGeom>
            <a:solidFill>
              <a:srgbClr val="000099"/>
            </a:solidFill>
            <a:ln w="9525">
              <a:noFill/>
              <a:miter lim="800000"/>
              <a:headEnd/>
              <a:tailEnd/>
            </a:ln>
          </p:spPr>
          <p:txBody>
            <a:bodyPr wrap="none">
              <a:spAutoFit/>
            </a:bodyPr>
            <a:lstStyle/>
            <a:p>
              <a:pPr algn="ctr"/>
              <a:r>
                <a:rPr lang="en-US"/>
                <a:t>RE Collapse</a:t>
              </a:r>
            </a:p>
          </p:txBody>
        </p:sp>
        <p:sp>
          <p:nvSpPr>
            <p:cNvPr id="19481" name="Text Box 16"/>
            <p:cNvSpPr txBox="1">
              <a:spLocks noChangeArrowheads="1"/>
            </p:cNvSpPr>
            <p:nvPr/>
          </p:nvSpPr>
          <p:spPr bwMode="auto">
            <a:xfrm rot="-3673941">
              <a:off x="2681" y="3498"/>
              <a:ext cx="1048" cy="231"/>
            </a:xfrm>
            <a:prstGeom prst="rect">
              <a:avLst/>
            </a:prstGeom>
            <a:solidFill>
              <a:srgbClr val="000099"/>
            </a:solidFill>
            <a:ln w="9525">
              <a:noFill/>
              <a:miter lim="800000"/>
              <a:headEnd/>
              <a:tailEnd/>
            </a:ln>
          </p:spPr>
          <p:txBody>
            <a:bodyPr wrap="none">
              <a:spAutoFit/>
            </a:bodyPr>
            <a:lstStyle/>
            <a:p>
              <a:pPr algn="ctr"/>
              <a:r>
                <a:rPr lang="en-US"/>
                <a:t>Thrifts Collapse</a:t>
              </a:r>
            </a:p>
          </p:txBody>
        </p:sp>
        <p:sp>
          <p:nvSpPr>
            <p:cNvPr id="19482" name="Text Box 17"/>
            <p:cNvSpPr txBox="1">
              <a:spLocks noChangeArrowheads="1"/>
            </p:cNvSpPr>
            <p:nvPr/>
          </p:nvSpPr>
          <p:spPr bwMode="auto">
            <a:xfrm rot="-3673941">
              <a:off x="3232" y="3639"/>
              <a:ext cx="396" cy="231"/>
            </a:xfrm>
            <a:prstGeom prst="rect">
              <a:avLst/>
            </a:prstGeom>
            <a:solidFill>
              <a:srgbClr val="000099"/>
            </a:solidFill>
            <a:ln w="9525">
              <a:noFill/>
              <a:miter lim="800000"/>
              <a:headEnd/>
              <a:tailEnd/>
            </a:ln>
          </p:spPr>
          <p:txBody>
            <a:bodyPr wrap="none">
              <a:spAutoFit/>
            </a:bodyPr>
            <a:lstStyle/>
            <a:p>
              <a:pPr algn="ctr"/>
              <a:r>
                <a:rPr lang="en-US"/>
                <a:t>RTC</a:t>
              </a:r>
            </a:p>
          </p:txBody>
        </p:sp>
      </p:grpSp>
      <p:grpSp>
        <p:nvGrpSpPr>
          <p:cNvPr id="6" name="Group 18"/>
          <p:cNvGrpSpPr>
            <a:grpSpLocks/>
          </p:cNvGrpSpPr>
          <p:nvPr/>
        </p:nvGrpSpPr>
        <p:grpSpPr bwMode="auto">
          <a:xfrm>
            <a:off x="5989638" y="4278313"/>
            <a:ext cx="938212" cy="1200150"/>
            <a:chOff x="3753" y="2695"/>
            <a:chExt cx="591" cy="756"/>
          </a:xfrm>
        </p:grpSpPr>
        <p:sp>
          <p:nvSpPr>
            <p:cNvPr id="19478" name="Text Box 19"/>
            <p:cNvSpPr txBox="1">
              <a:spLocks noChangeArrowheads="1"/>
            </p:cNvSpPr>
            <p:nvPr/>
          </p:nvSpPr>
          <p:spPr bwMode="auto">
            <a:xfrm rot="-3673941">
              <a:off x="3531" y="2997"/>
              <a:ext cx="676" cy="231"/>
            </a:xfrm>
            <a:prstGeom prst="rect">
              <a:avLst/>
            </a:prstGeom>
            <a:solidFill>
              <a:srgbClr val="000099"/>
            </a:solidFill>
            <a:ln w="9525">
              <a:noFill/>
              <a:miter lim="800000"/>
              <a:headEnd/>
              <a:tailEnd/>
            </a:ln>
          </p:spPr>
          <p:txBody>
            <a:bodyPr wrap="none">
              <a:spAutoFit/>
            </a:bodyPr>
            <a:lstStyle/>
            <a:p>
              <a:pPr algn="ctr"/>
              <a:r>
                <a:rPr lang="en-US"/>
                <a:t>UPREITs</a:t>
              </a:r>
            </a:p>
          </p:txBody>
        </p:sp>
        <p:sp>
          <p:nvSpPr>
            <p:cNvPr id="19479" name="Text Box 20"/>
            <p:cNvSpPr txBox="1">
              <a:spLocks noChangeArrowheads="1"/>
            </p:cNvSpPr>
            <p:nvPr/>
          </p:nvSpPr>
          <p:spPr bwMode="auto">
            <a:xfrm rot="-3673941">
              <a:off x="3971" y="2837"/>
              <a:ext cx="516" cy="231"/>
            </a:xfrm>
            <a:prstGeom prst="rect">
              <a:avLst/>
            </a:prstGeom>
            <a:solidFill>
              <a:srgbClr val="000099"/>
            </a:solidFill>
            <a:ln w="9525">
              <a:noFill/>
              <a:miter lim="800000"/>
              <a:headEnd/>
              <a:tailEnd/>
            </a:ln>
          </p:spPr>
          <p:txBody>
            <a:bodyPr wrap="none">
              <a:spAutoFit/>
            </a:bodyPr>
            <a:lstStyle/>
            <a:p>
              <a:pPr algn="ctr"/>
              <a:r>
                <a:rPr lang="en-US"/>
                <a:t>CMBS</a:t>
              </a:r>
            </a:p>
          </p:txBody>
        </p:sp>
      </p:grpSp>
      <p:sp>
        <p:nvSpPr>
          <p:cNvPr id="1295381" name="Text Box 21"/>
          <p:cNvSpPr txBox="1">
            <a:spLocks noChangeArrowheads="1"/>
          </p:cNvSpPr>
          <p:nvPr/>
        </p:nvSpPr>
        <p:spPr bwMode="auto">
          <a:xfrm rot="-3673941">
            <a:off x="7580313" y="4733925"/>
            <a:ext cx="1181100" cy="641350"/>
          </a:xfrm>
          <a:prstGeom prst="rect">
            <a:avLst/>
          </a:prstGeom>
          <a:solidFill>
            <a:srgbClr val="000099"/>
          </a:solidFill>
          <a:ln w="9525">
            <a:noFill/>
            <a:miter lim="800000"/>
            <a:headEnd/>
            <a:tailEnd/>
          </a:ln>
        </p:spPr>
        <p:txBody>
          <a:bodyPr wrap="none">
            <a:spAutoFit/>
          </a:bodyPr>
          <a:lstStyle/>
          <a:p>
            <a:pPr algn="ctr"/>
            <a:r>
              <a:rPr lang="en-US"/>
              <a:t>Defensive</a:t>
            </a:r>
          </a:p>
          <a:p>
            <a:pPr algn="ctr"/>
            <a:r>
              <a:rPr lang="en-US"/>
              <a:t>Capital $’s</a:t>
            </a:r>
          </a:p>
        </p:txBody>
      </p:sp>
      <p:grpSp>
        <p:nvGrpSpPr>
          <p:cNvPr id="7" name="Group 22"/>
          <p:cNvGrpSpPr>
            <a:grpSpLocks/>
          </p:cNvGrpSpPr>
          <p:nvPr/>
        </p:nvGrpSpPr>
        <p:grpSpPr bwMode="auto">
          <a:xfrm>
            <a:off x="7615238" y="1917700"/>
            <a:ext cx="838200" cy="1212850"/>
            <a:chOff x="4777" y="1208"/>
            <a:chExt cx="528" cy="764"/>
          </a:xfrm>
        </p:grpSpPr>
        <p:sp>
          <p:nvSpPr>
            <p:cNvPr id="19476" name="Text Box 23"/>
            <p:cNvSpPr txBox="1">
              <a:spLocks noChangeArrowheads="1"/>
            </p:cNvSpPr>
            <p:nvPr/>
          </p:nvSpPr>
          <p:spPr bwMode="auto">
            <a:xfrm rot="-3659378">
              <a:off x="4702" y="1409"/>
              <a:ext cx="400" cy="250"/>
            </a:xfrm>
            <a:prstGeom prst="rect">
              <a:avLst/>
            </a:prstGeom>
            <a:noFill/>
            <a:ln w="9525">
              <a:noFill/>
              <a:miter lim="800000"/>
              <a:headEnd/>
              <a:tailEnd/>
            </a:ln>
          </p:spPr>
          <p:txBody>
            <a:bodyPr wrap="none">
              <a:spAutoFit/>
            </a:bodyPr>
            <a:lstStyle/>
            <a:p>
              <a:pPr algn="ctr"/>
              <a:r>
                <a:rPr lang="en-US" sz="2000"/>
                <a:t>9/11</a:t>
              </a:r>
            </a:p>
          </p:txBody>
        </p:sp>
        <p:sp>
          <p:nvSpPr>
            <p:cNvPr id="19477" name="Text Box 24"/>
            <p:cNvSpPr txBox="1">
              <a:spLocks noChangeArrowheads="1"/>
            </p:cNvSpPr>
            <p:nvPr/>
          </p:nvSpPr>
          <p:spPr bwMode="auto">
            <a:xfrm rot="-3659378">
              <a:off x="4798" y="1465"/>
              <a:ext cx="764" cy="250"/>
            </a:xfrm>
            <a:prstGeom prst="rect">
              <a:avLst/>
            </a:prstGeom>
            <a:noFill/>
            <a:ln w="9525">
              <a:noFill/>
              <a:miter lim="800000"/>
              <a:headEnd/>
              <a:tailEnd/>
            </a:ln>
          </p:spPr>
          <p:txBody>
            <a:bodyPr wrap="none">
              <a:spAutoFit/>
            </a:bodyPr>
            <a:lstStyle/>
            <a:p>
              <a:pPr algn="ctr"/>
              <a:r>
                <a:rPr lang="en-US" sz="2000"/>
                <a:t>Recession</a:t>
              </a:r>
            </a:p>
          </p:txBody>
        </p:sp>
      </p:grpSp>
      <p:grpSp>
        <p:nvGrpSpPr>
          <p:cNvPr id="8" name="Group 25"/>
          <p:cNvGrpSpPr>
            <a:grpSpLocks/>
          </p:cNvGrpSpPr>
          <p:nvPr/>
        </p:nvGrpSpPr>
        <p:grpSpPr bwMode="auto">
          <a:xfrm>
            <a:off x="762000" y="4244975"/>
            <a:ext cx="1654175" cy="1466850"/>
            <a:chOff x="460" y="2674"/>
            <a:chExt cx="1042" cy="924"/>
          </a:xfrm>
        </p:grpSpPr>
        <p:sp>
          <p:nvSpPr>
            <p:cNvPr id="19473" name="Text Box 26"/>
            <p:cNvSpPr txBox="1">
              <a:spLocks noChangeArrowheads="1"/>
            </p:cNvSpPr>
            <p:nvPr/>
          </p:nvSpPr>
          <p:spPr bwMode="auto">
            <a:xfrm rot="-3329488">
              <a:off x="310" y="2824"/>
              <a:ext cx="532" cy="231"/>
            </a:xfrm>
            <a:prstGeom prst="rect">
              <a:avLst/>
            </a:prstGeom>
            <a:solidFill>
              <a:srgbClr val="000099"/>
            </a:solidFill>
            <a:ln w="9525">
              <a:noFill/>
              <a:miter lim="800000"/>
              <a:headEnd/>
              <a:tailEnd/>
            </a:ln>
          </p:spPr>
          <p:txBody>
            <a:bodyPr wrap="none">
              <a:spAutoFit/>
            </a:bodyPr>
            <a:lstStyle/>
            <a:p>
              <a:pPr algn="ctr"/>
              <a:r>
                <a:rPr lang="en-US"/>
                <a:t>ERISA</a:t>
              </a:r>
            </a:p>
          </p:txBody>
        </p:sp>
        <p:sp>
          <p:nvSpPr>
            <p:cNvPr id="19474" name="Text Box 27"/>
            <p:cNvSpPr txBox="1">
              <a:spLocks noChangeArrowheads="1"/>
            </p:cNvSpPr>
            <p:nvPr/>
          </p:nvSpPr>
          <p:spPr bwMode="auto">
            <a:xfrm rot="-3673941">
              <a:off x="633" y="3074"/>
              <a:ext cx="816" cy="231"/>
            </a:xfrm>
            <a:prstGeom prst="rect">
              <a:avLst/>
            </a:prstGeom>
            <a:solidFill>
              <a:srgbClr val="000099"/>
            </a:solidFill>
            <a:ln w="9525">
              <a:noFill/>
              <a:miter lim="800000"/>
              <a:headEnd/>
              <a:tailEnd/>
            </a:ln>
          </p:spPr>
          <p:txBody>
            <a:bodyPr wrap="none">
              <a:spAutoFit/>
            </a:bodyPr>
            <a:lstStyle/>
            <a:p>
              <a:pPr algn="ctr"/>
              <a:r>
                <a:rPr lang="en-US"/>
                <a:t>Tax Reform</a:t>
              </a:r>
            </a:p>
          </p:txBody>
        </p:sp>
        <p:sp>
          <p:nvSpPr>
            <p:cNvPr id="19475" name="Text Box 28"/>
            <p:cNvSpPr txBox="1">
              <a:spLocks noChangeArrowheads="1"/>
            </p:cNvSpPr>
            <p:nvPr/>
          </p:nvSpPr>
          <p:spPr bwMode="auto">
            <a:xfrm rot="-3673941">
              <a:off x="1073" y="3028"/>
              <a:ext cx="628" cy="231"/>
            </a:xfrm>
            <a:prstGeom prst="rect">
              <a:avLst/>
            </a:prstGeom>
            <a:solidFill>
              <a:srgbClr val="000099"/>
            </a:solidFill>
            <a:ln w="9525">
              <a:noFill/>
              <a:miter lim="800000"/>
              <a:headEnd/>
              <a:tailEnd/>
            </a:ln>
          </p:spPr>
          <p:txBody>
            <a:bodyPr wrap="none">
              <a:spAutoFit/>
            </a:bodyPr>
            <a:lstStyle/>
            <a:p>
              <a:pPr algn="ctr"/>
              <a:r>
                <a:rPr lang="en-US"/>
                <a:t>NCREIF</a:t>
              </a:r>
            </a:p>
          </p:txBody>
        </p:sp>
      </p:grpSp>
      <p:sp>
        <p:nvSpPr>
          <p:cNvPr id="1295389" name="Text Box 29"/>
          <p:cNvSpPr txBox="1">
            <a:spLocks noChangeArrowheads="1"/>
          </p:cNvSpPr>
          <p:nvPr/>
        </p:nvSpPr>
        <p:spPr bwMode="auto">
          <a:xfrm>
            <a:off x="6010275" y="2146300"/>
            <a:ext cx="1346200" cy="366713"/>
          </a:xfrm>
          <a:prstGeom prst="rect">
            <a:avLst/>
          </a:prstGeom>
          <a:noFill/>
          <a:ln w="9525">
            <a:noFill/>
            <a:miter lim="800000"/>
            <a:headEnd/>
            <a:tailEnd/>
          </a:ln>
        </p:spPr>
        <p:txBody>
          <a:bodyPr wrap="none">
            <a:spAutoFit/>
          </a:bodyPr>
          <a:lstStyle/>
          <a:p>
            <a:pPr algn="ctr"/>
            <a:r>
              <a:rPr lang="en-US">
                <a:solidFill>
                  <a:srgbClr val="00FFFF"/>
                </a:solidFill>
              </a:rPr>
              <a:t>Total Return</a:t>
            </a:r>
          </a:p>
        </p:txBody>
      </p:sp>
      <p:grpSp>
        <p:nvGrpSpPr>
          <p:cNvPr id="9" name="Group 30"/>
          <p:cNvGrpSpPr>
            <a:grpSpLocks/>
          </p:cNvGrpSpPr>
          <p:nvPr/>
        </p:nvGrpSpPr>
        <p:grpSpPr bwMode="auto">
          <a:xfrm>
            <a:off x="1196975" y="2957513"/>
            <a:ext cx="7419975" cy="2103437"/>
            <a:chOff x="734" y="1863"/>
            <a:chExt cx="4674" cy="1325"/>
          </a:xfrm>
        </p:grpSpPr>
        <p:sp>
          <p:nvSpPr>
            <p:cNvPr id="19471" name="Freeform 31"/>
            <p:cNvSpPr>
              <a:spLocks/>
            </p:cNvSpPr>
            <p:nvPr/>
          </p:nvSpPr>
          <p:spPr bwMode="auto">
            <a:xfrm>
              <a:off x="1616" y="1863"/>
              <a:ext cx="3792" cy="1325"/>
            </a:xfrm>
            <a:custGeom>
              <a:avLst/>
              <a:gdLst>
                <a:gd name="T0" fmla="*/ 0 w 3792"/>
                <a:gd name="T1" fmla="*/ 257 h 1325"/>
                <a:gd name="T2" fmla="*/ 152 w 3792"/>
                <a:gd name="T3" fmla="*/ 25 h 1325"/>
                <a:gd name="T4" fmla="*/ 288 w 3792"/>
                <a:gd name="T5" fmla="*/ 105 h 1325"/>
                <a:gd name="T6" fmla="*/ 456 w 3792"/>
                <a:gd name="T7" fmla="*/ 185 h 1325"/>
                <a:gd name="T8" fmla="*/ 608 w 3792"/>
                <a:gd name="T9" fmla="*/ 553 h 1325"/>
                <a:gd name="T10" fmla="*/ 728 w 3792"/>
                <a:gd name="T11" fmla="*/ 385 h 1325"/>
                <a:gd name="T12" fmla="*/ 880 w 3792"/>
                <a:gd name="T13" fmla="*/ 273 h 1325"/>
                <a:gd name="T14" fmla="*/ 1040 w 3792"/>
                <a:gd name="T15" fmla="*/ 417 h 1325"/>
                <a:gd name="T16" fmla="*/ 1176 w 3792"/>
                <a:gd name="T17" fmla="*/ 569 h 1325"/>
                <a:gd name="T18" fmla="*/ 1336 w 3792"/>
                <a:gd name="T19" fmla="*/ 593 h 1325"/>
                <a:gd name="T20" fmla="*/ 1472 w 3792"/>
                <a:gd name="T21" fmla="*/ 481 h 1325"/>
                <a:gd name="T22" fmla="*/ 1632 w 3792"/>
                <a:gd name="T23" fmla="*/ 561 h 1325"/>
                <a:gd name="T24" fmla="*/ 1768 w 3792"/>
                <a:gd name="T25" fmla="*/ 865 h 1325"/>
                <a:gd name="T26" fmla="*/ 1872 w 3792"/>
                <a:gd name="T27" fmla="*/ 1257 h 1325"/>
                <a:gd name="T28" fmla="*/ 2056 w 3792"/>
                <a:gd name="T29" fmla="*/ 1273 h 1325"/>
                <a:gd name="T30" fmla="*/ 2200 w 3792"/>
                <a:gd name="T31" fmla="*/ 961 h 1325"/>
                <a:gd name="T32" fmla="*/ 2336 w 3792"/>
                <a:gd name="T33" fmla="*/ 753 h 1325"/>
                <a:gd name="T34" fmla="*/ 2504 w 3792"/>
                <a:gd name="T35" fmla="*/ 705 h 1325"/>
                <a:gd name="T36" fmla="*/ 2624 w 3792"/>
                <a:gd name="T37" fmla="*/ 561 h 1325"/>
                <a:gd name="T38" fmla="*/ 2776 w 3792"/>
                <a:gd name="T39" fmla="*/ 369 h 1325"/>
                <a:gd name="T40" fmla="*/ 2936 w 3792"/>
                <a:gd name="T41" fmla="*/ 225 h 1325"/>
                <a:gd name="T42" fmla="*/ 3072 w 3792"/>
                <a:gd name="T43" fmla="*/ 457 h 1325"/>
                <a:gd name="T44" fmla="*/ 3216 w 3792"/>
                <a:gd name="T45" fmla="*/ 441 h 1325"/>
                <a:gd name="T46" fmla="*/ 3336 w 3792"/>
                <a:gd name="T47" fmla="*/ 689 h 1325"/>
                <a:gd name="T48" fmla="*/ 3496 w 3792"/>
                <a:gd name="T49" fmla="*/ 705 h 1325"/>
                <a:gd name="T50" fmla="*/ 3648 w 3792"/>
                <a:gd name="T51" fmla="*/ 569 h 1325"/>
                <a:gd name="T52" fmla="*/ 3792 w 3792"/>
                <a:gd name="T53" fmla="*/ 257 h 13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92"/>
                <a:gd name="T82" fmla="*/ 0 h 1325"/>
                <a:gd name="T83" fmla="*/ 3792 w 3792"/>
                <a:gd name="T84" fmla="*/ 1325 h 13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92" h="1325">
                  <a:moveTo>
                    <a:pt x="0" y="257"/>
                  </a:moveTo>
                  <a:cubicBezTo>
                    <a:pt x="52" y="153"/>
                    <a:pt x="104" y="50"/>
                    <a:pt x="152" y="25"/>
                  </a:cubicBezTo>
                  <a:cubicBezTo>
                    <a:pt x="200" y="0"/>
                    <a:pt x="237" y="78"/>
                    <a:pt x="288" y="105"/>
                  </a:cubicBezTo>
                  <a:cubicBezTo>
                    <a:pt x="339" y="132"/>
                    <a:pt x="403" y="110"/>
                    <a:pt x="456" y="185"/>
                  </a:cubicBezTo>
                  <a:cubicBezTo>
                    <a:pt x="509" y="260"/>
                    <a:pt x="563" y="520"/>
                    <a:pt x="608" y="553"/>
                  </a:cubicBezTo>
                  <a:cubicBezTo>
                    <a:pt x="653" y="586"/>
                    <a:pt x="683" y="432"/>
                    <a:pt x="728" y="385"/>
                  </a:cubicBezTo>
                  <a:cubicBezTo>
                    <a:pt x="773" y="338"/>
                    <a:pt x="828" y="268"/>
                    <a:pt x="880" y="273"/>
                  </a:cubicBezTo>
                  <a:cubicBezTo>
                    <a:pt x="932" y="278"/>
                    <a:pt x="991" y="368"/>
                    <a:pt x="1040" y="417"/>
                  </a:cubicBezTo>
                  <a:cubicBezTo>
                    <a:pt x="1089" y="466"/>
                    <a:pt x="1127" y="540"/>
                    <a:pt x="1176" y="569"/>
                  </a:cubicBezTo>
                  <a:cubicBezTo>
                    <a:pt x="1225" y="598"/>
                    <a:pt x="1287" y="608"/>
                    <a:pt x="1336" y="593"/>
                  </a:cubicBezTo>
                  <a:cubicBezTo>
                    <a:pt x="1385" y="578"/>
                    <a:pt x="1423" y="486"/>
                    <a:pt x="1472" y="481"/>
                  </a:cubicBezTo>
                  <a:cubicBezTo>
                    <a:pt x="1521" y="476"/>
                    <a:pt x="1583" y="497"/>
                    <a:pt x="1632" y="561"/>
                  </a:cubicBezTo>
                  <a:cubicBezTo>
                    <a:pt x="1681" y="625"/>
                    <a:pt x="1728" y="749"/>
                    <a:pt x="1768" y="865"/>
                  </a:cubicBezTo>
                  <a:cubicBezTo>
                    <a:pt x="1808" y="981"/>
                    <a:pt x="1824" y="1189"/>
                    <a:pt x="1872" y="1257"/>
                  </a:cubicBezTo>
                  <a:cubicBezTo>
                    <a:pt x="1920" y="1325"/>
                    <a:pt x="2001" y="1322"/>
                    <a:pt x="2056" y="1273"/>
                  </a:cubicBezTo>
                  <a:cubicBezTo>
                    <a:pt x="2111" y="1224"/>
                    <a:pt x="2153" y="1048"/>
                    <a:pt x="2200" y="961"/>
                  </a:cubicBezTo>
                  <a:cubicBezTo>
                    <a:pt x="2247" y="874"/>
                    <a:pt x="2285" y="796"/>
                    <a:pt x="2336" y="753"/>
                  </a:cubicBezTo>
                  <a:cubicBezTo>
                    <a:pt x="2387" y="710"/>
                    <a:pt x="2456" y="737"/>
                    <a:pt x="2504" y="705"/>
                  </a:cubicBezTo>
                  <a:cubicBezTo>
                    <a:pt x="2552" y="673"/>
                    <a:pt x="2579" y="617"/>
                    <a:pt x="2624" y="561"/>
                  </a:cubicBezTo>
                  <a:cubicBezTo>
                    <a:pt x="2669" y="505"/>
                    <a:pt x="2724" y="425"/>
                    <a:pt x="2776" y="369"/>
                  </a:cubicBezTo>
                  <a:cubicBezTo>
                    <a:pt x="2828" y="313"/>
                    <a:pt x="2887" y="210"/>
                    <a:pt x="2936" y="225"/>
                  </a:cubicBezTo>
                  <a:cubicBezTo>
                    <a:pt x="2985" y="240"/>
                    <a:pt x="3025" y="421"/>
                    <a:pt x="3072" y="457"/>
                  </a:cubicBezTo>
                  <a:cubicBezTo>
                    <a:pt x="3119" y="493"/>
                    <a:pt x="3172" y="402"/>
                    <a:pt x="3216" y="441"/>
                  </a:cubicBezTo>
                  <a:cubicBezTo>
                    <a:pt x="3260" y="480"/>
                    <a:pt x="3289" y="645"/>
                    <a:pt x="3336" y="689"/>
                  </a:cubicBezTo>
                  <a:cubicBezTo>
                    <a:pt x="3383" y="733"/>
                    <a:pt x="3444" y="725"/>
                    <a:pt x="3496" y="705"/>
                  </a:cubicBezTo>
                  <a:cubicBezTo>
                    <a:pt x="3548" y="685"/>
                    <a:pt x="3599" y="644"/>
                    <a:pt x="3648" y="569"/>
                  </a:cubicBezTo>
                  <a:cubicBezTo>
                    <a:pt x="3697" y="494"/>
                    <a:pt x="3781" y="314"/>
                    <a:pt x="3792" y="257"/>
                  </a:cubicBezTo>
                </a:path>
              </a:pathLst>
            </a:custGeom>
            <a:noFill/>
            <a:ln w="25400">
              <a:solidFill>
                <a:schemeClr val="tx1"/>
              </a:solidFill>
              <a:round/>
              <a:headEnd/>
              <a:tailEnd/>
            </a:ln>
          </p:spPr>
          <p:txBody>
            <a:bodyPr>
              <a:spAutoFit/>
            </a:bodyPr>
            <a:lstStyle/>
            <a:p>
              <a:pPr algn="ctr"/>
              <a:endParaRPr lang="en-US"/>
            </a:p>
          </p:txBody>
        </p:sp>
        <p:sp>
          <p:nvSpPr>
            <p:cNvPr id="19472" name="Text Box 32"/>
            <p:cNvSpPr txBox="1">
              <a:spLocks noChangeArrowheads="1"/>
            </p:cNvSpPr>
            <p:nvPr/>
          </p:nvSpPr>
          <p:spPr bwMode="auto">
            <a:xfrm>
              <a:off x="734" y="2016"/>
              <a:ext cx="936" cy="231"/>
            </a:xfrm>
            <a:prstGeom prst="rect">
              <a:avLst/>
            </a:prstGeom>
            <a:noFill/>
            <a:ln w="9525">
              <a:noFill/>
              <a:miter lim="800000"/>
              <a:headEnd/>
              <a:tailEnd/>
            </a:ln>
          </p:spPr>
          <p:txBody>
            <a:bodyPr wrap="none">
              <a:spAutoFit/>
            </a:bodyPr>
            <a:lstStyle/>
            <a:p>
              <a:pPr algn="ctr"/>
              <a:r>
                <a:rPr lang="en-US"/>
                <a:t>Value Change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left)">
                                      <p:cBhvr>
                                        <p:cTn id="7" dur="1000"/>
                                        <p:tgtEl>
                                          <p:spTgt spid="33">
                                            <p:graphicEl>
                                              <a:chart seriesIdx="-3" categoryIdx="-3" bldStep="gridLegend"/>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3">
                                            <p:graphicEl>
                                              <a:chart seriesIdx="0" categoryIdx="-4" bldStep="series"/>
                                            </p:graphicEl>
                                          </p:spTgt>
                                        </p:tgtEl>
                                        <p:attrNameLst>
                                          <p:attrName>style.visibility</p:attrName>
                                        </p:attrNameLst>
                                      </p:cBhvr>
                                      <p:to>
                                        <p:strVal val="visible"/>
                                      </p:to>
                                    </p:set>
                                    <p:animEffect transition="in" filter="wipe(left)">
                                      <p:cBhvr>
                                        <p:cTn id="11" dur="1000"/>
                                        <p:tgtEl>
                                          <p:spTgt spid="33">
                                            <p:graphicEl>
                                              <a:chart seriesIdx="0" categoryIdx="-4" bldStep="series"/>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295389"/>
                                        </p:tgtEl>
                                        <p:attrNameLst>
                                          <p:attrName>style.visibility</p:attrName>
                                        </p:attrNameLst>
                                      </p:cBhvr>
                                      <p:to>
                                        <p:strVal val="visible"/>
                                      </p:to>
                                    </p:set>
                                    <p:animEffect transition="in" filter="fade">
                                      <p:cBhvr>
                                        <p:cTn id="15" dur="1000"/>
                                        <p:tgtEl>
                                          <p:spTgt spid="1295389"/>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295364"/>
                                        </p:tgtEl>
                                        <p:attrNameLst>
                                          <p:attrName>style.visibility</p:attrName>
                                        </p:attrNameLst>
                                      </p:cBhvr>
                                      <p:to>
                                        <p:strVal val="visible"/>
                                      </p:to>
                                    </p:set>
                                    <p:animEffect transition="in" filter="wipe(left)">
                                      <p:cBhvr>
                                        <p:cTn id="19" dur="2000"/>
                                        <p:tgtEl>
                                          <p:spTgt spid="129536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10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10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p:cTn id="59" dur="1000" fill="hold"/>
                                        <p:tgtEl>
                                          <p:spTgt spid="7"/>
                                        </p:tgtEl>
                                        <p:attrNameLst>
                                          <p:attrName>ppt_w</p:attrName>
                                        </p:attrNameLst>
                                      </p:cBhvr>
                                      <p:tavLst>
                                        <p:tav tm="0">
                                          <p:val>
                                            <p:strVal val="#ppt_w*0.70"/>
                                          </p:val>
                                        </p:tav>
                                        <p:tav tm="100000">
                                          <p:val>
                                            <p:strVal val="#ppt_w"/>
                                          </p:val>
                                        </p:tav>
                                      </p:tavLst>
                                    </p:anim>
                                    <p:anim calcmode="lin" valueType="num">
                                      <p:cBhvr>
                                        <p:cTn id="60" dur="1000" fill="hold"/>
                                        <p:tgtEl>
                                          <p:spTgt spid="7"/>
                                        </p:tgtEl>
                                        <p:attrNameLst>
                                          <p:attrName>ppt_h</p:attrName>
                                        </p:attrNameLst>
                                      </p:cBhvr>
                                      <p:tavLst>
                                        <p:tav tm="0">
                                          <p:val>
                                            <p:strVal val="#ppt_h"/>
                                          </p:val>
                                        </p:tav>
                                        <p:tav tm="100000">
                                          <p:val>
                                            <p:strVal val="#ppt_h"/>
                                          </p:val>
                                        </p:tav>
                                      </p:tavLst>
                                    </p:anim>
                                    <p:animEffect transition="in" filter="fade">
                                      <p:cBhvr>
                                        <p:cTn id="61" dur="10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295381"/>
                                        </p:tgtEl>
                                        <p:attrNameLst>
                                          <p:attrName>style.visibility</p:attrName>
                                        </p:attrNameLst>
                                      </p:cBhvr>
                                      <p:to>
                                        <p:strVal val="visible"/>
                                      </p:to>
                                    </p:set>
                                    <p:animEffect transition="in" filter="wipe(down)">
                                      <p:cBhvr>
                                        <p:cTn id="66" dur="1000"/>
                                        <p:tgtEl>
                                          <p:spTgt spid="1295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3" grpId="0">
        <p:bldSub>
          <a:bldChart bld="series"/>
        </p:bldSub>
      </p:bldGraphic>
      <p:bldP spid="1295364" grpId="0" animBg="1"/>
      <p:bldP spid="1295381" grpId="0" animBg="1"/>
      <p:bldP spid="129538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smtClean="0"/>
              <a:t>What Happened: Commoditization of Pricing</a:t>
            </a:r>
          </a:p>
        </p:txBody>
      </p:sp>
      <p:pic>
        <p:nvPicPr>
          <p:cNvPr id="828419" name="Picture 3"/>
          <p:cNvPicPr>
            <a:picLocks noChangeAspect="1" noChangeArrowheads="1"/>
          </p:cNvPicPr>
          <p:nvPr/>
        </p:nvPicPr>
        <p:blipFill>
          <a:blip r:embed="rId3" cstate="print"/>
          <a:srcRect/>
          <a:stretch>
            <a:fillRect/>
          </a:stretch>
        </p:blipFill>
        <p:spPr bwMode="auto">
          <a:xfrm>
            <a:off x="5029200" y="1066800"/>
            <a:ext cx="3900230" cy="3276600"/>
          </a:xfrm>
          <a:prstGeom prst="rect">
            <a:avLst/>
          </a:prstGeom>
          <a:noFill/>
          <a:ln w="9525">
            <a:noFill/>
            <a:miter lim="800000"/>
            <a:headEnd/>
            <a:tailEnd/>
          </a:ln>
        </p:spPr>
      </p:pic>
      <p:pic>
        <p:nvPicPr>
          <p:cNvPr id="26629" name="Picture 4"/>
          <p:cNvPicPr>
            <a:picLocks noChangeAspect="1" noChangeArrowheads="1"/>
          </p:cNvPicPr>
          <p:nvPr/>
        </p:nvPicPr>
        <p:blipFill>
          <a:blip r:embed="rId4" cstate="print"/>
          <a:srcRect/>
          <a:stretch>
            <a:fillRect/>
          </a:stretch>
        </p:blipFill>
        <p:spPr bwMode="auto">
          <a:xfrm>
            <a:off x="-1" y="2667000"/>
            <a:ext cx="4373861" cy="3645266"/>
          </a:xfrm>
          <a:prstGeom prst="rect">
            <a:avLst/>
          </a:prstGeom>
          <a:noFill/>
          <a:ln w="9525">
            <a:noFill/>
            <a:miter lim="800000"/>
            <a:headEnd/>
            <a:tailEnd/>
          </a:ln>
        </p:spPr>
      </p:pic>
      <p:sp>
        <p:nvSpPr>
          <p:cNvPr id="26630" name="Text Box 5"/>
          <p:cNvSpPr txBox="1">
            <a:spLocks noChangeArrowheads="1"/>
          </p:cNvSpPr>
          <p:nvPr/>
        </p:nvSpPr>
        <p:spPr bwMode="auto">
          <a:xfrm>
            <a:off x="0" y="2190690"/>
            <a:ext cx="4191000" cy="400110"/>
          </a:xfrm>
          <a:prstGeom prst="rect">
            <a:avLst/>
          </a:prstGeom>
          <a:noFill/>
          <a:ln w="9525">
            <a:noFill/>
            <a:miter lim="800000"/>
            <a:headEnd/>
            <a:tailEnd/>
          </a:ln>
        </p:spPr>
        <p:txBody>
          <a:bodyPr wrap="square">
            <a:spAutoFit/>
          </a:bodyPr>
          <a:lstStyle/>
          <a:p>
            <a:r>
              <a:rPr lang="en-US" sz="2000" dirty="0" smtClean="0">
                <a:latin typeface="+mj-lt"/>
              </a:rPr>
              <a:t>Market  Risk/Return Long-Term </a:t>
            </a:r>
            <a:endParaRPr lang="en-US" sz="2000" dirty="0">
              <a:latin typeface="+mj-lt"/>
            </a:endParaRPr>
          </a:p>
        </p:txBody>
      </p:sp>
      <p:sp>
        <p:nvSpPr>
          <p:cNvPr id="26631" name="Text Box 6"/>
          <p:cNvSpPr txBox="1">
            <a:spLocks noChangeArrowheads="1"/>
          </p:cNvSpPr>
          <p:nvPr/>
        </p:nvSpPr>
        <p:spPr bwMode="auto">
          <a:xfrm>
            <a:off x="5562600" y="4572000"/>
            <a:ext cx="3352800" cy="400110"/>
          </a:xfrm>
          <a:prstGeom prst="rect">
            <a:avLst/>
          </a:prstGeom>
          <a:noFill/>
          <a:ln w="9525">
            <a:noFill/>
            <a:miter lim="800000"/>
            <a:headEnd/>
            <a:tailEnd/>
          </a:ln>
        </p:spPr>
        <p:txBody>
          <a:bodyPr wrap="square">
            <a:spAutoFit/>
          </a:bodyPr>
          <a:lstStyle/>
          <a:p>
            <a:pPr algn="ctr"/>
            <a:r>
              <a:rPr lang="en-US" sz="2000" dirty="0">
                <a:latin typeface="+mj-lt"/>
              </a:rPr>
              <a:t>Recent</a:t>
            </a:r>
            <a:r>
              <a:rPr lang="en-US" sz="2000" dirty="0" smtClean="0">
                <a:latin typeface="+mj-lt"/>
              </a:rPr>
              <a:t>:  Risk/Return 5 </a:t>
            </a:r>
            <a:r>
              <a:rPr lang="en-US" sz="2000" dirty="0">
                <a:latin typeface="+mj-lt"/>
              </a:rPr>
              <a:t>yrs</a:t>
            </a:r>
          </a:p>
        </p:txBody>
      </p:sp>
      <p:sp>
        <p:nvSpPr>
          <p:cNvPr id="828423" name="Line 7"/>
          <p:cNvSpPr>
            <a:spLocks noChangeShapeType="1"/>
          </p:cNvSpPr>
          <p:nvPr/>
        </p:nvSpPr>
        <p:spPr bwMode="auto">
          <a:xfrm flipV="1">
            <a:off x="1676400" y="1524000"/>
            <a:ext cx="4114800" cy="1524000"/>
          </a:xfrm>
          <a:prstGeom prst="line">
            <a:avLst/>
          </a:prstGeom>
          <a:noFill/>
          <a:ln w="38100">
            <a:solidFill>
              <a:srgbClr val="FF0000"/>
            </a:solidFill>
            <a:round/>
            <a:headEnd/>
            <a:tailEnd type="triangle" w="med" len="med"/>
          </a:ln>
        </p:spPr>
        <p:txBody>
          <a:bodyPr wrap="none"/>
          <a:lstStyle/>
          <a:p>
            <a:endParaRPr lang="en-US"/>
          </a:p>
        </p:txBody>
      </p:sp>
      <p:sp>
        <p:nvSpPr>
          <p:cNvPr id="828424" name="Line 8"/>
          <p:cNvSpPr>
            <a:spLocks noChangeShapeType="1"/>
          </p:cNvSpPr>
          <p:nvPr/>
        </p:nvSpPr>
        <p:spPr bwMode="auto">
          <a:xfrm flipV="1">
            <a:off x="2895600" y="2057400"/>
            <a:ext cx="3200400" cy="2209800"/>
          </a:xfrm>
          <a:prstGeom prst="line">
            <a:avLst/>
          </a:prstGeom>
          <a:noFill/>
          <a:ln w="38100">
            <a:solidFill>
              <a:srgbClr val="FF0000"/>
            </a:solidFill>
            <a:round/>
            <a:headEnd/>
            <a:tailEnd type="triangle" w="med" len="med"/>
          </a:ln>
        </p:spPr>
        <p:txBody>
          <a:bodyPr wrap="none"/>
          <a:lstStyle/>
          <a:p>
            <a:endParaRPr lang="en-US"/>
          </a:p>
        </p:txBody>
      </p:sp>
      <p:sp>
        <p:nvSpPr>
          <p:cNvPr id="26634" name="Oval 9"/>
          <p:cNvSpPr>
            <a:spLocks noChangeArrowheads="1"/>
          </p:cNvSpPr>
          <p:nvPr/>
        </p:nvSpPr>
        <p:spPr bwMode="auto">
          <a:xfrm>
            <a:off x="990600" y="3048000"/>
            <a:ext cx="2057400" cy="1524000"/>
          </a:xfrm>
          <a:prstGeom prst="ellipse">
            <a:avLst/>
          </a:prstGeom>
          <a:noFill/>
          <a:ln w="25400">
            <a:solidFill>
              <a:srgbClr val="FF0000"/>
            </a:solidFill>
            <a:round/>
            <a:headEnd/>
            <a:tailEnd/>
          </a:ln>
        </p:spPr>
        <p:txBody>
          <a:bodyPr wrap="none" anchor="ctr"/>
          <a:lstStyle/>
          <a:p>
            <a:pPr algn="ctr"/>
            <a:endParaRPr lang="en-US"/>
          </a:p>
        </p:txBody>
      </p:sp>
      <p:sp>
        <p:nvSpPr>
          <p:cNvPr id="828426" name="Oval 10"/>
          <p:cNvSpPr>
            <a:spLocks noChangeArrowheads="1"/>
          </p:cNvSpPr>
          <p:nvPr/>
        </p:nvSpPr>
        <p:spPr bwMode="auto">
          <a:xfrm>
            <a:off x="5715000" y="1447800"/>
            <a:ext cx="838200" cy="609600"/>
          </a:xfrm>
          <a:prstGeom prst="ellipse">
            <a:avLst/>
          </a:prstGeom>
          <a:noFill/>
          <a:ln w="25400">
            <a:solidFill>
              <a:schemeClr val="accent1"/>
            </a:solidFill>
            <a:round/>
            <a:headEnd/>
            <a:tailEnd/>
          </a:ln>
        </p:spPr>
        <p:txBody>
          <a:bodyPr wrap="none"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fade">
                                      <p:cBhvr>
                                        <p:cTn id="7" dur="1000"/>
                                        <p:tgtEl>
                                          <p:spTgt spid="266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631"/>
                                        </p:tgtEl>
                                        <p:attrNameLst>
                                          <p:attrName>style.visibility</p:attrName>
                                        </p:attrNameLst>
                                      </p:cBhvr>
                                      <p:to>
                                        <p:strVal val="visible"/>
                                      </p:to>
                                    </p:set>
                                    <p:animEffect transition="in" filter="fade">
                                      <p:cBhvr>
                                        <p:cTn id="10" dur="1000"/>
                                        <p:tgtEl>
                                          <p:spTgt spid="266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629"/>
                                        </p:tgtEl>
                                        <p:attrNameLst>
                                          <p:attrName>style.visibility</p:attrName>
                                        </p:attrNameLst>
                                      </p:cBhvr>
                                      <p:to>
                                        <p:strVal val="visible"/>
                                      </p:to>
                                    </p:set>
                                    <p:animEffect transition="in" filter="fade">
                                      <p:cBhvr>
                                        <p:cTn id="15" dur="1000"/>
                                        <p:tgtEl>
                                          <p:spTgt spid="266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634"/>
                                        </p:tgtEl>
                                        <p:attrNameLst>
                                          <p:attrName>style.visibility</p:attrName>
                                        </p:attrNameLst>
                                      </p:cBhvr>
                                      <p:to>
                                        <p:strVal val="visible"/>
                                      </p:to>
                                    </p:set>
                                    <p:animEffect transition="in" filter="fade">
                                      <p:cBhvr>
                                        <p:cTn id="20" dur="1000"/>
                                        <p:tgtEl>
                                          <p:spTgt spid="2663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28424"/>
                                        </p:tgtEl>
                                        <p:attrNameLst>
                                          <p:attrName>style.visibility</p:attrName>
                                        </p:attrNameLst>
                                      </p:cBhvr>
                                      <p:to>
                                        <p:strVal val="visible"/>
                                      </p:to>
                                    </p:set>
                                    <p:animEffect transition="in" filter="wipe(left)">
                                      <p:cBhvr>
                                        <p:cTn id="25" dur="500"/>
                                        <p:tgtEl>
                                          <p:spTgt spid="82842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28423"/>
                                        </p:tgtEl>
                                        <p:attrNameLst>
                                          <p:attrName>style.visibility</p:attrName>
                                        </p:attrNameLst>
                                      </p:cBhvr>
                                      <p:to>
                                        <p:strVal val="visible"/>
                                      </p:to>
                                    </p:set>
                                    <p:animEffect transition="in" filter="wipe(left)">
                                      <p:cBhvr>
                                        <p:cTn id="28" dur="500"/>
                                        <p:tgtEl>
                                          <p:spTgt spid="828423"/>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828419"/>
                                        </p:tgtEl>
                                        <p:attrNameLst>
                                          <p:attrName>style.visibility</p:attrName>
                                        </p:attrNameLst>
                                      </p:cBhvr>
                                      <p:to>
                                        <p:strVal val="visible"/>
                                      </p:to>
                                    </p:set>
                                    <p:animEffect transition="in" filter="wipe(up)">
                                      <p:cBhvr>
                                        <p:cTn id="32" dur="500"/>
                                        <p:tgtEl>
                                          <p:spTgt spid="828419"/>
                                        </p:tgtEl>
                                      </p:cBhvr>
                                    </p:animEffect>
                                  </p:childTnLst>
                                </p:cTn>
                              </p:par>
                            </p:childTnLst>
                          </p:cTn>
                        </p:par>
                        <p:par>
                          <p:cTn id="33" fill="hold">
                            <p:stCondLst>
                              <p:cond delay="1000"/>
                            </p:stCondLst>
                            <p:childTnLst>
                              <p:par>
                                <p:cTn id="34" presetID="22" presetClass="entr" presetSubtype="1" fill="hold" grpId="0" nodeType="afterEffect">
                                  <p:stCondLst>
                                    <p:cond delay="0"/>
                                  </p:stCondLst>
                                  <p:childTnLst>
                                    <p:set>
                                      <p:cBhvr>
                                        <p:cTn id="35" dur="1" fill="hold">
                                          <p:stCondLst>
                                            <p:cond delay="0"/>
                                          </p:stCondLst>
                                        </p:cTn>
                                        <p:tgtEl>
                                          <p:spTgt spid="828426"/>
                                        </p:tgtEl>
                                        <p:attrNameLst>
                                          <p:attrName>style.visibility</p:attrName>
                                        </p:attrNameLst>
                                      </p:cBhvr>
                                      <p:to>
                                        <p:strVal val="visible"/>
                                      </p:to>
                                    </p:set>
                                    <p:animEffect transition="in" filter="wipe(up)">
                                      <p:cBhvr>
                                        <p:cTn id="36" dur="500"/>
                                        <p:tgtEl>
                                          <p:spTgt spid="828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P spid="26631" grpId="0"/>
      <p:bldP spid="828423" grpId="0" animBg="1"/>
      <p:bldP spid="828424" grpId="0" animBg="1"/>
      <p:bldP spid="26634" grpId="0" animBg="1"/>
      <p:bldP spid="8284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The Three C’s of our Disconnect</a:t>
            </a:r>
          </a:p>
        </p:txBody>
      </p:sp>
      <p:sp>
        <p:nvSpPr>
          <p:cNvPr id="3" name="Content Placeholder 2"/>
          <p:cNvSpPr>
            <a:spLocks noGrp="1"/>
          </p:cNvSpPr>
          <p:nvPr>
            <p:ph idx="4294967295"/>
          </p:nvPr>
        </p:nvSpPr>
        <p:spPr>
          <a:xfrm>
            <a:off x="0" y="1143000"/>
            <a:ext cx="8153400" cy="4724400"/>
          </a:xfrm>
        </p:spPr>
        <p:txBody>
          <a:bodyPr/>
          <a:lstStyle/>
          <a:p>
            <a:r>
              <a:rPr lang="en-US" smtClean="0"/>
              <a:t>Credit Crisis</a:t>
            </a:r>
          </a:p>
          <a:p>
            <a:pPr lvl="1"/>
            <a:r>
              <a:rPr lang="en-US" smtClean="0"/>
              <a:t>Easy Credit</a:t>
            </a:r>
          </a:p>
          <a:p>
            <a:pPr lvl="1"/>
            <a:r>
              <a:rPr lang="en-US" smtClean="0"/>
              <a:t>Cheap Credit</a:t>
            </a:r>
          </a:p>
          <a:p>
            <a:pPr lvl="1"/>
            <a:r>
              <a:rPr lang="en-US" smtClean="0"/>
              <a:t>Plentiful Credit</a:t>
            </a:r>
            <a:br>
              <a:rPr lang="en-US" smtClean="0"/>
            </a:br>
            <a:endParaRPr lang="en-US" smtClean="0"/>
          </a:p>
          <a:p>
            <a:r>
              <a:rPr lang="en-US" smtClean="0"/>
              <a:t>Crisis of Confidence</a:t>
            </a:r>
          </a:p>
          <a:p>
            <a:pPr lvl="1"/>
            <a:r>
              <a:rPr lang="en-US" smtClean="0"/>
              <a:t>Consumer Confidence</a:t>
            </a:r>
          </a:p>
          <a:p>
            <a:pPr lvl="1"/>
            <a:r>
              <a:rPr lang="en-US" smtClean="0"/>
              <a:t>Corporate Confidence</a:t>
            </a:r>
            <a:br>
              <a:rPr lang="en-US" smtClean="0"/>
            </a:br>
            <a:endParaRPr lang="en-US" smtClean="0"/>
          </a:p>
          <a:p>
            <a:r>
              <a:rPr lang="en-US" smtClean="0"/>
              <a:t>Crisis of Collateral</a:t>
            </a:r>
          </a:p>
          <a:p>
            <a:pPr lvl="1"/>
            <a:r>
              <a:rPr lang="en-US" smtClean="0"/>
              <a:t>Value attributable to delinking spatial market/capital market</a:t>
            </a:r>
          </a:p>
          <a:p>
            <a:pPr lvl="1"/>
            <a:r>
              <a:rPr lang="en-US" smtClean="0"/>
              <a:t>Values correction as “marked to market”</a:t>
            </a:r>
          </a:p>
          <a:p>
            <a:pPr lvl="1"/>
            <a:r>
              <a:rPr lang="en-US" smtClean="0"/>
              <a:t>Re-pricing of Risk</a:t>
            </a:r>
          </a:p>
        </p:txBody>
      </p:sp>
      <p:pic>
        <p:nvPicPr>
          <p:cNvPr id="4" name="Picture 24"/>
          <p:cNvPicPr>
            <a:picLocks noChangeAspect="1" noChangeArrowheads="1"/>
          </p:cNvPicPr>
          <p:nvPr/>
        </p:nvPicPr>
        <p:blipFill>
          <a:blip r:embed="rId3" cstate="print"/>
          <a:srcRect/>
          <a:stretch>
            <a:fillRect/>
          </a:stretch>
        </p:blipFill>
        <p:spPr bwMode="auto">
          <a:xfrm>
            <a:off x="6172200" y="1143000"/>
            <a:ext cx="2095500" cy="403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0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10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1000"/>
                                        <p:tgtEl>
                                          <p:spTgt spid="3">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1000"/>
                                        <p:tgtEl>
                                          <p:spTgt spid="3">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10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0" y="1066800"/>
            <a:ext cx="4524375" cy="3105150"/>
          </a:xfrm>
          <a:prstGeom prst="rect">
            <a:avLst/>
          </a:prstGeom>
          <a:noFill/>
          <a:ln w="9525">
            <a:noFill/>
            <a:miter lim="800000"/>
            <a:headEnd/>
            <a:tailEnd/>
          </a:ln>
        </p:spPr>
      </p:pic>
      <p:sp>
        <p:nvSpPr>
          <p:cNvPr id="20482" name="Title 1"/>
          <p:cNvSpPr>
            <a:spLocks noGrp="1"/>
          </p:cNvSpPr>
          <p:nvPr>
            <p:ph type="title"/>
          </p:nvPr>
        </p:nvSpPr>
        <p:spPr/>
        <p:txBody>
          <a:bodyPr>
            <a:normAutofit/>
          </a:bodyPr>
          <a:lstStyle/>
          <a:p>
            <a:r>
              <a:rPr lang="en-US" dirty="0" smtClean="0"/>
              <a:t>How We’re Doing: Institutional Real Estate</a:t>
            </a:r>
          </a:p>
        </p:txBody>
      </p:sp>
      <p:sp>
        <p:nvSpPr>
          <p:cNvPr id="8" name="Oval 7"/>
          <p:cNvSpPr>
            <a:spLocks noChangeArrowheads="1"/>
          </p:cNvSpPr>
          <p:nvPr/>
        </p:nvSpPr>
        <p:spPr bwMode="auto">
          <a:xfrm>
            <a:off x="3733800" y="3048000"/>
            <a:ext cx="990600" cy="1219200"/>
          </a:xfrm>
          <a:prstGeom prst="ellipse">
            <a:avLst/>
          </a:prstGeom>
          <a:noFill/>
          <a:ln w="50800" algn="ctr">
            <a:solidFill>
              <a:schemeClr val="accent1"/>
            </a:solidFill>
            <a:round/>
            <a:headEnd/>
            <a:tailEnd type="triangle" w="med" len="med"/>
          </a:ln>
        </p:spPr>
        <p:txBody>
          <a:bodyPr>
            <a:spAutoFit/>
          </a:bodyPr>
          <a:lstStyle/>
          <a:p>
            <a:pPr algn="ctr"/>
            <a:endParaRPr lang="en-US" sz="2800" b="1" i="1">
              <a:latin typeface="Times New Roman" pitchFamily="18" charset="0"/>
            </a:endParaRPr>
          </a:p>
        </p:txBody>
      </p:sp>
      <p:sp>
        <p:nvSpPr>
          <p:cNvPr id="14" name="TextBox 17"/>
          <p:cNvSpPr txBox="1">
            <a:spLocks noChangeArrowheads="1"/>
          </p:cNvSpPr>
          <p:nvPr/>
        </p:nvSpPr>
        <p:spPr bwMode="auto">
          <a:xfrm>
            <a:off x="457200" y="6400800"/>
            <a:ext cx="2626040" cy="261610"/>
          </a:xfrm>
          <a:prstGeom prst="rect">
            <a:avLst/>
          </a:prstGeom>
          <a:noFill/>
          <a:ln w="9525">
            <a:noFill/>
            <a:miter lim="800000"/>
            <a:headEnd/>
            <a:tailEnd/>
          </a:ln>
        </p:spPr>
        <p:txBody>
          <a:bodyPr wrap="none">
            <a:spAutoFit/>
          </a:bodyPr>
          <a:lstStyle/>
          <a:p>
            <a:r>
              <a:rPr lang="en-US" sz="1100" dirty="0" smtClean="0"/>
              <a:t>Sources: </a:t>
            </a:r>
            <a:r>
              <a:rPr lang="en-US" sz="1100" dirty="0" err="1" smtClean="0"/>
              <a:t>JRDeLisle</a:t>
            </a:r>
            <a:r>
              <a:rPr lang="en-US" sz="1100" dirty="0" smtClean="0"/>
              <a:t>, NCREIF, NAREIT</a:t>
            </a:r>
            <a:endParaRPr lang="en-US" sz="1100" dirty="0"/>
          </a:p>
        </p:txBody>
      </p:sp>
      <p:cxnSp>
        <p:nvCxnSpPr>
          <p:cNvPr id="25" name="Straight Arrow Connector 24"/>
          <p:cNvCxnSpPr/>
          <p:nvPr/>
        </p:nvCxnSpPr>
        <p:spPr bwMode="auto">
          <a:xfrm flipV="1">
            <a:off x="4191000" y="3352800"/>
            <a:ext cx="228600" cy="76200"/>
          </a:xfrm>
          <a:prstGeom prst="straightConnector1">
            <a:avLst/>
          </a:prstGeom>
          <a:noFill/>
          <a:ln w="25400" cap="flat" cmpd="sng" algn="ctr">
            <a:solidFill>
              <a:schemeClr val="accent1"/>
            </a:solidFill>
            <a:prstDash val="solid"/>
            <a:round/>
            <a:headEnd type="none" w="med" len="med"/>
            <a:tailEnd type="arrow"/>
          </a:ln>
          <a:effectLst/>
        </p:spPr>
      </p:cxnSp>
      <p:cxnSp>
        <p:nvCxnSpPr>
          <p:cNvPr id="27" name="Straight Arrow Connector 26"/>
          <p:cNvCxnSpPr/>
          <p:nvPr/>
        </p:nvCxnSpPr>
        <p:spPr bwMode="auto">
          <a:xfrm flipV="1">
            <a:off x="4419600" y="3505200"/>
            <a:ext cx="228600" cy="76200"/>
          </a:xfrm>
          <a:prstGeom prst="straightConnector1">
            <a:avLst/>
          </a:prstGeom>
          <a:noFill/>
          <a:ln w="25400" cap="flat" cmpd="sng" algn="ctr">
            <a:solidFill>
              <a:schemeClr val="accent1"/>
            </a:solidFill>
            <a:prstDash val="solid"/>
            <a:round/>
            <a:headEnd type="none" w="med" len="med"/>
            <a:tailEnd type="arrow"/>
          </a:ln>
          <a:effectLst/>
        </p:spPr>
      </p:cxnSp>
      <p:sp>
        <p:nvSpPr>
          <p:cNvPr id="32" name="TextBox 31"/>
          <p:cNvSpPr txBox="1"/>
          <p:nvPr/>
        </p:nvSpPr>
        <p:spPr>
          <a:xfrm>
            <a:off x="4724400" y="2438400"/>
            <a:ext cx="4038600" cy="830997"/>
          </a:xfrm>
          <a:prstGeom prst="rect">
            <a:avLst/>
          </a:prstGeom>
          <a:noFill/>
        </p:spPr>
        <p:txBody>
          <a:bodyPr wrap="square" rtlCol="0">
            <a:spAutoFit/>
          </a:bodyPr>
          <a:lstStyle/>
          <a:p>
            <a:r>
              <a:rPr lang="en-US" sz="2400" dirty="0" smtClean="0">
                <a:latin typeface="+mj-lt"/>
              </a:rPr>
              <a:t>The Good News…. </a:t>
            </a:r>
          </a:p>
          <a:p>
            <a:r>
              <a:rPr lang="en-US" sz="2400" dirty="0" smtClean="0">
                <a:latin typeface="+mj-lt"/>
              </a:rPr>
              <a:t>	It’s not as bad as it was</a:t>
            </a:r>
            <a:endParaRPr lang="en-US" sz="2400" dirty="0">
              <a:latin typeface="+mj-lt"/>
            </a:endParaRPr>
          </a:p>
        </p:txBody>
      </p:sp>
      <p:sp>
        <p:nvSpPr>
          <p:cNvPr id="13" name="TextBox 12"/>
          <p:cNvSpPr txBox="1"/>
          <p:nvPr/>
        </p:nvSpPr>
        <p:spPr>
          <a:xfrm>
            <a:off x="5486400" y="3505200"/>
            <a:ext cx="3505200" cy="461665"/>
          </a:xfrm>
          <a:prstGeom prst="rect">
            <a:avLst/>
          </a:prstGeom>
          <a:noFill/>
        </p:spPr>
        <p:txBody>
          <a:bodyPr wrap="square" rtlCol="0">
            <a:spAutoFit/>
          </a:bodyPr>
          <a:lstStyle/>
          <a:p>
            <a:r>
              <a:rPr lang="en-US" sz="2400" dirty="0" smtClean="0">
                <a:latin typeface="+mj-lt"/>
              </a:rPr>
              <a:t>REITs Bouncing?</a:t>
            </a:r>
            <a:endParaRPr lang="en-US" sz="2400" dirty="0">
              <a:latin typeface="+mj-lt"/>
            </a:endParaRPr>
          </a:p>
        </p:txBody>
      </p:sp>
      <p:pic>
        <p:nvPicPr>
          <p:cNvPr id="76801" name="Picture 1"/>
          <p:cNvPicPr>
            <a:picLocks noChangeAspect="1" noChangeArrowheads="1"/>
          </p:cNvPicPr>
          <p:nvPr/>
        </p:nvPicPr>
        <p:blipFill>
          <a:blip r:embed="rId4" cstate="print"/>
          <a:srcRect/>
          <a:stretch>
            <a:fillRect/>
          </a:stretch>
        </p:blipFill>
        <p:spPr bwMode="auto">
          <a:xfrm>
            <a:off x="4114800" y="3962400"/>
            <a:ext cx="4305300" cy="2857500"/>
          </a:xfrm>
          <a:prstGeom prst="rect">
            <a:avLst/>
          </a:prstGeom>
          <a:noFill/>
          <a:ln w="9525">
            <a:noFill/>
            <a:miter lim="800000"/>
            <a:headEnd/>
            <a:tailEnd/>
          </a:ln>
        </p:spPr>
      </p:pic>
      <p:cxnSp>
        <p:nvCxnSpPr>
          <p:cNvPr id="19" name="Straight Arrow Connector 18"/>
          <p:cNvCxnSpPr/>
          <p:nvPr/>
        </p:nvCxnSpPr>
        <p:spPr bwMode="auto">
          <a:xfrm rot="16200000" flipH="1">
            <a:off x="1828800" y="3429000"/>
            <a:ext cx="3200400" cy="2286000"/>
          </a:xfrm>
          <a:prstGeom prst="straightConnector1">
            <a:avLst/>
          </a:prstGeom>
          <a:noFill/>
          <a:ln w="25400" cap="flat" cmpd="sng" algn="ctr">
            <a:solidFill>
              <a:schemeClr val="accent1"/>
            </a:solidFill>
            <a:prstDash val="solid"/>
            <a:round/>
            <a:headEnd type="none" w="med" len="med"/>
            <a:tailEnd type="arrow"/>
          </a:ln>
          <a:effectLst/>
        </p:spPr>
      </p:cxnSp>
      <p:cxnSp>
        <p:nvCxnSpPr>
          <p:cNvPr id="22" name="Straight Arrow Connector 21"/>
          <p:cNvCxnSpPr/>
          <p:nvPr/>
        </p:nvCxnSpPr>
        <p:spPr bwMode="auto">
          <a:xfrm>
            <a:off x="4267200" y="3124200"/>
            <a:ext cx="2743200" cy="2209800"/>
          </a:xfrm>
          <a:prstGeom prst="straightConnector1">
            <a:avLst/>
          </a:prstGeom>
          <a:noFill/>
          <a:ln w="25400" cap="flat" cmpd="sng" algn="ctr">
            <a:solidFill>
              <a:schemeClr val="accent1"/>
            </a:solidFill>
            <a:prstDash val="solid"/>
            <a:round/>
            <a:headEnd type="none" w="med" len="med"/>
            <a:tailEnd type="arrow"/>
          </a:ln>
          <a:effectLst/>
        </p:spPr>
      </p:cxnSp>
      <p:sp>
        <p:nvSpPr>
          <p:cNvPr id="26" name="TextBox 25"/>
          <p:cNvSpPr txBox="1"/>
          <p:nvPr/>
        </p:nvSpPr>
        <p:spPr>
          <a:xfrm>
            <a:off x="4648200" y="1143000"/>
            <a:ext cx="2438400" cy="369332"/>
          </a:xfrm>
          <a:prstGeom prst="rect">
            <a:avLst/>
          </a:prstGeom>
          <a:noFill/>
        </p:spPr>
        <p:txBody>
          <a:bodyPr wrap="square" rtlCol="0">
            <a:spAutoFit/>
          </a:bodyPr>
          <a:lstStyle/>
          <a:p>
            <a:r>
              <a:rPr lang="en-US" dirty="0" smtClean="0"/>
              <a:t>Private Equity</a:t>
            </a:r>
            <a:endParaRPr lang="en-US" dirty="0"/>
          </a:p>
        </p:txBody>
      </p:sp>
      <p:sp>
        <p:nvSpPr>
          <p:cNvPr id="28" name="TextBox 27"/>
          <p:cNvSpPr txBox="1"/>
          <p:nvPr/>
        </p:nvSpPr>
        <p:spPr>
          <a:xfrm>
            <a:off x="1981200" y="5181600"/>
            <a:ext cx="1752600" cy="369332"/>
          </a:xfrm>
          <a:prstGeom prst="rect">
            <a:avLst/>
          </a:prstGeom>
          <a:noFill/>
        </p:spPr>
        <p:txBody>
          <a:bodyPr wrap="square" rtlCol="0">
            <a:spAutoFit/>
          </a:bodyPr>
          <a:lstStyle/>
          <a:p>
            <a:r>
              <a:rPr lang="en-US" dirty="0" smtClean="0"/>
              <a:t>Public Equity</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childTnLst>
                                </p:cTn>
                              </p:par>
                              <p:par>
                                <p:cTn id="13" presetID="10"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par>
                                <p:cTn id="25" presetID="22" presetClass="entr" presetSubtype="8"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76801"/>
                                        </p:tgtEl>
                                        <p:attrNameLst>
                                          <p:attrName>style.visibility</p:attrName>
                                        </p:attrNameLst>
                                      </p:cBhvr>
                                      <p:to>
                                        <p:strVal val="visible"/>
                                      </p:to>
                                    </p:set>
                                    <p:animEffect transition="in" filter="fade">
                                      <p:cBhvr>
                                        <p:cTn id="31" dur="1000"/>
                                        <p:tgtEl>
                                          <p:spTgt spid="7680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314"/>
                                        </p:tgtEl>
                                        <p:attrNameLst>
                                          <p:attrName>style.visibility</p:attrName>
                                        </p:attrNameLst>
                                      </p:cBhvr>
                                      <p:to>
                                        <p:strVal val="visible"/>
                                      </p:to>
                                    </p:set>
                                    <p:animEffect transition="in" filter="fade">
                                      <p:cBhvr>
                                        <p:cTn id="36" dur="1000"/>
                                        <p:tgtEl>
                                          <p:spTgt spid="13314"/>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2" grpId="0"/>
      <p:bldP spid="13" grpId="0"/>
    </p:bldLst>
  </p:timing>
</p:sld>
</file>

<file path=ppt/theme/theme1.xml><?xml version="1.0" encoding="utf-8"?>
<a:theme xmlns:a="http://schemas.openxmlformats.org/drawingml/2006/main" name="JRDELISLE1">
  <a:themeElements>
    <a:clrScheme name="">
      <a:dk1>
        <a:srgbClr val="808080"/>
      </a:dk1>
      <a:lt1>
        <a:srgbClr val="FFFF00"/>
      </a:lt1>
      <a:dk2>
        <a:srgbClr val="0000FF"/>
      </a:dk2>
      <a:lt2>
        <a:srgbClr val="FFFF00"/>
      </a:lt2>
      <a:accent1>
        <a:srgbClr val="CC3300"/>
      </a:accent1>
      <a:accent2>
        <a:srgbClr val="3333CC"/>
      </a:accent2>
      <a:accent3>
        <a:srgbClr val="AAAAFF"/>
      </a:accent3>
      <a:accent4>
        <a:srgbClr val="DADA00"/>
      </a:accent4>
      <a:accent5>
        <a:srgbClr val="E2ADA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cap="flat" cmpd="thickThin" algn="ctr">
          <a:solidFill>
            <a:schemeClr val="accent1"/>
          </a:solidFill>
          <a:prstDash val="solid"/>
          <a:round/>
          <a:headEnd type="none" w="med" len="med"/>
          <a:tailEnd type="triangle" w="med" len="med"/>
        </a:ln>
        <a:effectLst/>
      </a:spPr>
      <a:bodyPr vert="horz" wrap="square" lIns="91440" tIns="45720" rIns="91440" bIns="45720" numCol="1" rtlCol="0"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2800" b="1"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25400" cap="flat" cmpd="sng" algn="ctr">
          <a:solidFill>
            <a:srgbClr val="00FF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10073</TotalTime>
  <Words>8609</Words>
  <Application>Microsoft Office PowerPoint</Application>
  <PresentationFormat>On-screen Show (4:3)</PresentationFormat>
  <Paragraphs>514</Paragraphs>
  <Slides>43</Slides>
  <Notes>43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JRDELISLE1</vt:lpstr>
      <vt:lpstr>Chart</vt:lpstr>
      <vt:lpstr>Economic, Capital and Real Estate Outlook 2010   presented to: IREM 2010 Forecast   by: Jim DeLisle, Ph.D.</vt:lpstr>
      <vt:lpstr>Presentation Overview</vt:lpstr>
      <vt:lpstr>Who Responded to the Survey?</vt:lpstr>
      <vt:lpstr>What Issues Concern You the Most?</vt:lpstr>
      <vt:lpstr>Part 1 Prelude: Three Major Attributes of Real Estate</vt:lpstr>
      <vt:lpstr>Commercial Real Estate: How we Got Here</vt:lpstr>
      <vt:lpstr>What Happened: Commoditization of Pricing</vt:lpstr>
      <vt:lpstr>The Three C’s of our Disconnect</vt:lpstr>
      <vt:lpstr>How We’re Doing: Institutional Real Estate</vt:lpstr>
      <vt:lpstr>Part II: A Growing Consensus on Economy</vt:lpstr>
      <vt:lpstr>When National &amp; Seattle Markets Bottom Out?</vt:lpstr>
      <vt:lpstr>Breaking News on Real Estate &amp; the Economy</vt:lpstr>
      <vt:lpstr>The Good News:  Employment Losses Slowing</vt:lpstr>
      <vt:lpstr>Critical Elements to Sustainable Recovery</vt:lpstr>
      <vt:lpstr>Business Confidence</vt:lpstr>
      <vt:lpstr>Focus on Small Business</vt:lpstr>
      <vt:lpstr>Housing Activity and Delinquency Rates</vt:lpstr>
      <vt:lpstr>Consumer Confidence, Spending &amp; Credit</vt:lpstr>
      <vt:lpstr>Part II Summary: The Economy</vt:lpstr>
      <vt:lpstr>Part III: Real Estate &amp; Capital Markets</vt:lpstr>
      <vt:lpstr>Commercial Leverage: Problems &amp; Implications</vt:lpstr>
      <vt:lpstr>Current and Future National-Level Cap Rates</vt:lpstr>
      <vt:lpstr>Seattle Cap Rates</vt:lpstr>
      <vt:lpstr>Emergence of Two-Tiered Pricing System</vt:lpstr>
      <vt:lpstr>What’s Happening on the Distressed RE Front?</vt:lpstr>
      <vt:lpstr>Distressed Asset Spillover: Why it Matters</vt:lpstr>
      <vt:lpstr>Players in Distressed Asset Market</vt:lpstr>
      <vt:lpstr>REITs: Back to the Future?</vt:lpstr>
      <vt:lpstr>REIT Stock Prices: Retail and Office</vt:lpstr>
      <vt:lpstr>Apartment, Hotel and Diversified REITs</vt:lpstr>
      <vt:lpstr>Part III Summary: Real Estate Capital Markets</vt:lpstr>
      <vt:lpstr>Commercial Market Fundamentals</vt:lpstr>
      <vt:lpstr>Spatial &amp; Capital De-connect and Re-connect</vt:lpstr>
      <vt:lpstr>NCREIF Property Type Returns</vt:lpstr>
      <vt:lpstr>Part IV Summary: The Spatial Markets</vt:lpstr>
      <vt:lpstr>Part V: Bringing it Home  to Seattle</vt:lpstr>
      <vt:lpstr>Seattle Transactions and Cap Rates vs. National?</vt:lpstr>
      <vt:lpstr>Current and Future Seattle-Area Cap Rates</vt:lpstr>
      <vt:lpstr>Additional Insights on Seattle Market</vt:lpstr>
      <vt:lpstr>Seattle Market Risks: Significant/Not</vt:lpstr>
      <vt:lpstr>Part V. “Real” Opportunities in Seattle RE</vt:lpstr>
      <vt:lpstr>Other Challenges: Players and Products</vt:lpstr>
      <vt:lpstr>Conclusion: What to do? Back to School?  </vt:lpstr>
    </vt:vector>
  </TitlesOfParts>
  <Company>UW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JR DeLisle</dc:creator>
  <cp:lastModifiedBy>JRDeLisle</cp:lastModifiedBy>
  <cp:revision>426</cp:revision>
  <dcterms:created xsi:type="dcterms:W3CDTF">2009-01-19T19:02:53Z</dcterms:created>
  <dcterms:modified xsi:type="dcterms:W3CDTF">2009-12-11T21:49:27Z</dcterms:modified>
</cp:coreProperties>
</file>